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3" r:id="rId14"/>
    <p:sldId id="273" r:id="rId15"/>
    <p:sldId id="274" r:id="rId16"/>
    <p:sldId id="272" r:id="rId17"/>
    <p:sldId id="269" r:id="rId18"/>
    <p:sldId id="270" r:id="rId19"/>
    <p:sldId id="271" r:id="rId20"/>
    <p:sldId id="275" r:id="rId21"/>
    <p:sldId id="278" r:id="rId22"/>
    <p:sldId id="276" r:id="rId23"/>
    <p:sldId id="277" r:id="rId24"/>
    <p:sldId id="279" r:id="rId25"/>
    <p:sldId id="280" r:id="rId26"/>
    <p:sldId id="281" r:id="rId27"/>
    <p:sldId id="286" r:id="rId28"/>
    <p:sldId id="285" r:id="rId29"/>
    <p:sldId id="287" r:id="rId30"/>
    <p:sldId id="282" r:id="rId31"/>
    <p:sldId id="283" r:id="rId32"/>
    <p:sldId id="284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9144000" cy="6858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  <a:srgbClr val="339933"/>
    <a:srgbClr val="FF66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nl-NL"/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04A728B-FFEA-466F-801F-09C4857179B2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3366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CCB6F-9363-4FDA-99BC-7852E5F6D832}" type="datetimeFigureOut">
              <a:rPr lang="nl-BE" smtClean="0"/>
              <a:t>31/03/2011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292AB-3411-4D9C-BEF3-C70AAF38B9A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4350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3F81B5-510D-47F8-9B02-BDC04711748E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6355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D58A67-76C8-4086-93AA-C53D510842CA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9058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134053-50F4-4CA3-AA96-12341325F058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930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1D6A66-5C02-44BE-A6EA-E981A74BBDD6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1905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6204F7-D64B-4A84-86E8-352F663B37BD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2283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D2C399-1D0A-47F6-85AD-852E1279FB64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0095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E07A88-E1B8-45E9-9C58-8BA0835B0771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5293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CA2F2D-52EB-47C1-93E2-78F116AD39B0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0554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35EFA0-26C1-448F-B019-7759F5287CD3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0026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7E65CE-A1B6-4E69-90B3-A51AC2B66C3D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8151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EA4F7A-51C3-4740-A59F-94DF68268D32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9066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het opmaakprofiel te bewerken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nl-N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nl-N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E44D08D-2953-4398-844A-6273E52780D8}" type="slidenum">
              <a:rPr lang="nl-NL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earth-640x480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611188" y="188913"/>
            <a:ext cx="6985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 sz="3200">
                <a:solidFill>
                  <a:schemeClr val="bg1"/>
                </a:solidFill>
              </a:rPr>
              <a:t>LANDINFORMATIESYSTEMEN</a:t>
            </a:r>
            <a:endParaRPr lang="nl-NL" sz="3200">
              <a:solidFill>
                <a:schemeClr val="bg1"/>
              </a:solidFill>
            </a:endParaRPr>
          </a:p>
        </p:txBody>
      </p:sp>
      <p:pic>
        <p:nvPicPr>
          <p:cNvPr id="3078" name="Picture 6" descr="logo_UA_hor_k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3750"/>
            <a:ext cx="3059113" cy="98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5795963" y="6381750"/>
            <a:ext cx="33480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>
                <a:solidFill>
                  <a:schemeClr val="bg1"/>
                </a:solidFill>
              </a:rPr>
              <a:t>Les 9</a:t>
            </a:r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EFA0-26C1-448F-B019-7759F5287CD3}" type="slidenum">
              <a:rPr lang="nl-NL" smtClean="0"/>
              <a:pPr/>
              <a:t>1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4" name="Rectangle 4"/>
          <p:cNvSpPr>
            <a:spLocks noChangeArrowheads="1"/>
          </p:cNvSpPr>
          <p:nvPr/>
        </p:nvSpPr>
        <p:spPr bwMode="auto">
          <a:xfrm>
            <a:off x="0" y="6524625"/>
            <a:ext cx="6372225" cy="333375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pic>
        <p:nvPicPr>
          <p:cNvPr id="256008" name="Picture 8" descr="fig8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27475"/>
            <a:ext cx="7524750" cy="293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002" name="Rectangle 2"/>
          <p:cNvSpPr>
            <a:spLocks noChangeArrowheads="1"/>
          </p:cNvSpPr>
          <p:nvPr/>
        </p:nvSpPr>
        <p:spPr bwMode="auto">
          <a:xfrm>
            <a:off x="0" y="0"/>
            <a:ext cx="9144000" cy="1196975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shade val="46275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pic>
        <p:nvPicPr>
          <p:cNvPr id="256003" name="Picture 3" descr="earth-640x480-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47813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005" name="Text Box 5"/>
          <p:cNvSpPr txBox="1">
            <a:spLocks noChangeArrowheads="1"/>
          </p:cNvSpPr>
          <p:nvPr/>
        </p:nvSpPr>
        <p:spPr bwMode="auto">
          <a:xfrm>
            <a:off x="1476375" y="2205038"/>
            <a:ext cx="74168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 sz="2400">
                <a:solidFill>
                  <a:srgbClr val="FF6600"/>
                </a:solidFill>
              </a:rPr>
              <a:t>Stap 3: herstel de fouten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fr-BE" sz="2400"/>
              <a:t>Eén van de belangrijkste stappen</a:t>
            </a:r>
          </a:p>
          <a:p>
            <a:pPr>
              <a:spcBef>
                <a:spcPct val="50000"/>
              </a:spcBef>
              <a:buFontTx/>
              <a:buBlip>
                <a:blip r:embed="rId4"/>
              </a:buBlip>
            </a:pPr>
            <a:r>
              <a:rPr lang="fr-BE" sz="2400"/>
              <a:t>Consistent te werk gaan en onzekerheid minimaliseren</a:t>
            </a:r>
            <a:endParaRPr lang="fr-BE" sz="2400">
              <a:cs typeface="Arial" charset="0"/>
            </a:endParaRPr>
          </a:p>
        </p:txBody>
      </p:sp>
      <p:sp>
        <p:nvSpPr>
          <p:cNvPr id="256006" name="Text Box 6"/>
          <p:cNvSpPr txBox="1">
            <a:spLocks noChangeArrowheads="1"/>
          </p:cNvSpPr>
          <p:nvPr/>
        </p:nvSpPr>
        <p:spPr bwMode="auto">
          <a:xfrm>
            <a:off x="755650" y="1484313"/>
            <a:ext cx="655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 sz="2400" i="1">
                <a:solidFill>
                  <a:srgbClr val="FF6600"/>
                </a:solidFill>
              </a:rPr>
              <a:t>Ruimtelijke data bruikbaar maken</a:t>
            </a:r>
            <a:endParaRPr lang="nl-NL" sz="2400" i="1">
              <a:solidFill>
                <a:srgbClr val="FF6600"/>
              </a:solidFill>
            </a:endParaRPr>
          </a:p>
        </p:txBody>
      </p:sp>
      <p:sp>
        <p:nvSpPr>
          <p:cNvPr id="256007" name="Text Box 7"/>
          <p:cNvSpPr txBox="1">
            <a:spLocks noChangeArrowheads="1"/>
          </p:cNvSpPr>
          <p:nvPr/>
        </p:nvSpPr>
        <p:spPr bwMode="auto">
          <a:xfrm>
            <a:off x="0" y="6524625"/>
            <a:ext cx="63007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>
                <a:solidFill>
                  <a:schemeClr val="bg1"/>
                </a:solidFill>
              </a:rPr>
              <a:t>HFDSTK 8 – GIS FUNCTIES </a:t>
            </a:r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EFA0-26C1-448F-B019-7759F5287CD3}" type="slidenum">
              <a:rPr lang="nl-NL" smtClean="0"/>
              <a:pPr/>
              <a:t>10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033" name="Picture 9" descr="fig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500438"/>
            <a:ext cx="4392612" cy="293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7026" name="Rectangle 2"/>
          <p:cNvSpPr>
            <a:spLocks noChangeArrowheads="1"/>
          </p:cNvSpPr>
          <p:nvPr/>
        </p:nvSpPr>
        <p:spPr bwMode="auto">
          <a:xfrm>
            <a:off x="0" y="6524625"/>
            <a:ext cx="6372225" cy="333375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57028" name="Rectangle 4"/>
          <p:cNvSpPr>
            <a:spLocks noChangeArrowheads="1"/>
          </p:cNvSpPr>
          <p:nvPr/>
        </p:nvSpPr>
        <p:spPr bwMode="auto">
          <a:xfrm>
            <a:off x="0" y="0"/>
            <a:ext cx="9144000" cy="1196975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shade val="46275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pic>
        <p:nvPicPr>
          <p:cNvPr id="257029" name="Picture 5" descr="earth-640x480-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47813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7030" name="Text Box 6"/>
          <p:cNvSpPr txBox="1">
            <a:spLocks noChangeArrowheads="1"/>
          </p:cNvSpPr>
          <p:nvPr/>
        </p:nvSpPr>
        <p:spPr bwMode="auto">
          <a:xfrm>
            <a:off x="1476375" y="2205038"/>
            <a:ext cx="7416800" cy="1370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 sz="2400">
                <a:solidFill>
                  <a:srgbClr val="FF6600"/>
                </a:solidFill>
              </a:rPr>
              <a:t>Stap 4: reconstueer de topologie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fr-BE" sz="2400"/>
              <a:t>Editing verandert de topologie, daarom moet topologie gereconstrueerd worden</a:t>
            </a:r>
          </a:p>
        </p:txBody>
      </p:sp>
      <p:sp>
        <p:nvSpPr>
          <p:cNvPr id="257031" name="Text Box 7"/>
          <p:cNvSpPr txBox="1">
            <a:spLocks noChangeArrowheads="1"/>
          </p:cNvSpPr>
          <p:nvPr/>
        </p:nvSpPr>
        <p:spPr bwMode="auto">
          <a:xfrm>
            <a:off x="755650" y="1484313"/>
            <a:ext cx="655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 sz="2400" i="1">
                <a:solidFill>
                  <a:srgbClr val="FF6600"/>
                </a:solidFill>
              </a:rPr>
              <a:t>Ruimtelijke data bruikbaar maken</a:t>
            </a:r>
            <a:endParaRPr lang="nl-NL" sz="2400" i="1">
              <a:solidFill>
                <a:srgbClr val="FF6600"/>
              </a:solidFill>
            </a:endParaRPr>
          </a:p>
        </p:txBody>
      </p:sp>
      <p:sp>
        <p:nvSpPr>
          <p:cNvPr id="257032" name="Text Box 8"/>
          <p:cNvSpPr txBox="1">
            <a:spLocks noChangeArrowheads="1"/>
          </p:cNvSpPr>
          <p:nvPr/>
        </p:nvSpPr>
        <p:spPr bwMode="auto">
          <a:xfrm>
            <a:off x="0" y="6524625"/>
            <a:ext cx="63007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>
                <a:solidFill>
                  <a:schemeClr val="bg1"/>
                </a:solidFill>
              </a:rPr>
              <a:t>HFDSTK 9 – GIS FUNCTIES </a:t>
            </a:r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EFA0-26C1-448F-B019-7759F5287CD3}" type="slidenum">
              <a:rPr lang="nl-NL" smtClean="0"/>
              <a:pPr/>
              <a:t>11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1" name="Rectangle 3"/>
          <p:cNvSpPr>
            <a:spLocks noChangeArrowheads="1"/>
          </p:cNvSpPr>
          <p:nvPr/>
        </p:nvSpPr>
        <p:spPr bwMode="auto">
          <a:xfrm>
            <a:off x="0" y="6524625"/>
            <a:ext cx="6372225" cy="333375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58052" name="Rectangle 4"/>
          <p:cNvSpPr>
            <a:spLocks noChangeArrowheads="1"/>
          </p:cNvSpPr>
          <p:nvPr/>
        </p:nvSpPr>
        <p:spPr bwMode="auto">
          <a:xfrm>
            <a:off x="0" y="0"/>
            <a:ext cx="9144000" cy="1196975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shade val="46275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pic>
        <p:nvPicPr>
          <p:cNvPr id="258053" name="Picture 5" descr="earth-640x480-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47813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8054" name="Text Box 6"/>
          <p:cNvSpPr txBox="1">
            <a:spLocks noChangeArrowheads="1"/>
          </p:cNvSpPr>
          <p:nvPr/>
        </p:nvSpPr>
        <p:spPr bwMode="auto">
          <a:xfrm>
            <a:off x="323850" y="2205038"/>
            <a:ext cx="36004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 sz="2400">
                <a:solidFill>
                  <a:srgbClr val="FF6600"/>
                </a:solidFill>
              </a:rPr>
              <a:t>Stap 5: voeg attribuutinformatie toe</a:t>
            </a:r>
            <a:endParaRPr lang="fr-BE" sz="2400"/>
          </a:p>
        </p:txBody>
      </p:sp>
      <p:sp>
        <p:nvSpPr>
          <p:cNvPr id="258055" name="Text Box 7"/>
          <p:cNvSpPr txBox="1">
            <a:spLocks noChangeArrowheads="1"/>
          </p:cNvSpPr>
          <p:nvPr/>
        </p:nvSpPr>
        <p:spPr bwMode="auto">
          <a:xfrm>
            <a:off x="755650" y="1484313"/>
            <a:ext cx="655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 sz="2400" i="1">
                <a:solidFill>
                  <a:srgbClr val="FF6600"/>
                </a:solidFill>
              </a:rPr>
              <a:t>Ruimtelijke data bruikbaar maken</a:t>
            </a:r>
            <a:endParaRPr lang="nl-NL" sz="2400" i="1">
              <a:solidFill>
                <a:srgbClr val="FF6600"/>
              </a:solidFill>
            </a:endParaRPr>
          </a:p>
        </p:txBody>
      </p:sp>
      <p:sp>
        <p:nvSpPr>
          <p:cNvPr id="258056" name="Text Box 8"/>
          <p:cNvSpPr txBox="1">
            <a:spLocks noChangeArrowheads="1"/>
          </p:cNvSpPr>
          <p:nvPr/>
        </p:nvSpPr>
        <p:spPr bwMode="auto">
          <a:xfrm>
            <a:off x="0" y="6524625"/>
            <a:ext cx="63007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>
                <a:solidFill>
                  <a:schemeClr val="bg1"/>
                </a:solidFill>
              </a:rPr>
              <a:t>HFDSTK 9 – GIS FUNCTIES </a:t>
            </a:r>
            <a:endParaRPr lang="nl-NL">
              <a:solidFill>
                <a:schemeClr val="bg1"/>
              </a:solidFill>
            </a:endParaRPr>
          </a:p>
        </p:txBody>
      </p:sp>
      <p:pic>
        <p:nvPicPr>
          <p:cNvPr id="258057" name="Picture 9" descr="fig8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1911350"/>
            <a:ext cx="5003800" cy="494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EFA0-26C1-448F-B019-7759F5287CD3}" type="slidenum">
              <a:rPr lang="nl-NL" smtClean="0"/>
              <a:pPr/>
              <a:t>12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ChangeArrowheads="1"/>
          </p:cNvSpPr>
          <p:nvPr/>
        </p:nvSpPr>
        <p:spPr bwMode="auto">
          <a:xfrm>
            <a:off x="0" y="0"/>
            <a:ext cx="9144000" cy="1196975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shade val="46275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pic>
        <p:nvPicPr>
          <p:cNvPr id="251907" name="Picture 3" descr="earth-640x480-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47813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1908" name="Rectangle 4"/>
          <p:cNvSpPr>
            <a:spLocks noChangeArrowheads="1"/>
          </p:cNvSpPr>
          <p:nvPr/>
        </p:nvSpPr>
        <p:spPr bwMode="auto">
          <a:xfrm>
            <a:off x="0" y="6524625"/>
            <a:ext cx="6372225" cy="333375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51909" name="Text Box 5"/>
          <p:cNvSpPr txBox="1">
            <a:spLocks noChangeArrowheads="1"/>
          </p:cNvSpPr>
          <p:nvPr/>
        </p:nvSpPr>
        <p:spPr bwMode="auto">
          <a:xfrm>
            <a:off x="1476375" y="2205038"/>
            <a:ext cx="7416800" cy="173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fr-BE" sz="2400"/>
              <a:t>GIS heeft nood aan correctie- en aanpassingsfuncties voor de ingegeven data</a:t>
            </a:r>
          </a:p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fr-BE" sz="2400"/>
              <a:t>Functies: add, copy, delete, move, rotate, split, join, …punten, nodes, polylijnen en polygonen</a:t>
            </a:r>
          </a:p>
        </p:txBody>
      </p:sp>
      <p:sp>
        <p:nvSpPr>
          <p:cNvPr id="251910" name="Text Box 6"/>
          <p:cNvSpPr txBox="1">
            <a:spLocks noChangeArrowheads="1"/>
          </p:cNvSpPr>
          <p:nvPr/>
        </p:nvSpPr>
        <p:spPr bwMode="auto">
          <a:xfrm>
            <a:off x="755650" y="1484313"/>
            <a:ext cx="655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 sz="2400" i="1">
                <a:solidFill>
                  <a:srgbClr val="FF6600"/>
                </a:solidFill>
              </a:rPr>
              <a:t>Editing functies</a:t>
            </a:r>
            <a:endParaRPr lang="nl-NL" sz="2400" i="1">
              <a:solidFill>
                <a:srgbClr val="FF6600"/>
              </a:solidFill>
            </a:endParaRPr>
          </a:p>
        </p:txBody>
      </p:sp>
      <p:sp>
        <p:nvSpPr>
          <p:cNvPr id="251911" name="Text Box 7"/>
          <p:cNvSpPr txBox="1">
            <a:spLocks noChangeArrowheads="1"/>
          </p:cNvSpPr>
          <p:nvPr/>
        </p:nvSpPr>
        <p:spPr bwMode="auto">
          <a:xfrm>
            <a:off x="0" y="6524625"/>
            <a:ext cx="63007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>
                <a:solidFill>
                  <a:schemeClr val="bg1"/>
                </a:solidFill>
              </a:rPr>
              <a:t>HFDSTK 9 – GIS FUNCTIES </a:t>
            </a:r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EFA0-26C1-448F-B019-7759F5287CD3}" type="slidenum">
              <a:rPr lang="nl-NL" smtClean="0"/>
              <a:pPr/>
              <a:t>13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ChangeArrowheads="1"/>
          </p:cNvSpPr>
          <p:nvPr/>
        </p:nvSpPr>
        <p:spPr bwMode="auto">
          <a:xfrm>
            <a:off x="0" y="0"/>
            <a:ext cx="9144000" cy="1196975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shade val="46275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pic>
        <p:nvPicPr>
          <p:cNvPr id="263171" name="Picture 3" descr="earth-640x480-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47813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3172" name="Rectangle 4"/>
          <p:cNvSpPr>
            <a:spLocks noChangeArrowheads="1"/>
          </p:cNvSpPr>
          <p:nvPr/>
        </p:nvSpPr>
        <p:spPr bwMode="auto">
          <a:xfrm>
            <a:off x="0" y="6524625"/>
            <a:ext cx="6372225" cy="333375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63173" name="Text Box 5"/>
          <p:cNvSpPr txBox="1">
            <a:spLocks noChangeArrowheads="1"/>
          </p:cNvSpPr>
          <p:nvPr/>
        </p:nvSpPr>
        <p:spPr bwMode="auto">
          <a:xfrm>
            <a:off x="1476375" y="2205038"/>
            <a:ext cx="74168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fr-BE" sz="2400"/>
              <a:t>Niet gesloten polygonen kunnen gecorrigeerd worden als de « opening » kleiner is dan een parameter: </a:t>
            </a:r>
            <a:r>
              <a:rPr lang="fr-BE" sz="2400">
                <a:solidFill>
                  <a:srgbClr val="FF3300"/>
                </a:solidFill>
              </a:rPr>
              <a:t>snapdistance</a:t>
            </a:r>
          </a:p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fr-BE" sz="2400"/>
              <a:t>Automatisch sluiten kan negatieve gevolgen hebben als de snapdistance te groot is</a:t>
            </a:r>
          </a:p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fr-BE" sz="2400"/>
              <a:t>Opgelet met automatische foutcorrecties! Toezicht operator</a:t>
            </a:r>
          </a:p>
        </p:txBody>
      </p:sp>
      <p:sp>
        <p:nvSpPr>
          <p:cNvPr id="263174" name="Text Box 6"/>
          <p:cNvSpPr txBox="1">
            <a:spLocks noChangeArrowheads="1"/>
          </p:cNvSpPr>
          <p:nvPr/>
        </p:nvSpPr>
        <p:spPr bwMode="auto">
          <a:xfrm>
            <a:off x="755650" y="1484313"/>
            <a:ext cx="655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 sz="2400" i="1">
                <a:solidFill>
                  <a:srgbClr val="FF6600"/>
                </a:solidFill>
              </a:rPr>
              <a:t>Editing functies: snapdistance</a:t>
            </a:r>
            <a:endParaRPr lang="nl-NL" sz="2400" i="1">
              <a:solidFill>
                <a:srgbClr val="FF6600"/>
              </a:solidFill>
            </a:endParaRPr>
          </a:p>
        </p:txBody>
      </p:sp>
      <p:sp>
        <p:nvSpPr>
          <p:cNvPr id="263175" name="Text Box 7"/>
          <p:cNvSpPr txBox="1">
            <a:spLocks noChangeArrowheads="1"/>
          </p:cNvSpPr>
          <p:nvPr/>
        </p:nvSpPr>
        <p:spPr bwMode="auto">
          <a:xfrm>
            <a:off x="0" y="6524625"/>
            <a:ext cx="63007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>
                <a:solidFill>
                  <a:schemeClr val="bg1"/>
                </a:solidFill>
              </a:rPr>
              <a:t>HFDSTK 9 – GIS FUNCTIES </a:t>
            </a:r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EFA0-26C1-448F-B019-7759F5287CD3}" type="slidenum">
              <a:rPr lang="nl-NL" smtClean="0"/>
              <a:pPr/>
              <a:t>14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ChangeArrowheads="1"/>
          </p:cNvSpPr>
          <p:nvPr/>
        </p:nvSpPr>
        <p:spPr bwMode="auto">
          <a:xfrm>
            <a:off x="0" y="0"/>
            <a:ext cx="9144000" cy="1196975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shade val="46275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pic>
        <p:nvPicPr>
          <p:cNvPr id="264195" name="Picture 3" descr="earth-640x480-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47813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4196" name="Rectangle 4"/>
          <p:cNvSpPr>
            <a:spLocks noChangeArrowheads="1"/>
          </p:cNvSpPr>
          <p:nvPr/>
        </p:nvSpPr>
        <p:spPr bwMode="auto">
          <a:xfrm>
            <a:off x="0" y="6524625"/>
            <a:ext cx="6372225" cy="333375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64198" name="Text Box 6"/>
          <p:cNvSpPr txBox="1">
            <a:spLocks noChangeArrowheads="1"/>
          </p:cNvSpPr>
          <p:nvPr/>
        </p:nvSpPr>
        <p:spPr bwMode="auto">
          <a:xfrm>
            <a:off x="755650" y="1484313"/>
            <a:ext cx="655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 sz="2400" i="1">
                <a:solidFill>
                  <a:srgbClr val="FF6600"/>
                </a:solidFill>
              </a:rPr>
              <a:t>Editing functies: snapdistance</a:t>
            </a:r>
            <a:endParaRPr lang="nl-NL" sz="2400" i="1">
              <a:solidFill>
                <a:srgbClr val="FF6600"/>
              </a:solidFill>
            </a:endParaRPr>
          </a:p>
        </p:txBody>
      </p:sp>
      <p:sp>
        <p:nvSpPr>
          <p:cNvPr id="264199" name="Text Box 7"/>
          <p:cNvSpPr txBox="1">
            <a:spLocks noChangeArrowheads="1"/>
          </p:cNvSpPr>
          <p:nvPr/>
        </p:nvSpPr>
        <p:spPr bwMode="auto">
          <a:xfrm>
            <a:off x="0" y="6524625"/>
            <a:ext cx="63007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>
                <a:solidFill>
                  <a:schemeClr val="bg1"/>
                </a:solidFill>
              </a:rPr>
              <a:t>HFDSTK 9 – GIS FUNCTIES </a:t>
            </a:r>
            <a:endParaRPr lang="nl-NL">
              <a:solidFill>
                <a:schemeClr val="bg1"/>
              </a:solidFill>
            </a:endParaRPr>
          </a:p>
        </p:txBody>
      </p:sp>
      <p:pic>
        <p:nvPicPr>
          <p:cNvPr id="264200" name="Picture 8" descr="fig86b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989138"/>
            <a:ext cx="5040313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4201" name="Text Box 9"/>
          <p:cNvSpPr txBox="1">
            <a:spLocks noChangeArrowheads="1"/>
          </p:cNvSpPr>
          <p:nvPr/>
        </p:nvSpPr>
        <p:spPr bwMode="auto">
          <a:xfrm>
            <a:off x="250825" y="5013325"/>
            <a:ext cx="51847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nl-NL"/>
              <a:t>Automatic snapping of nodes by command “move”</a:t>
            </a:r>
          </a:p>
        </p:txBody>
      </p:sp>
      <p:pic>
        <p:nvPicPr>
          <p:cNvPr id="264202" name="Picture 10" descr="fig8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2133600"/>
            <a:ext cx="3529013" cy="345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EFA0-26C1-448F-B019-7759F5287CD3}" type="slidenum">
              <a:rPr lang="nl-NL" smtClean="0"/>
              <a:pPr/>
              <a:t>15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ChangeArrowheads="1"/>
          </p:cNvSpPr>
          <p:nvPr/>
        </p:nvSpPr>
        <p:spPr bwMode="auto">
          <a:xfrm>
            <a:off x="0" y="0"/>
            <a:ext cx="9144000" cy="1196975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shade val="46275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pic>
        <p:nvPicPr>
          <p:cNvPr id="262147" name="Picture 3" descr="earth-640x480-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47813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2148" name="Rectangle 4"/>
          <p:cNvSpPr>
            <a:spLocks noChangeArrowheads="1"/>
          </p:cNvSpPr>
          <p:nvPr/>
        </p:nvSpPr>
        <p:spPr bwMode="auto">
          <a:xfrm>
            <a:off x="0" y="6524625"/>
            <a:ext cx="6372225" cy="333375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62149" name="Text Box 5"/>
          <p:cNvSpPr txBox="1">
            <a:spLocks noChangeArrowheads="1"/>
          </p:cNvSpPr>
          <p:nvPr/>
        </p:nvSpPr>
        <p:spPr bwMode="auto">
          <a:xfrm>
            <a:off x="1476375" y="2205038"/>
            <a:ext cx="7416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fr-BE" sz="2400"/>
              <a:t>Alle systemen bevatten operatoren die toelaten polylijnen te verplaatsen, splitsen, roteren</a:t>
            </a:r>
          </a:p>
        </p:txBody>
      </p:sp>
      <p:sp>
        <p:nvSpPr>
          <p:cNvPr id="262150" name="Text Box 6"/>
          <p:cNvSpPr txBox="1">
            <a:spLocks noChangeArrowheads="1"/>
          </p:cNvSpPr>
          <p:nvPr/>
        </p:nvSpPr>
        <p:spPr bwMode="auto">
          <a:xfrm>
            <a:off x="755650" y="1484313"/>
            <a:ext cx="655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 sz="2400" i="1">
                <a:solidFill>
                  <a:srgbClr val="FF6600"/>
                </a:solidFill>
              </a:rPr>
              <a:t>Editing functies: polylijn manipulatie</a:t>
            </a:r>
            <a:endParaRPr lang="nl-NL" sz="2400" i="1">
              <a:solidFill>
                <a:srgbClr val="FF6600"/>
              </a:solidFill>
            </a:endParaRPr>
          </a:p>
        </p:txBody>
      </p:sp>
      <p:sp>
        <p:nvSpPr>
          <p:cNvPr id="262151" name="Text Box 7"/>
          <p:cNvSpPr txBox="1">
            <a:spLocks noChangeArrowheads="1"/>
          </p:cNvSpPr>
          <p:nvPr/>
        </p:nvSpPr>
        <p:spPr bwMode="auto">
          <a:xfrm>
            <a:off x="0" y="6524625"/>
            <a:ext cx="63007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>
                <a:solidFill>
                  <a:schemeClr val="bg1"/>
                </a:solidFill>
              </a:rPr>
              <a:t>HFDSTK 9 – GIS FUNCTIES </a:t>
            </a:r>
            <a:endParaRPr lang="nl-NL">
              <a:solidFill>
                <a:schemeClr val="bg1"/>
              </a:solidFill>
            </a:endParaRPr>
          </a:p>
        </p:txBody>
      </p:sp>
      <p:pic>
        <p:nvPicPr>
          <p:cNvPr id="262153" name="Picture 9" descr="fig8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068638"/>
            <a:ext cx="6697663" cy="324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EFA0-26C1-448F-B019-7759F5287CD3}" type="slidenum">
              <a:rPr lang="nl-NL" smtClean="0"/>
              <a:pPr/>
              <a:t>16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ChangeArrowheads="1"/>
          </p:cNvSpPr>
          <p:nvPr/>
        </p:nvSpPr>
        <p:spPr bwMode="auto">
          <a:xfrm>
            <a:off x="0" y="0"/>
            <a:ext cx="9144000" cy="1196975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shade val="46275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pic>
        <p:nvPicPr>
          <p:cNvPr id="259075" name="Picture 3" descr="earth-640x480-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47813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9076" name="Rectangle 4"/>
          <p:cNvSpPr>
            <a:spLocks noChangeArrowheads="1"/>
          </p:cNvSpPr>
          <p:nvPr/>
        </p:nvSpPr>
        <p:spPr bwMode="auto">
          <a:xfrm>
            <a:off x="0" y="6524625"/>
            <a:ext cx="6372225" cy="333375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59077" name="Text Box 5"/>
          <p:cNvSpPr txBox="1">
            <a:spLocks noChangeArrowheads="1"/>
          </p:cNvSpPr>
          <p:nvPr/>
        </p:nvSpPr>
        <p:spPr bwMode="auto">
          <a:xfrm>
            <a:off x="0" y="2205038"/>
            <a:ext cx="47529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fr-BE" sz="2400"/>
              <a:t>Alle systemen bevatten operatoren die toelaten polylijnen te verplaatsen, splitsen, roteren</a:t>
            </a:r>
          </a:p>
        </p:txBody>
      </p:sp>
      <p:sp>
        <p:nvSpPr>
          <p:cNvPr id="259078" name="Text Box 6"/>
          <p:cNvSpPr txBox="1">
            <a:spLocks noChangeArrowheads="1"/>
          </p:cNvSpPr>
          <p:nvPr/>
        </p:nvSpPr>
        <p:spPr bwMode="auto">
          <a:xfrm>
            <a:off x="755650" y="1484313"/>
            <a:ext cx="655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 sz="2400" i="1">
                <a:solidFill>
                  <a:srgbClr val="FF6600"/>
                </a:solidFill>
              </a:rPr>
              <a:t>Editing functies: polylijn manipulatie</a:t>
            </a:r>
            <a:endParaRPr lang="nl-NL" sz="2400" i="1">
              <a:solidFill>
                <a:srgbClr val="FF6600"/>
              </a:solidFill>
            </a:endParaRPr>
          </a:p>
        </p:txBody>
      </p:sp>
      <p:sp>
        <p:nvSpPr>
          <p:cNvPr id="259079" name="Text Box 7"/>
          <p:cNvSpPr txBox="1">
            <a:spLocks noChangeArrowheads="1"/>
          </p:cNvSpPr>
          <p:nvPr/>
        </p:nvSpPr>
        <p:spPr bwMode="auto">
          <a:xfrm>
            <a:off x="0" y="6524625"/>
            <a:ext cx="63007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>
                <a:solidFill>
                  <a:schemeClr val="bg1"/>
                </a:solidFill>
              </a:rPr>
              <a:t>HFDSTK 9 – GIS FUNCTIES </a:t>
            </a:r>
            <a:endParaRPr lang="nl-NL">
              <a:solidFill>
                <a:schemeClr val="bg1"/>
              </a:solidFill>
            </a:endParaRPr>
          </a:p>
        </p:txBody>
      </p:sp>
      <p:pic>
        <p:nvPicPr>
          <p:cNvPr id="259081" name="Picture 9" descr="fig8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613" y="2060575"/>
            <a:ext cx="4497387" cy="479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EFA0-26C1-448F-B019-7759F5287CD3}" type="slidenum">
              <a:rPr lang="nl-NL" smtClean="0"/>
              <a:pPr/>
              <a:t>17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ChangeArrowheads="1"/>
          </p:cNvSpPr>
          <p:nvPr/>
        </p:nvSpPr>
        <p:spPr bwMode="auto">
          <a:xfrm>
            <a:off x="0" y="0"/>
            <a:ext cx="9144000" cy="1196975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shade val="46275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pic>
        <p:nvPicPr>
          <p:cNvPr id="260099" name="Picture 3" descr="earth-640x480-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47813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0100" name="Rectangle 4"/>
          <p:cNvSpPr>
            <a:spLocks noChangeArrowheads="1"/>
          </p:cNvSpPr>
          <p:nvPr/>
        </p:nvSpPr>
        <p:spPr bwMode="auto">
          <a:xfrm>
            <a:off x="0" y="6524625"/>
            <a:ext cx="6372225" cy="333375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60101" name="Text Box 5"/>
          <p:cNvSpPr txBox="1">
            <a:spLocks noChangeArrowheads="1"/>
          </p:cNvSpPr>
          <p:nvPr/>
        </p:nvSpPr>
        <p:spPr bwMode="auto">
          <a:xfrm>
            <a:off x="1476375" y="2205038"/>
            <a:ext cx="74168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fr-BE" sz="2400"/>
              <a:t>Te weinig of teveel punten: introduceren fouten of vertragen bewerkingen</a:t>
            </a:r>
          </a:p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fr-BE" sz="2400"/>
              <a:t>Spline function: </a:t>
            </a:r>
            <a:r>
              <a:rPr lang="fr-BE" sz="2400">
                <a:solidFill>
                  <a:schemeClr val="accent2"/>
                </a:solidFill>
              </a:rPr>
              <a:t>grain tolerance</a:t>
            </a:r>
            <a:r>
              <a:rPr lang="fr-BE" sz="2400"/>
              <a:t> </a:t>
            </a:r>
            <a:r>
              <a:rPr lang="fr-BE" sz="2400">
                <a:cs typeface="Arial" charset="0"/>
              </a:rPr>
              <a:t>→ enkel kosmetisch (verhoogt accuraatheid niet)</a:t>
            </a:r>
          </a:p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fr-BE" sz="2400"/>
              <a:t>Weeding</a:t>
            </a:r>
          </a:p>
        </p:txBody>
      </p:sp>
      <p:sp>
        <p:nvSpPr>
          <p:cNvPr id="260102" name="Text Box 6"/>
          <p:cNvSpPr txBox="1">
            <a:spLocks noChangeArrowheads="1"/>
          </p:cNvSpPr>
          <p:nvPr/>
        </p:nvSpPr>
        <p:spPr bwMode="auto">
          <a:xfrm>
            <a:off x="755650" y="1484313"/>
            <a:ext cx="7993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 sz="2400" i="1">
                <a:solidFill>
                  <a:srgbClr val="FF6600"/>
                </a:solidFill>
              </a:rPr>
              <a:t>Editing functies: smoothing en uitdunnen van coördinaten</a:t>
            </a:r>
            <a:endParaRPr lang="nl-NL" sz="2400" i="1">
              <a:solidFill>
                <a:srgbClr val="FF6600"/>
              </a:solidFill>
            </a:endParaRPr>
          </a:p>
        </p:txBody>
      </p:sp>
      <p:sp>
        <p:nvSpPr>
          <p:cNvPr id="260103" name="Text Box 7"/>
          <p:cNvSpPr txBox="1">
            <a:spLocks noChangeArrowheads="1"/>
          </p:cNvSpPr>
          <p:nvPr/>
        </p:nvSpPr>
        <p:spPr bwMode="auto">
          <a:xfrm>
            <a:off x="0" y="6524625"/>
            <a:ext cx="63007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>
                <a:solidFill>
                  <a:schemeClr val="bg1"/>
                </a:solidFill>
              </a:rPr>
              <a:t>HFDSTK 9 – GIS FUNCTIES </a:t>
            </a:r>
            <a:endParaRPr lang="nl-NL">
              <a:solidFill>
                <a:schemeClr val="bg1"/>
              </a:solidFill>
            </a:endParaRPr>
          </a:p>
        </p:txBody>
      </p:sp>
      <p:pic>
        <p:nvPicPr>
          <p:cNvPr id="260105" name="Picture 9" descr="fig8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3933825"/>
            <a:ext cx="5184775" cy="292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EFA0-26C1-448F-B019-7759F5287CD3}" type="slidenum">
              <a:rPr lang="nl-NL" smtClean="0"/>
              <a:pPr/>
              <a:t>18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ChangeArrowheads="1"/>
          </p:cNvSpPr>
          <p:nvPr/>
        </p:nvSpPr>
        <p:spPr bwMode="auto">
          <a:xfrm>
            <a:off x="0" y="0"/>
            <a:ext cx="9144000" cy="1196975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shade val="46275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pic>
        <p:nvPicPr>
          <p:cNvPr id="261123" name="Picture 3" descr="earth-640x480-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47813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1124" name="Rectangle 4"/>
          <p:cNvSpPr>
            <a:spLocks noChangeArrowheads="1"/>
          </p:cNvSpPr>
          <p:nvPr/>
        </p:nvSpPr>
        <p:spPr bwMode="auto">
          <a:xfrm>
            <a:off x="0" y="6524625"/>
            <a:ext cx="6372225" cy="333375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61125" name="Text Box 5"/>
          <p:cNvSpPr txBox="1">
            <a:spLocks noChangeArrowheads="1"/>
          </p:cNvSpPr>
          <p:nvPr/>
        </p:nvSpPr>
        <p:spPr bwMode="auto">
          <a:xfrm>
            <a:off x="1476375" y="2205038"/>
            <a:ext cx="74168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fr-BE" sz="2400"/>
              <a:t>Te weinig of teveel punten: introduceren fouten of vertragen</a:t>
            </a:r>
          </a:p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fr-BE" sz="2400"/>
              <a:t>Spline function: grain tolerance </a:t>
            </a:r>
            <a:r>
              <a:rPr lang="fr-BE" sz="2400">
                <a:cs typeface="Arial" charset="0"/>
              </a:rPr>
              <a:t>→ enkel kosmetisch (verhoogt accuraatheid niet)</a:t>
            </a:r>
          </a:p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fr-BE" sz="2400"/>
              <a:t>Weeding</a:t>
            </a:r>
          </a:p>
        </p:txBody>
      </p:sp>
      <p:sp>
        <p:nvSpPr>
          <p:cNvPr id="261126" name="Text Box 6"/>
          <p:cNvSpPr txBox="1">
            <a:spLocks noChangeArrowheads="1"/>
          </p:cNvSpPr>
          <p:nvPr/>
        </p:nvSpPr>
        <p:spPr bwMode="auto">
          <a:xfrm>
            <a:off x="755650" y="1484313"/>
            <a:ext cx="7993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 sz="2400" i="1">
                <a:solidFill>
                  <a:srgbClr val="FF6600"/>
                </a:solidFill>
              </a:rPr>
              <a:t>Editing functies: smoothing en uitdunnen van coördinaten</a:t>
            </a:r>
            <a:endParaRPr lang="nl-NL" sz="2400" i="1">
              <a:solidFill>
                <a:srgbClr val="FF6600"/>
              </a:solidFill>
            </a:endParaRPr>
          </a:p>
        </p:txBody>
      </p:sp>
      <p:sp>
        <p:nvSpPr>
          <p:cNvPr id="261127" name="Text Box 7"/>
          <p:cNvSpPr txBox="1">
            <a:spLocks noChangeArrowheads="1"/>
          </p:cNvSpPr>
          <p:nvPr/>
        </p:nvSpPr>
        <p:spPr bwMode="auto">
          <a:xfrm>
            <a:off x="0" y="6524625"/>
            <a:ext cx="63007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>
                <a:solidFill>
                  <a:schemeClr val="bg1"/>
                </a:solidFill>
              </a:rPr>
              <a:t>HFDSTK 9 – GIS FUNCTIES </a:t>
            </a:r>
            <a:endParaRPr lang="nl-NL">
              <a:solidFill>
                <a:schemeClr val="bg1"/>
              </a:solidFill>
            </a:endParaRPr>
          </a:p>
        </p:txBody>
      </p:sp>
      <p:sp>
        <p:nvSpPr>
          <p:cNvPr id="261129" name="Text Box 9"/>
          <p:cNvSpPr txBox="1">
            <a:spLocks noChangeArrowheads="1"/>
          </p:cNvSpPr>
          <p:nvPr/>
        </p:nvSpPr>
        <p:spPr bwMode="auto">
          <a:xfrm>
            <a:off x="179388" y="5876925"/>
            <a:ext cx="87137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nl-NL"/>
              <a:t>Line smoothing is enkel kosmetisch, en geen verhoging van accuraatheid</a:t>
            </a:r>
          </a:p>
        </p:txBody>
      </p:sp>
      <p:pic>
        <p:nvPicPr>
          <p:cNvPr id="261130" name="Picture 10" descr="fig8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4430713"/>
            <a:ext cx="5400675" cy="146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EFA0-26C1-448F-B019-7759F5287CD3}" type="slidenum">
              <a:rPr lang="nl-NL" smtClean="0"/>
              <a:pPr/>
              <a:t>19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1196975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shade val="46275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pic>
        <p:nvPicPr>
          <p:cNvPr id="4099" name="Picture 3" descr="earth-640x480-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47813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6524625"/>
            <a:ext cx="6372225" cy="333375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2339975" y="3357563"/>
            <a:ext cx="63357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fr-BE" sz="3600"/>
              <a:t>GIS FUNCTIES</a:t>
            </a:r>
            <a:endParaRPr lang="nl-NL" sz="3600"/>
          </a:p>
        </p:txBody>
      </p:sp>
      <p:pic>
        <p:nvPicPr>
          <p:cNvPr id="4102" name="Picture 6" descr="google earth lin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08275"/>
            <a:ext cx="1619250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venicex6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05263"/>
            <a:ext cx="1611313" cy="1208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thecolosseumx35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00663"/>
            <a:ext cx="1604963" cy="120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 descr="bermudax60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1438"/>
            <a:ext cx="1619250" cy="121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1835150" y="2205038"/>
            <a:ext cx="36718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 sz="3600">
                <a:solidFill>
                  <a:schemeClr val="accent2"/>
                </a:solidFill>
              </a:rPr>
              <a:t>HOOFDSTUK 9</a:t>
            </a:r>
            <a:endParaRPr lang="nl-NL" sz="3600">
              <a:solidFill>
                <a:schemeClr val="accent2"/>
              </a:solidFill>
            </a:endParaRP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EFA0-26C1-448F-B019-7759F5287CD3}" type="slidenum">
              <a:rPr lang="nl-NL" smtClean="0"/>
              <a:pPr/>
              <a:t>2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ChangeArrowheads="1"/>
          </p:cNvSpPr>
          <p:nvPr/>
        </p:nvSpPr>
        <p:spPr bwMode="auto">
          <a:xfrm>
            <a:off x="0" y="0"/>
            <a:ext cx="9144000" cy="1196975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shade val="46275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pic>
        <p:nvPicPr>
          <p:cNvPr id="266243" name="Picture 3" descr="earth-640x480-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47813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244" name="Rectangle 4"/>
          <p:cNvSpPr>
            <a:spLocks noChangeArrowheads="1"/>
          </p:cNvSpPr>
          <p:nvPr/>
        </p:nvSpPr>
        <p:spPr bwMode="auto">
          <a:xfrm>
            <a:off x="0" y="6524625"/>
            <a:ext cx="6372225" cy="333375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66245" name="Text Box 5"/>
          <p:cNvSpPr txBox="1">
            <a:spLocks noChangeArrowheads="1"/>
          </p:cNvSpPr>
          <p:nvPr/>
        </p:nvSpPr>
        <p:spPr bwMode="auto">
          <a:xfrm>
            <a:off x="1476375" y="2205038"/>
            <a:ext cx="7416800" cy="356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fr-BE" sz="2400"/>
              <a:t>Digitale coördinaten vertalen naar reële coördinaten</a:t>
            </a:r>
          </a:p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fr-BE" sz="2400">
                <a:solidFill>
                  <a:schemeClr val="accent2"/>
                </a:solidFill>
              </a:rPr>
              <a:t>Rubber-sheeting</a:t>
            </a:r>
            <a:endParaRPr lang="fr-BE" sz="2400">
              <a:solidFill>
                <a:schemeClr val="accent2"/>
              </a:solidFill>
              <a:cs typeface="Arial" charset="0"/>
            </a:endParaRPr>
          </a:p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fr-BE" sz="2400"/>
              <a:t>Mathematische functies die coördinaten geometrie aan elkaar relateert</a:t>
            </a:r>
          </a:p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fr-BE" sz="2400"/>
              <a:t>Relatieve positie van tics kan veranderen </a:t>
            </a:r>
            <a:r>
              <a:rPr lang="fr-BE" sz="2400">
                <a:cs typeface="Arial" charset="0"/>
              </a:rPr>
              <a:t>→ relatieve fout tussen originele en getransformeerde coördinaten berekenen om kwaliteit van transformatieproces in te schatten</a:t>
            </a:r>
          </a:p>
        </p:txBody>
      </p:sp>
      <p:sp>
        <p:nvSpPr>
          <p:cNvPr id="266246" name="Text Box 6"/>
          <p:cNvSpPr txBox="1">
            <a:spLocks noChangeArrowheads="1"/>
          </p:cNvSpPr>
          <p:nvPr/>
        </p:nvSpPr>
        <p:spPr bwMode="auto">
          <a:xfrm>
            <a:off x="755650" y="1484313"/>
            <a:ext cx="7993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 sz="2400" i="1">
                <a:solidFill>
                  <a:srgbClr val="FF6600"/>
                </a:solidFill>
              </a:rPr>
              <a:t>Map transformaties: transformatie</a:t>
            </a:r>
            <a:endParaRPr lang="nl-NL" sz="2400" i="1">
              <a:solidFill>
                <a:srgbClr val="FF6600"/>
              </a:solidFill>
            </a:endParaRPr>
          </a:p>
        </p:txBody>
      </p:sp>
      <p:sp>
        <p:nvSpPr>
          <p:cNvPr id="266247" name="Text Box 7"/>
          <p:cNvSpPr txBox="1">
            <a:spLocks noChangeArrowheads="1"/>
          </p:cNvSpPr>
          <p:nvPr/>
        </p:nvSpPr>
        <p:spPr bwMode="auto">
          <a:xfrm>
            <a:off x="0" y="6524625"/>
            <a:ext cx="63007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>
                <a:solidFill>
                  <a:schemeClr val="bg1"/>
                </a:solidFill>
              </a:rPr>
              <a:t>HFDSTK 9 – GIS FUNCTIES </a:t>
            </a:r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EFA0-26C1-448F-B019-7759F5287CD3}" type="slidenum">
              <a:rPr lang="nl-NL" smtClean="0"/>
              <a:pPr/>
              <a:t>20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ChangeArrowheads="1"/>
          </p:cNvSpPr>
          <p:nvPr/>
        </p:nvSpPr>
        <p:spPr bwMode="auto">
          <a:xfrm>
            <a:off x="0" y="0"/>
            <a:ext cx="9144000" cy="1196975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shade val="46275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pic>
        <p:nvPicPr>
          <p:cNvPr id="269315" name="Picture 3" descr="earth-640x480-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47813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9316" name="Rectangle 4"/>
          <p:cNvSpPr>
            <a:spLocks noChangeArrowheads="1"/>
          </p:cNvSpPr>
          <p:nvPr/>
        </p:nvSpPr>
        <p:spPr bwMode="auto">
          <a:xfrm>
            <a:off x="0" y="6524625"/>
            <a:ext cx="6372225" cy="333375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69318" name="Text Box 6"/>
          <p:cNvSpPr txBox="1">
            <a:spLocks noChangeArrowheads="1"/>
          </p:cNvSpPr>
          <p:nvPr/>
        </p:nvSpPr>
        <p:spPr bwMode="auto">
          <a:xfrm>
            <a:off x="755650" y="1484313"/>
            <a:ext cx="7993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 sz="2400" i="1">
                <a:solidFill>
                  <a:srgbClr val="FF6600"/>
                </a:solidFill>
              </a:rPr>
              <a:t>Map transformaties: transformatie</a:t>
            </a:r>
            <a:endParaRPr lang="nl-NL" sz="2400" i="1">
              <a:solidFill>
                <a:srgbClr val="FF6600"/>
              </a:solidFill>
            </a:endParaRPr>
          </a:p>
        </p:txBody>
      </p:sp>
      <p:sp>
        <p:nvSpPr>
          <p:cNvPr id="269319" name="Text Box 7"/>
          <p:cNvSpPr txBox="1">
            <a:spLocks noChangeArrowheads="1"/>
          </p:cNvSpPr>
          <p:nvPr/>
        </p:nvSpPr>
        <p:spPr bwMode="auto">
          <a:xfrm>
            <a:off x="0" y="6524625"/>
            <a:ext cx="63007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>
                <a:solidFill>
                  <a:schemeClr val="bg1"/>
                </a:solidFill>
              </a:rPr>
              <a:t>HFDSTK 9 – GIS FUNCTIES </a:t>
            </a:r>
            <a:endParaRPr lang="nl-NL">
              <a:solidFill>
                <a:schemeClr val="bg1"/>
              </a:solidFill>
            </a:endParaRPr>
          </a:p>
        </p:txBody>
      </p:sp>
      <p:pic>
        <p:nvPicPr>
          <p:cNvPr id="269320" name="Picture 8" descr="fig8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989138"/>
            <a:ext cx="6265862" cy="442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EFA0-26C1-448F-B019-7759F5287CD3}" type="slidenum">
              <a:rPr lang="nl-NL" smtClean="0"/>
              <a:pPr/>
              <a:t>21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273" name="Picture 9" descr="fig8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9138"/>
            <a:ext cx="9144000" cy="378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7266" name="Rectangle 2"/>
          <p:cNvSpPr>
            <a:spLocks noChangeArrowheads="1"/>
          </p:cNvSpPr>
          <p:nvPr/>
        </p:nvSpPr>
        <p:spPr bwMode="auto">
          <a:xfrm>
            <a:off x="0" y="0"/>
            <a:ext cx="9144000" cy="1196975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shade val="46275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pic>
        <p:nvPicPr>
          <p:cNvPr id="267267" name="Picture 3" descr="earth-640x480-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47813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7268" name="Rectangle 4"/>
          <p:cNvSpPr>
            <a:spLocks noChangeArrowheads="1"/>
          </p:cNvSpPr>
          <p:nvPr/>
        </p:nvSpPr>
        <p:spPr bwMode="auto">
          <a:xfrm>
            <a:off x="0" y="6524625"/>
            <a:ext cx="6372225" cy="333375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67270" name="Text Box 6"/>
          <p:cNvSpPr txBox="1">
            <a:spLocks noChangeArrowheads="1"/>
          </p:cNvSpPr>
          <p:nvPr/>
        </p:nvSpPr>
        <p:spPr bwMode="auto">
          <a:xfrm>
            <a:off x="755650" y="1484313"/>
            <a:ext cx="7993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 sz="2400" i="1">
                <a:solidFill>
                  <a:srgbClr val="FF6600"/>
                </a:solidFill>
              </a:rPr>
              <a:t>Map transformaties: transformatie</a:t>
            </a:r>
            <a:endParaRPr lang="nl-NL" sz="2400" i="1">
              <a:solidFill>
                <a:srgbClr val="FF6600"/>
              </a:solidFill>
            </a:endParaRPr>
          </a:p>
        </p:txBody>
      </p:sp>
      <p:sp>
        <p:nvSpPr>
          <p:cNvPr id="267271" name="Text Box 7"/>
          <p:cNvSpPr txBox="1">
            <a:spLocks noChangeArrowheads="1"/>
          </p:cNvSpPr>
          <p:nvPr/>
        </p:nvSpPr>
        <p:spPr bwMode="auto">
          <a:xfrm>
            <a:off x="0" y="6524625"/>
            <a:ext cx="63007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>
                <a:solidFill>
                  <a:schemeClr val="bg1"/>
                </a:solidFill>
              </a:rPr>
              <a:t>HFDSTK 9 – GIS FUNCTIES </a:t>
            </a:r>
            <a:endParaRPr lang="nl-NL">
              <a:solidFill>
                <a:schemeClr val="bg1"/>
              </a:solidFill>
            </a:endParaRPr>
          </a:p>
        </p:txBody>
      </p:sp>
      <p:sp>
        <p:nvSpPr>
          <p:cNvPr id="267272" name="Text Box 8"/>
          <p:cNvSpPr txBox="1">
            <a:spLocks noChangeArrowheads="1"/>
          </p:cNvSpPr>
          <p:nvPr/>
        </p:nvSpPr>
        <p:spPr bwMode="auto">
          <a:xfrm>
            <a:off x="0" y="5589588"/>
            <a:ext cx="91440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nl-NL"/>
              <a:t>Vb: met 4 tics, elk met een relatieve fout </a:t>
            </a:r>
            <a:r>
              <a:rPr lang="nl-NL" i="1"/>
              <a:t>e</a:t>
            </a:r>
            <a:r>
              <a:rPr lang="nl-NL" i="1" baseline="-25000"/>
              <a:t>i</a:t>
            </a:r>
            <a:r>
              <a:rPr lang="nl-NL"/>
              <a:t> (i=1,…,4). Deze fouten kunnen gecombineerd worden in  een RMS error. Perfect: RMS error = 0; proberen RMS error &lt; 0.003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EFA0-26C1-448F-B019-7759F5287CD3}" type="slidenum">
              <a:rPr lang="nl-NL" smtClean="0"/>
              <a:pPr/>
              <a:t>22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ChangeArrowheads="1"/>
          </p:cNvSpPr>
          <p:nvPr/>
        </p:nvSpPr>
        <p:spPr bwMode="auto">
          <a:xfrm>
            <a:off x="0" y="0"/>
            <a:ext cx="9144000" cy="1196975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shade val="46275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pic>
        <p:nvPicPr>
          <p:cNvPr id="268291" name="Picture 3" descr="earth-640x480-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47813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8292" name="Rectangle 4"/>
          <p:cNvSpPr>
            <a:spLocks noChangeArrowheads="1"/>
          </p:cNvSpPr>
          <p:nvPr/>
        </p:nvSpPr>
        <p:spPr bwMode="auto">
          <a:xfrm>
            <a:off x="0" y="6524625"/>
            <a:ext cx="6372225" cy="333375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68293" name="Text Box 5"/>
          <p:cNvSpPr txBox="1">
            <a:spLocks noChangeArrowheads="1"/>
          </p:cNvSpPr>
          <p:nvPr/>
        </p:nvSpPr>
        <p:spPr bwMode="auto">
          <a:xfrm>
            <a:off x="1476375" y="2205038"/>
            <a:ext cx="7416800" cy="1370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fr-BE" sz="2400"/>
              <a:t>Transformaties van coördinaten om mappen samen te laten samensmelten</a:t>
            </a:r>
          </a:p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fr-BE" sz="2400"/>
              <a:t>Gemeenschappelijke tic locaties</a:t>
            </a:r>
            <a:endParaRPr lang="fr-BE" sz="2400">
              <a:cs typeface="Arial" charset="0"/>
            </a:endParaRPr>
          </a:p>
        </p:txBody>
      </p:sp>
      <p:sp>
        <p:nvSpPr>
          <p:cNvPr id="268294" name="Text Box 6"/>
          <p:cNvSpPr txBox="1">
            <a:spLocks noChangeArrowheads="1"/>
          </p:cNvSpPr>
          <p:nvPr/>
        </p:nvSpPr>
        <p:spPr bwMode="auto">
          <a:xfrm>
            <a:off x="755650" y="1484313"/>
            <a:ext cx="7993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 sz="2400" i="1">
                <a:solidFill>
                  <a:srgbClr val="FF6600"/>
                </a:solidFill>
              </a:rPr>
              <a:t>Map transformaties: transformatie</a:t>
            </a:r>
            <a:endParaRPr lang="nl-NL" sz="2400" i="1">
              <a:solidFill>
                <a:srgbClr val="FF6600"/>
              </a:solidFill>
            </a:endParaRPr>
          </a:p>
        </p:txBody>
      </p:sp>
      <p:sp>
        <p:nvSpPr>
          <p:cNvPr id="268295" name="Text Box 7"/>
          <p:cNvSpPr txBox="1">
            <a:spLocks noChangeArrowheads="1"/>
          </p:cNvSpPr>
          <p:nvPr/>
        </p:nvSpPr>
        <p:spPr bwMode="auto">
          <a:xfrm>
            <a:off x="0" y="6524625"/>
            <a:ext cx="63007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>
                <a:solidFill>
                  <a:schemeClr val="bg1"/>
                </a:solidFill>
              </a:rPr>
              <a:t>HFDSTK 9 – GIS FUNCTIES </a:t>
            </a:r>
            <a:endParaRPr lang="nl-NL">
              <a:solidFill>
                <a:schemeClr val="bg1"/>
              </a:solidFill>
            </a:endParaRPr>
          </a:p>
        </p:txBody>
      </p:sp>
      <p:pic>
        <p:nvPicPr>
          <p:cNvPr id="268296" name="Picture 8" descr="fig8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3644900"/>
            <a:ext cx="4319587" cy="280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EFA0-26C1-448F-B019-7759F5287CD3}" type="slidenum">
              <a:rPr lang="nl-NL" smtClean="0"/>
              <a:pPr/>
              <a:t>23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ChangeArrowheads="1"/>
          </p:cNvSpPr>
          <p:nvPr/>
        </p:nvSpPr>
        <p:spPr bwMode="auto">
          <a:xfrm>
            <a:off x="0" y="0"/>
            <a:ext cx="9144000" cy="1196975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shade val="46275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pic>
        <p:nvPicPr>
          <p:cNvPr id="270339" name="Picture 3" descr="earth-640x480-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47813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0340" name="Rectangle 4"/>
          <p:cNvSpPr>
            <a:spLocks noChangeArrowheads="1"/>
          </p:cNvSpPr>
          <p:nvPr/>
        </p:nvSpPr>
        <p:spPr bwMode="auto">
          <a:xfrm>
            <a:off x="0" y="6524625"/>
            <a:ext cx="6372225" cy="333375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70341" name="Text Box 5"/>
          <p:cNvSpPr txBox="1">
            <a:spLocks noChangeArrowheads="1"/>
          </p:cNvSpPr>
          <p:nvPr/>
        </p:nvSpPr>
        <p:spPr bwMode="auto">
          <a:xfrm>
            <a:off x="1476375" y="2205038"/>
            <a:ext cx="74168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fr-BE" sz="2400"/>
              <a:t>Raster: voornamelijk een herbemonsteringsproces van 1 grid in een ander, met een verschillende oriëntatie of resolutie gebruik makend van een « rubber sheeting » transformatie of interpolatie</a:t>
            </a:r>
            <a:endParaRPr lang="fr-BE" sz="2400">
              <a:cs typeface="Arial" charset="0"/>
            </a:endParaRPr>
          </a:p>
        </p:txBody>
      </p:sp>
      <p:sp>
        <p:nvSpPr>
          <p:cNvPr id="270342" name="Text Box 6"/>
          <p:cNvSpPr txBox="1">
            <a:spLocks noChangeArrowheads="1"/>
          </p:cNvSpPr>
          <p:nvPr/>
        </p:nvSpPr>
        <p:spPr bwMode="auto">
          <a:xfrm>
            <a:off x="755650" y="1484313"/>
            <a:ext cx="7993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 sz="2400" i="1">
                <a:solidFill>
                  <a:srgbClr val="FF6600"/>
                </a:solidFill>
              </a:rPr>
              <a:t>Map transformaties: transformatie</a:t>
            </a:r>
            <a:endParaRPr lang="nl-NL" sz="2400" i="1">
              <a:solidFill>
                <a:srgbClr val="FF6600"/>
              </a:solidFill>
            </a:endParaRPr>
          </a:p>
        </p:txBody>
      </p:sp>
      <p:sp>
        <p:nvSpPr>
          <p:cNvPr id="270343" name="Text Box 7"/>
          <p:cNvSpPr txBox="1">
            <a:spLocks noChangeArrowheads="1"/>
          </p:cNvSpPr>
          <p:nvPr/>
        </p:nvSpPr>
        <p:spPr bwMode="auto">
          <a:xfrm>
            <a:off x="0" y="6524625"/>
            <a:ext cx="63007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>
                <a:solidFill>
                  <a:schemeClr val="bg1"/>
                </a:solidFill>
              </a:rPr>
              <a:t>HFDSTK 9 – GIS FUNCTIES </a:t>
            </a:r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EFA0-26C1-448F-B019-7759F5287CD3}" type="slidenum">
              <a:rPr lang="nl-NL" smtClean="0"/>
              <a:pPr/>
              <a:t>24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ChangeArrowheads="1"/>
          </p:cNvSpPr>
          <p:nvPr/>
        </p:nvSpPr>
        <p:spPr bwMode="auto">
          <a:xfrm>
            <a:off x="0" y="0"/>
            <a:ext cx="9144000" cy="1196975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shade val="46275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pic>
        <p:nvPicPr>
          <p:cNvPr id="271363" name="Picture 3" descr="earth-640x480-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47813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1364" name="Rectangle 4"/>
          <p:cNvSpPr>
            <a:spLocks noChangeArrowheads="1"/>
          </p:cNvSpPr>
          <p:nvPr/>
        </p:nvSpPr>
        <p:spPr bwMode="auto">
          <a:xfrm>
            <a:off x="0" y="6524625"/>
            <a:ext cx="6372225" cy="333375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71365" name="Text Box 5"/>
          <p:cNvSpPr txBox="1">
            <a:spLocks noChangeArrowheads="1"/>
          </p:cNvSpPr>
          <p:nvPr/>
        </p:nvSpPr>
        <p:spPr bwMode="auto">
          <a:xfrm>
            <a:off x="1476375" y="2205038"/>
            <a:ext cx="7416800" cy="392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fr-BE" sz="2400"/>
              <a:t>Veel data zijn enkel bruikbaar indien gerefereerd wordt naar een algemene kaartprojectie</a:t>
            </a:r>
          </a:p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fr-BE" sz="2400"/>
              <a:t>Verschillende bronnen, dikwijls verschillende kaartprojecties</a:t>
            </a:r>
          </a:p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fr-BE" sz="2400"/>
              <a:t>Veel GIS ondersteunen omzettingen van één projectiesysteem in een ander, zodat alle lagen van een geografische database opgeslagen worden volgens een gemeenschappelijk projectiesysteem</a:t>
            </a:r>
          </a:p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fr-BE" sz="2400"/>
              <a:t>Projectie bepalen voor digitalisatie en transformatie</a:t>
            </a:r>
            <a:endParaRPr lang="fr-BE" sz="2400">
              <a:cs typeface="Arial" charset="0"/>
            </a:endParaRPr>
          </a:p>
        </p:txBody>
      </p:sp>
      <p:sp>
        <p:nvSpPr>
          <p:cNvPr id="271366" name="Text Box 6"/>
          <p:cNvSpPr txBox="1">
            <a:spLocks noChangeArrowheads="1"/>
          </p:cNvSpPr>
          <p:nvPr/>
        </p:nvSpPr>
        <p:spPr bwMode="auto">
          <a:xfrm>
            <a:off x="755650" y="1484313"/>
            <a:ext cx="7993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 sz="2400" i="1">
                <a:solidFill>
                  <a:srgbClr val="FF6600"/>
                </a:solidFill>
              </a:rPr>
              <a:t>Map transformaties: omvorming</a:t>
            </a:r>
            <a:endParaRPr lang="nl-NL" sz="2400" i="1">
              <a:solidFill>
                <a:srgbClr val="FF6600"/>
              </a:solidFill>
            </a:endParaRPr>
          </a:p>
        </p:txBody>
      </p:sp>
      <p:sp>
        <p:nvSpPr>
          <p:cNvPr id="271367" name="Text Box 7"/>
          <p:cNvSpPr txBox="1">
            <a:spLocks noChangeArrowheads="1"/>
          </p:cNvSpPr>
          <p:nvPr/>
        </p:nvSpPr>
        <p:spPr bwMode="auto">
          <a:xfrm>
            <a:off x="0" y="6524625"/>
            <a:ext cx="63007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>
                <a:solidFill>
                  <a:schemeClr val="bg1"/>
                </a:solidFill>
              </a:rPr>
              <a:t>HFDSTK 9 – GIS FUNCTIES </a:t>
            </a:r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EFA0-26C1-448F-B019-7759F5287CD3}" type="slidenum">
              <a:rPr lang="nl-NL" smtClean="0"/>
              <a:pPr/>
              <a:t>25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ChangeArrowheads="1"/>
          </p:cNvSpPr>
          <p:nvPr/>
        </p:nvSpPr>
        <p:spPr bwMode="auto">
          <a:xfrm>
            <a:off x="0" y="0"/>
            <a:ext cx="9144000" cy="1196975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shade val="46275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pic>
        <p:nvPicPr>
          <p:cNvPr id="272387" name="Picture 3" descr="earth-640x480-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47813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2388" name="Rectangle 4"/>
          <p:cNvSpPr>
            <a:spLocks noChangeArrowheads="1"/>
          </p:cNvSpPr>
          <p:nvPr/>
        </p:nvSpPr>
        <p:spPr bwMode="auto">
          <a:xfrm>
            <a:off x="0" y="6524625"/>
            <a:ext cx="6372225" cy="333375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72389" name="Text Box 5"/>
          <p:cNvSpPr txBox="1">
            <a:spLocks noChangeArrowheads="1"/>
          </p:cNvSpPr>
          <p:nvPr/>
        </p:nvSpPr>
        <p:spPr bwMode="auto">
          <a:xfrm>
            <a:off x="1476375" y="2205038"/>
            <a:ext cx="7416800" cy="356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fr-BE" sz="2400"/>
              <a:t>Veel GIS ondersteunen een automatische aanpassing van naburige kaartranden</a:t>
            </a:r>
          </a:p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fr-BE" sz="2400"/>
              <a:t>Tijdrovend, want voor elke onvolkomenheid moet een beslissing genomen worden</a:t>
            </a:r>
          </a:p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fr-BE" sz="2400"/>
              <a:t>Als proces voltooid voor twee naburige randen moet de rand verwijderd worden </a:t>
            </a:r>
            <a:r>
              <a:rPr lang="fr-BE" sz="2400">
                <a:cs typeface="Arial" charset="0"/>
              </a:rPr>
              <a:t>→ </a:t>
            </a:r>
          </a:p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fr-BE" sz="2400"/>
              <a:t>Twee belangrijke stappen: (i) edge matching, en (ii) map join</a:t>
            </a:r>
            <a:endParaRPr lang="fr-BE" sz="2400">
              <a:cs typeface="Arial" charset="0"/>
            </a:endParaRPr>
          </a:p>
        </p:txBody>
      </p:sp>
      <p:sp>
        <p:nvSpPr>
          <p:cNvPr id="272390" name="Text Box 6"/>
          <p:cNvSpPr txBox="1">
            <a:spLocks noChangeArrowheads="1"/>
          </p:cNvSpPr>
          <p:nvPr/>
        </p:nvSpPr>
        <p:spPr bwMode="auto">
          <a:xfrm>
            <a:off x="755650" y="1484313"/>
            <a:ext cx="7993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 sz="2400" i="1">
                <a:solidFill>
                  <a:srgbClr val="FF6600"/>
                </a:solidFill>
              </a:rPr>
              <a:t>Samenvoegen</a:t>
            </a:r>
            <a:endParaRPr lang="nl-NL" sz="2400" i="1">
              <a:solidFill>
                <a:srgbClr val="FF6600"/>
              </a:solidFill>
            </a:endParaRPr>
          </a:p>
        </p:txBody>
      </p:sp>
      <p:sp>
        <p:nvSpPr>
          <p:cNvPr id="272391" name="Text Box 7"/>
          <p:cNvSpPr txBox="1">
            <a:spLocks noChangeArrowheads="1"/>
          </p:cNvSpPr>
          <p:nvPr/>
        </p:nvSpPr>
        <p:spPr bwMode="auto">
          <a:xfrm>
            <a:off x="0" y="6524625"/>
            <a:ext cx="63007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>
                <a:solidFill>
                  <a:schemeClr val="bg1"/>
                </a:solidFill>
              </a:rPr>
              <a:t>HFDSTK 9 – GIS FUNCTIES </a:t>
            </a:r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EFA0-26C1-448F-B019-7759F5287CD3}" type="slidenum">
              <a:rPr lang="nl-NL" smtClean="0"/>
              <a:pPr/>
              <a:t>26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ChangeArrowheads="1"/>
          </p:cNvSpPr>
          <p:nvPr/>
        </p:nvSpPr>
        <p:spPr bwMode="auto">
          <a:xfrm>
            <a:off x="0" y="0"/>
            <a:ext cx="9144000" cy="1196975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shade val="46275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pic>
        <p:nvPicPr>
          <p:cNvPr id="277507" name="Picture 3" descr="earth-640x480-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47813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7508" name="Rectangle 4"/>
          <p:cNvSpPr>
            <a:spLocks noChangeArrowheads="1"/>
          </p:cNvSpPr>
          <p:nvPr/>
        </p:nvSpPr>
        <p:spPr bwMode="auto">
          <a:xfrm>
            <a:off x="0" y="6524625"/>
            <a:ext cx="6372225" cy="333375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77509" name="Text Box 5"/>
          <p:cNvSpPr txBox="1">
            <a:spLocks noChangeArrowheads="1"/>
          </p:cNvSpPr>
          <p:nvPr/>
        </p:nvSpPr>
        <p:spPr bwMode="auto">
          <a:xfrm>
            <a:off x="755650" y="1484313"/>
            <a:ext cx="7993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 sz="2400" i="1">
                <a:solidFill>
                  <a:srgbClr val="FF6600"/>
                </a:solidFill>
              </a:rPr>
              <a:t>Samenvoegen</a:t>
            </a:r>
            <a:endParaRPr lang="nl-NL" sz="2400" i="1">
              <a:solidFill>
                <a:srgbClr val="FF6600"/>
              </a:solidFill>
            </a:endParaRPr>
          </a:p>
        </p:txBody>
      </p:sp>
      <p:sp>
        <p:nvSpPr>
          <p:cNvPr id="277510" name="Text Box 6"/>
          <p:cNvSpPr txBox="1">
            <a:spLocks noChangeArrowheads="1"/>
          </p:cNvSpPr>
          <p:nvPr/>
        </p:nvSpPr>
        <p:spPr bwMode="auto">
          <a:xfrm>
            <a:off x="0" y="6524625"/>
            <a:ext cx="63007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>
                <a:solidFill>
                  <a:schemeClr val="bg1"/>
                </a:solidFill>
              </a:rPr>
              <a:t>HFDSTK 9 – GIS FUNCTIES </a:t>
            </a:r>
            <a:endParaRPr lang="nl-NL">
              <a:solidFill>
                <a:schemeClr val="bg1"/>
              </a:solidFill>
            </a:endParaRPr>
          </a:p>
        </p:txBody>
      </p:sp>
      <p:pic>
        <p:nvPicPr>
          <p:cNvPr id="277511" name="Picture 7" descr="fig815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989138"/>
            <a:ext cx="5329238" cy="444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EFA0-26C1-448F-B019-7759F5287CD3}" type="slidenum">
              <a:rPr lang="nl-NL" smtClean="0"/>
              <a:pPr/>
              <a:t>27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87" name="Picture 7" descr="fig815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773238"/>
            <a:ext cx="5616575" cy="221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482" name="Rectangle 2"/>
          <p:cNvSpPr>
            <a:spLocks noChangeArrowheads="1"/>
          </p:cNvSpPr>
          <p:nvPr/>
        </p:nvSpPr>
        <p:spPr bwMode="auto">
          <a:xfrm>
            <a:off x="0" y="0"/>
            <a:ext cx="9144000" cy="1196975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shade val="46275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pic>
        <p:nvPicPr>
          <p:cNvPr id="276483" name="Picture 3" descr="earth-640x480-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47813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484" name="Rectangle 4"/>
          <p:cNvSpPr>
            <a:spLocks noChangeArrowheads="1"/>
          </p:cNvSpPr>
          <p:nvPr/>
        </p:nvSpPr>
        <p:spPr bwMode="auto">
          <a:xfrm>
            <a:off x="0" y="6524625"/>
            <a:ext cx="6372225" cy="333375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76485" name="Text Box 5"/>
          <p:cNvSpPr txBox="1">
            <a:spLocks noChangeArrowheads="1"/>
          </p:cNvSpPr>
          <p:nvPr/>
        </p:nvSpPr>
        <p:spPr bwMode="auto">
          <a:xfrm>
            <a:off x="755650" y="1484313"/>
            <a:ext cx="7993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 sz="2400" i="1">
                <a:solidFill>
                  <a:srgbClr val="FF6600"/>
                </a:solidFill>
              </a:rPr>
              <a:t>Samenvoegen: edge matching</a:t>
            </a:r>
            <a:endParaRPr lang="nl-NL" sz="2400" i="1">
              <a:solidFill>
                <a:srgbClr val="FF6600"/>
              </a:solidFill>
            </a:endParaRPr>
          </a:p>
        </p:txBody>
      </p:sp>
      <p:sp>
        <p:nvSpPr>
          <p:cNvPr id="276486" name="Text Box 6"/>
          <p:cNvSpPr txBox="1">
            <a:spLocks noChangeArrowheads="1"/>
          </p:cNvSpPr>
          <p:nvPr/>
        </p:nvSpPr>
        <p:spPr bwMode="auto">
          <a:xfrm>
            <a:off x="0" y="6524625"/>
            <a:ext cx="63007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>
                <a:solidFill>
                  <a:schemeClr val="bg1"/>
                </a:solidFill>
              </a:rPr>
              <a:t>HFDSTK 9 – GIS FUNCTIES </a:t>
            </a:r>
            <a:endParaRPr lang="nl-NL">
              <a:solidFill>
                <a:schemeClr val="bg1"/>
              </a:solidFill>
            </a:endParaRPr>
          </a:p>
        </p:txBody>
      </p:sp>
      <p:pic>
        <p:nvPicPr>
          <p:cNvPr id="276488" name="Picture 8" descr="fig815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933825"/>
            <a:ext cx="5616575" cy="244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EFA0-26C1-448F-B019-7759F5287CD3}" type="slidenum">
              <a:rPr lang="nl-NL" smtClean="0"/>
              <a:pPr/>
              <a:t>28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1" name="Rectangle 3"/>
          <p:cNvSpPr>
            <a:spLocks noChangeArrowheads="1"/>
          </p:cNvSpPr>
          <p:nvPr/>
        </p:nvSpPr>
        <p:spPr bwMode="auto">
          <a:xfrm>
            <a:off x="0" y="0"/>
            <a:ext cx="9144000" cy="1196975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shade val="46275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pic>
        <p:nvPicPr>
          <p:cNvPr id="278532" name="Picture 4" descr="earth-640x480-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47813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8533" name="Rectangle 5"/>
          <p:cNvSpPr>
            <a:spLocks noChangeArrowheads="1"/>
          </p:cNvSpPr>
          <p:nvPr/>
        </p:nvSpPr>
        <p:spPr bwMode="auto">
          <a:xfrm>
            <a:off x="0" y="6524625"/>
            <a:ext cx="6372225" cy="333375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78534" name="Text Box 6"/>
          <p:cNvSpPr txBox="1">
            <a:spLocks noChangeArrowheads="1"/>
          </p:cNvSpPr>
          <p:nvPr/>
        </p:nvSpPr>
        <p:spPr bwMode="auto">
          <a:xfrm>
            <a:off x="755650" y="1484313"/>
            <a:ext cx="7993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 sz="2400" i="1">
                <a:solidFill>
                  <a:srgbClr val="FF6600"/>
                </a:solidFill>
              </a:rPr>
              <a:t>Samenvoegen: edge matching</a:t>
            </a:r>
            <a:endParaRPr lang="nl-NL" sz="2400" i="1">
              <a:solidFill>
                <a:srgbClr val="FF6600"/>
              </a:solidFill>
            </a:endParaRPr>
          </a:p>
        </p:txBody>
      </p:sp>
      <p:sp>
        <p:nvSpPr>
          <p:cNvPr id="278535" name="Text Box 7"/>
          <p:cNvSpPr txBox="1">
            <a:spLocks noChangeArrowheads="1"/>
          </p:cNvSpPr>
          <p:nvPr/>
        </p:nvSpPr>
        <p:spPr bwMode="auto">
          <a:xfrm>
            <a:off x="0" y="6524625"/>
            <a:ext cx="63007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>
                <a:solidFill>
                  <a:schemeClr val="bg1"/>
                </a:solidFill>
              </a:rPr>
              <a:t>HFDSTK 9 – GIS FUNCTIES </a:t>
            </a:r>
            <a:endParaRPr lang="nl-NL">
              <a:solidFill>
                <a:schemeClr val="bg1"/>
              </a:solidFill>
            </a:endParaRPr>
          </a:p>
        </p:txBody>
      </p:sp>
      <p:pic>
        <p:nvPicPr>
          <p:cNvPr id="278537" name="Picture 9" descr="fig815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04"/>
          <a:stretch>
            <a:fillRect/>
          </a:stretch>
        </p:blipFill>
        <p:spPr bwMode="auto">
          <a:xfrm>
            <a:off x="755650" y="2636838"/>
            <a:ext cx="7056438" cy="254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EFA0-26C1-448F-B019-7759F5287CD3}" type="slidenum">
              <a:rPr lang="nl-NL" smtClean="0"/>
              <a:pPr/>
              <a:t>29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0"/>
            <a:ext cx="9144000" cy="1196975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shade val="46275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pic>
        <p:nvPicPr>
          <p:cNvPr id="2052" name="Picture 4" descr="earth-640x480-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47813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6524625"/>
            <a:ext cx="6372225" cy="333375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1476375" y="2205038"/>
            <a:ext cx="6264275" cy="210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fr-BE" sz="2400"/>
              <a:t>Bestaande digitale data importeren</a:t>
            </a:r>
          </a:p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fr-BE" sz="2400"/>
              <a:t>Ruimtelijke data bruikbaar maken</a:t>
            </a:r>
          </a:p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fr-BE" sz="2400"/>
              <a:t>Editing functies</a:t>
            </a:r>
          </a:p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fr-BE" sz="2400"/>
              <a:t>Map transformaties</a:t>
            </a:r>
          </a:p>
        </p:txBody>
      </p:sp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755650" y="1484313"/>
            <a:ext cx="655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 sz="2400" i="1">
                <a:solidFill>
                  <a:srgbClr val="FF6600"/>
                </a:solidFill>
              </a:rPr>
              <a:t>Thema’s</a:t>
            </a:r>
            <a:endParaRPr lang="nl-NL" sz="2400" i="1">
              <a:solidFill>
                <a:srgbClr val="FF6600"/>
              </a:solidFill>
            </a:endParaRPr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0" y="6524625"/>
            <a:ext cx="63007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>
                <a:solidFill>
                  <a:schemeClr val="bg1"/>
                </a:solidFill>
              </a:rPr>
              <a:t>HFDSTK 9 – GIS FUNCTIES </a:t>
            </a:r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EFA0-26C1-448F-B019-7759F5287CD3}" type="slidenum">
              <a:rPr lang="nl-NL" smtClean="0"/>
              <a:pPr/>
              <a:t>3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ChangeArrowheads="1"/>
          </p:cNvSpPr>
          <p:nvPr/>
        </p:nvSpPr>
        <p:spPr bwMode="auto">
          <a:xfrm>
            <a:off x="0" y="0"/>
            <a:ext cx="9144000" cy="1196975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shade val="46275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pic>
        <p:nvPicPr>
          <p:cNvPr id="273411" name="Picture 3" descr="earth-640x480-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47813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3412" name="Rectangle 4"/>
          <p:cNvSpPr>
            <a:spLocks noChangeArrowheads="1"/>
          </p:cNvSpPr>
          <p:nvPr/>
        </p:nvSpPr>
        <p:spPr bwMode="auto">
          <a:xfrm>
            <a:off x="0" y="6524625"/>
            <a:ext cx="6372225" cy="333375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73413" name="Text Box 5"/>
          <p:cNvSpPr txBox="1">
            <a:spLocks noChangeArrowheads="1"/>
          </p:cNvSpPr>
          <p:nvPr/>
        </p:nvSpPr>
        <p:spPr bwMode="auto">
          <a:xfrm>
            <a:off x="1476375" y="2205038"/>
            <a:ext cx="74168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fr-BE" sz="2400"/>
              <a:t>Matchen van coördinaten tussen mapbladen die later tot 1 laag samengevoegd worden</a:t>
            </a:r>
          </a:p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fr-BE" sz="2400"/>
              <a:t>Één van beide mapbladen als referentie nemen</a:t>
            </a:r>
          </a:p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fr-BE" sz="2400"/>
              <a:t>Geen polygoon wordt meer verschoven dan een gespecifieerde tolerantie-afstand</a:t>
            </a:r>
            <a:r>
              <a:rPr lang="fr-BE" sz="2400">
                <a:cs typeface="Arial" charset="0"/>
              </a:rPr>
              <a:t> </a:t>
            </a:r>
          </a:p>
        </p:txBody>
      </p:sp>
      <p:sp>
        <p:nvSpPr>
          <p:cNvPr id="273414" name="Text Box 6"/>
          <p:cNvSpPr txBox="1">
            <a:spLocks noChangeArrowheads="1"/>
          </p:cNvSpPr>
          <p:nvPr/>
        </p:nvSpPr>
        <p:spPr bwMode="auto">
          <a:xfrm>
            <a:off x="755650" y="1484313"/>
            <a:ext cx="7993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 sz="2400" i="1">
                <a:solidFill>
                  <a:srgbClr val="FF6600"/>
                </a:solidFill>
              </a:rPr>
              <a:t>Samenvoegen: edge matching</a:t>
            </a:r>
            <a:endParaRPr lang="nl-NL" sz="2400" i="1">
              <a:solidFill>
                <a:srgbClr val="FF6600"/>
              </a:solidFill>
            </a:endParaRPr>
          </a:p>
        </p:txBody>
      </p:sp>
      <p:sp>
        <p:nvSpPr>
          <p:cNvPr id="273415" name="Text Box 7"/>
          <p:cNvSpPr txBox="1">
            <a:spLocks noChangeArrowheads="1"/>
          </p:cNvSpPr>
          <p:nvPr/>
        </p:nvSpPr>
        <p:spPr bwMode="auto">
          <a:xfrm>
            <a:off x="0" y="6524625"/>
            <a:ext cx="63007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>
                <a:solidFill>
                  <a:schemeClr val="bg1"/>
                </a:solidFill>
              </a:rPr>
              <a:t>HFDSTK 9 – GIS FUNCTIES </a:t>
            </a:r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EFA0-26C1-448F-B019-7759F5287CD3}" type="slidenum">
              <a:rPr lang="nl-NL" smtClean="0"/>
              <a:pPr/>
              <a:t>30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ChangeArrowheads="1"/>
          </p:cNvSpPr>
          <p:nvPr/>
        </p:nvSpPr>
        <p:spPr bwMode="auto">
          <a:xfrm>
            <a:off x="0" y="0"/>
            <a:ext cx="9144000" cy="1196975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shade val="46275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pic>
        <p:nvPicPr>
          <p:cNvPr id="274435" name="Picture 3" descr="earth-640x480-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47813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4436" name="Rectangle 4"/>
          <p:cNvSpPr>
            <a:spLocks noChangeArrowheads="1"/>
          </p:cNvSpPr>
          <p:nvPr/>
        </p:nvSpPr>
        <p:spPr bwMode="auto">
          <a:xfrm>
            <a:off x="0" y="6524625"/>
            <a:ext cx="6372225" cy="333375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74438" name="Text Box 6"/>
          <p:cNvSpPr txBox="1">
            <a:spLocks noChangeArrowheads="1"/>
          </p:cNvSpPr>
          <p:nvPr/>
        </p:nvSpPr>
        <p:spPr bwMode="auto">
          <a:xfrm>
            <a:off x="755650" y="1484313"/>
            <a:ext cx="7993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 sz="2400" i="1">
                <a:solidFill>
                  <a:srgbClr val="FF6600"/>
                </a:solidFill>
              </a:rPr>
              <a:t>Samenvoegen: edge matching</a:t>
            </a:r>
            <a:endParaRPr lang="nl-NL" sz="2400" i="1">
              <a:solidFill>
                <a:srgbClr val="FF6600"/>
              </a:solidFill>
            </a:endParaRPr>
          </a:p>
        </p:txBody>
      </p:sp>
      <p:sp>
        <p:nvSpPr>
          <p:cNvPr id="274439" name="Text Box 7"/>
          <p:cNvSpPr txBox="1">
            <a:spLocks noChangeArrowheads="1"/>
          </p:cNvSpPr>
          <p:nvPr/>
        </p:nvSpPr>
        <p:spPr bwMode="auto">
          <a:xfrm>
            <a:off x="0" y="6524625"/>
            <a:ext cx="63007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>
                <a:solidFill>
                  <a:schemeClr val="bg1"/>
                </a:solidFill>
              </a:rPr>
              <a:t>HFDSTK 9 – GIS FUNCTIES </a:t>
            </a:r>
            <a:endParaRPr lang="nl-NL">
              <a:solidFill>
                <a:schemeClr val="bg1"/>
              </a:solidFill>
            </a:endParaRPr>
          </a:p>
        </p:txBody>
      </p:sp>
      <p:pic>
        <p:nvPicPr>
          <p:cNvPr id="274440" name="Picture 8" descr="fig8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1916113"/>
            <a:ext cx="4500562" cy="494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EFA0-26C1-448F-B019-7759F5287CD3}" type="slidenum">
              <a:rPr lang="nl-NL" smtClean="0"/>
              <a:pPr/>
              <a:t>31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ChangeArrowheads="1"/>
          </p:cNvSpPr>
          <p:nvPr/>
        </p:nvSpPr>
        <p:spPr bwMode="auto">
          <a:xfrm>
            <a:off x="0" y="0"/>
            <a:ext cx="9144000" cy="1196975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shade val="46275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pic>
        <p:nvPicPr>
          <p:cNvPr id="275459" name="Picture 3" descr="earth-640x480-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47813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5460" name="Rectangle 4"/>
          <p:cNvSpPr>
            <a:spLocks noChangeArrowheads="1"/>
          </p:cNvSpPr>
          <p:nvPr/>
        </p:nvSpPr>
        <p:spPr bwMode="auto">
          <a:xfrm>
            <a:off x="0" y="6524625"/>
            <a:ext cx="6372225" cy="333375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75461" name="Text Box 5"/>
          <p:cNvSpPr txBox="1">
            <a:spLocks noChangeArrowheads="1"/>
          </p:cNvSpPr>
          <p:nvPr/>
        </p:nvSpPr>
        <p:spPr bwMode="auto">
          <a:xfrm>
            <a:off x="1476375" y="2205038"/>
            <a:ext cx="7416800" cy="319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fr-BE" sz="2400"/>
              <a:t>Drie belangrijke zaken moeten gecontroleerd worden voor het samenvoegen van kaartbladen</a:t>
            </a:r>
          </a:p>
          <a:p>
            <a:pPr lvl="1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fr-BE" sz="2400"/>
              <a:t>Randcoördinaten moeten overeenkomen</a:t>
            </a:r>
          </a:p>
          <a:p>
            <a:pPr lvl="1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fr-BE" sz="2400"/>
              <a:t>Noden van alle grensoverschrijvende polylijnen moeten overeenkomen</a:t>
            </a:r>
          </a:p>
          <a:p>
            <a:pPr lvl="1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fr-BE" sz="2400"/>
              <a:t>De attribuut definities van polygonen aan beide zijden van de grens moeten overeenkomen</a:t>
            </a:r>
          </a:p>
        </p:txBody>
      </p:sp>
      <p:sp>
        <p:nvSpPr>
          <p:cNvPr id="275462" name="Text Box 6"/>
          <p:cNvSpPr txBox="1">
            <a:spLocks noChangeArrowheads="1"/>
          </p:cNvSpPr>
          <p:nvPr/>
        </p:nvSpPr>
        <p:spPr bwMode="auto">
          <a:xfrm>
            <a:off x="755650" y="1484313"/>
            <a:ext cx="7993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 sz="2400" i="1">
                <a:solidFill>
                  <a:srgbClr val="FF6600"/>
                </a:solidFill>
              </a:rPr>
              <a:t>Samenvoegen: map join</a:t>
            </a:r>
            <a:endParaRPr lang="nl-NL" sz="2400" i="1">
              <a:solidFill>
                <a:srgbClr val="FF6600"/>
              </a:solidFill>
            </a:endParaRPr>
          </a:p>
        </p:txBody>
      </p:sp>
      <p:sp>
        <p:nvSpPr>
          <p:cNvPr id="275463" name="Text Box 7"/>
          <p:cNvSpPr txBox="1">
            <a:spLocks noChangeArrowheads="1"/>
          </p:cNvSpPr>
          <p:nvPr/>
        </p:nvSpPr>
        <p:spPr bwMode="auto">
          <a:xfrm>
            <a:off x="0" y="6524625"/>
            <a:ext cx="63007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>
                <a:solidFill>
                  <a:schemeClr val="bg1"/>
                </a:solidFill>
              </a:rPr>
              <a:t>HFDSTK 9 – GIS FUNCTIES </a:t>
            </a:r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EFA0-26C1-448F-B019-7759F5287CD3}" type="slidenum">
              <a:rPr lang="nl-NL" smtClean="0"/>
              <a:pPr/>
              <a:t>32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ChangeArrowheads="1"/>
          </p:cNvSpPr>
          <p:nvPr/>
        </p:nvSpPr>
        <p:spPr bwMode="auto">
          <a:xfrm>
            <a:off x="0" y="0"/>
            <a:ext cx="9144000" cy="1196975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shade val="46275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pic>
        <p:nvPicPr>
          <p:cNvPr id="279555" name="Picture 3" descr="earth-640x480-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47813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9556" name="Rectangle 4"/>
          <p:cNvSpPr>
            <a:spLocks noChangeArrowheads="1"/>
          </p:cNvSpPr>
          <p:nvPr/>
        </p:nvSpPr>
        <p:spPr bwMode="auto">
          <a:xfrm>
            <a:off x="0" y="6524625"/>
            <a:ext cx="6372225" cy="333375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79558" name="Text Box 6"/>
          <p:cNvSpPr txBox="1">
            <a:spLocks noChangeArrowheads="1"/>
          </p:cNvSpPr>
          <p:nvPr/>
        </p:nvSpPr>
        <p:spPr bwMode="auto">
          <a:xfrm>
            <a:off x="755650" y="1484313"/>
            <a:ext cx="7993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 sz="2400" i="1">
                <a:solidFill>
                  <a:srgbClr val="FF6600"/>
                </a:solidFill>
              </a:rPr>
              <a:t>Samenvoegen: map join</a:t>
            </a:r>
            <a:endParaRPr lang="nl-NL" sz="2400" i="1">
              <a:solidFill>
                <a:srgbClr val="FF6600"/>
              </a:solidFill>
            </a:endParaRPr>
          </a:p>
        </p:txBody>
      </p:sp>
      <p:sp>
        <p:nvSpPr>
          <p:cNvPr id="279559" name="Text Box 7"/>
          <p:cNvSpPr txBox="1">
            <a:spLocks noChangeArrowheads="1"/>
          </p:cNvSpPr>
          <p:nvPr/>
        </p:nvSpPr>
        <p:spPr bwMode="auto">
          <a:xfrm>
            <a:off x="0" y="6524625"/>
            <a:ext cx="63007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>
                <a:solidFill>
                  <a:schemeClr val="bg1"/>
                </a:solidFill>
              </a:rPr>
              <a:t>HFDSTK 9 – GIS FUNCTIES </a:t>
            </a:r>
            <a:endParaRPr lang="nl-NL">
              <a:solidFill>
                <a:schemeClr val="bg1"/>
              </a:solidFill>
            </a:endParaRPr>
          </a:p>
        </p:txBody>
      </p:sp>
      <p:pic>
        <p:nvPicPr>
          <p:cNvPr id="279560" name="Picture 8" descr="fig8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989138"/>
            <a:ext cx="6048375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EFA0-26C1-448F-B019-7759F5287CD3}" type="slidenum">
              <a:rPr lang="nl-NL" smtClean="0"/>
              <a:pPr/>
              <a:t>33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ChangeArrowheads="1"/>
          </p:cNvSpPr>
          <p:nvPr/>
        </p:nvSpPr>
        <p:spPr bwMode="auto">
          <a:xfrm>
            <a:off x="0" y="0"/>
            <a:ext cx="9144000" cy="1196975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shade val="46275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pic>
        <p:nvPicPr>
          <p:cNvPr id="280579" name="Picture 3" descr="earth-640x480-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47813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0580" name="Rectangle 4"/>
          <p:cNvSpPr>
            <a:spLocks noChangeArrowheads="1"/>
          </p:cNvSpPr>
          <p:nvPr/>
        </p:nvSpPr>
        <p:spPr bwMode="auto">
          <a:xfrm>
            <a:off x="0" y="6524625"/>
            <a:ext cx="6372225" cy="333375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80582" name="Text Box 6"/>
          <p:cNvSpPr txBox="1">
            <a:spLocks noChangeArrowheads="1"/>
          </p:cNvSpPr>
          <p:nvPr/>
        </p:nvSpPr>
        <p:spPr bwMode="auto">
          <a:xfrm>
            <a:off x="755650" y="1484313"/>
            <a:ext cx="7993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 sz="2400" i="1">
                <a:solidFill>
                  <a:srgbClr val="FF6600"/>
                </a:solidFill>
              </a:rPr>
              <a:t>Samenvoegen: map join</a:t>
            </a:r>
            <a:endParaRPr lang="nl-NL" sz="2400" i="1">
              <a:solidFill>
                <a:srgbClr val="FF6600"/>
              </a:solidFill>
            </a:endParaRPr>
          </a:p>
        </p:txBody>
      </p:sp>
      <p:sp>
        <p:nvSpPr>
          <p:cNvPr id="280583" name="Text Box 7"/>
          <p:cNvSpPr txBox="1">
            <a:spLocks noChangeArrowheads="1"/>
          </p:cNvSpPr>
          <p:nvPr/>
        </p:nvSpPr>
        <p:spPr bwMode="auto">
          <a:xfrm>
            <a:off x="0" y="6524625"/>
            <a:ext cx="63007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>
                <a:solidFill>
                  <a:schemeClr val="bg1"/>
                </a:solidFill>
              </a:rPr>
              <a:t>HFDSTK 9 – GIS FUNCTIES </a:t>
            </a:r>
            <a:endParaRPr lang="nl-NL">
              <a:solidFill>
                <a:schemeClr val="bg1"/>
              </a:solidFill>
            </a:endParaRPr>
          </a:p>
        </p:txBody>
      </p:sp>
      <p:pic>
        <p:nvPicPr>
          <p:cNvPr id="280584" name="Picture 8" descr="fig8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36838"/>
            <a:ext cx="9144000" cy="244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EFA0-26C1-448F-B019-7759F5287CD3}" type="slidenum">
              <a:rPr lang="nl-NL" smtClean="0"/>
              <a:pPr/>
              <a:t>34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ChangeArrowheads="1"/>
          </p:cNvSpPr>
          <p:nvPr/>
        </p:nvSpPr>
        <p:spPr bwMode="auto">
          <a:xfrm>
            <a:off x="0" y="0"/>
            <a:ext cx="9144000" cy="1196975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shade val="46275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pic>
        <p:nvPicPr>
          <p:cNvPr id="281603" name="Picture 3" descr="earth-640x480-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47813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1604" name="Rectangle 4"/>
          <p:cNvSpPr>
            <a:spLocks noChangeArrowheads="1"/>
          </p:cNvSpPr>
          <p:nvPr/>
        </p:nvSpPr>
        <p:spPr bwMode="auto">
          <a:xfrm>
            <a:off x="0" y="6524625"/>
            <a:ext cx="6372225" cy="333375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81605" name="Text Box 5"/>
          <p:cNvSpPr txBox="1">
            <a:spLocks noChangeArrowheads="1"/>
          </p:cNvSpPr>
          <p:nvPr/>
        </p:nvSpPr>
        <p:spPr bwMode="auto">
          <a:xfrm>
            <a:off x="1476375" y="2205038"/>
            <a:ext cx="741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fr-BE" sz="2400"/>
              <a:t>Invers proces: map split</a:t>
            </a:r>
          </a:p>
        </p:txBody>
      </p:sp>
      <p:sp>
        <p:nvSpPr>
          <p:cNvPr id="281606" name="Text Box 6"/>
          <p:cNvSpPr txBox="1">
            <a:spLocks noChangeArrowheads="1"/>
          </p:cNvSpPr>
          <p:nvPr/>
        </p:nvSpPr>
        <p:spPr bwMode="auto">
          <a:xfrm>
            <a:off x="755650" y="1484313"/>
            <a:ext cx="7993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 sz="2400" i="1">
                <a:solidFill>
                  <a:srgbClr val="FF6600"/>
                </a:solidFill>
              </a:rPr>
              <a:t>Samenvoegen: map join</a:t>
            </a:r>
            <a:endParaRPr lang="nl-NL" sz="2400" i="1">
              <a:solidFill>
                <a:srgbClr val="FF6600"/>
              </a:solidFill>
            </a:endParaRPr>
          </a:p>
        </p:txBody>
      </p:sp>
      <p:sp>
        <p:nvSpPr>
          <p:cNvPr id="281607" name="Text Box 7"/>
          <p:cNvSpPr txBox="1">
            <a:spLocks noChangeArrowheads="1"/>
          </p:cNvSpPr>
          <p:nvPr/>
        </p:nvSpPr>
        <p:spPr bwMode="auto">
          <a:xfrm>
            <a:off x="0" y="6524625"/>
            <a:ext cx="63007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>
                <a:solidFill>
                  <a:schemeClr val="bg1"/>
                </a:solidFill>
              </a:rPr>
              <a:t>HFDSTK 9 – GIS FUNCTIES </a:t>
            </a:r>
            <a:endParaRPr lang="nl-NL">
              <a:solidFill>
                <a:schemeClr val="bg1"/>
              </a:solidFill>
            </a:endParaRPr>
          </a:p>
        </p:txBody>
      </p:sp>
      <p:pic>
        <p:nvPicPr>
          <p:cNvPr id="281608" name="Picture 8" descr="fig8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2636838"/>
            <a:ext cx="3811587" cy="422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EFA0-26C1-448F-B019-7759F5287CD3}" type="slidenum">
              <a:rPr lang="nl-NL" smtClean="0"/>
              <a:pPr/>
              <a:t>35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ChangeArrowheads="1"/>
          </p:cNvSpPr>
          <p:nvPr/>
        </p:nvSpPr>
        <p:spPr bwMode="auto">
          <a:xfrm>
            <a:off x="0" y="0"/>
            <a:ext cx="9144000" cy="1196975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shade val="46275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pic>
        <p:nvPicPr>
          <p:cNvPr id="283651" name="Picture 3" descr="earth-640x480-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47813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3652" name="Rectangle 4"/>
          <p:cNvSpPr>
            <a:spLocks noChangeArrowheads="1"/>
          </p:cNvSpPr>
          <p:nvPr/>
        </p:nvSpPr>
        <p:spPr bwMode="auto">
          <a:xfrm>
            <a:off x="0" y="6524625"/>
            <a:ext cx="6372225" cy="333375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83654" name="Text Box 6"/>
          <p:cNvSpPr txBox="1">
            <a:spLocks noChangeArrowheads="1"/>
          </p:cNvSpPr>
          <p:nvPr/>
        </p:nvSpPr>
        <p:spPr bwMode="auto">
          <a:xfrm>
            <a:off x="755650" y="1484313"/>
            <a:ext cx="7993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 sz="2400" i="1">
                <a:solidFill>
                  <a:srgbClr val="FF6600"/>
                </a:solidFill>
              </a:rPr>
              <a:t>Samenvoegen: map join</a:t>
            </a:r>
            <a:endParaRPr lang="nl-NL" sz="2400" i="1">
              <a:solidFill>
                <a:srgbClr val="FF6600"/>
              </a:solidFill>
            </a:endParaRPr>
          </a:p>
        </p:txBody>
      </p:sp>
      <p:sp>
        <p:nvSpPr>
          <p:cNvPr id="283655" name="Text Box 7"/>
          <p:cNvSpPr txBox="1">
            <a:spLocks noChangeArrowheads="1"/>
          </p:cNvSpPr>
          <p:nvPr/>
        </p:nvSpPr>
        <p:spPr bwMode="auto">
          <a:xfrm>
            <a:off x="0" y="6524625"/>
            <a:ext cx="63007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>
                <a:solidFill>
                  <a:schemeClr val="bg1"/>
                </a:solidFill>
              </a:rPr>
              <a:t>HFDSTK 9 – GIS FUNCTIES </a:t>
            </a:r>
            <a:endParaRPr lang="nl-NL">
              <a:solidFill>
                <a:schemeClr val="bg1"/>
              </a:solidFill>
            </a:endParaRPr>
          </a:p>
        </p:txBody>
      </p:sp>
      <p:pic>
        <p:nvPicPr>
          <p:cNvPr id="283657" name="Picture 9" descr="SPOT composite LA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6113"/>
            <a:ext cx="9144000" cy="457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EFA0-26C1-448F-B019-7759F5287CD3}" type="slidenum">
              <a:rPr lang="nl-NL" smtClean="0"/>
              <a:pPr/>
              <a:t>36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ChangeArrowheads="1"/>
          </p:cNvSpPr>
          <p:nvPr/>
        </p:nvSpPr>
        <p:spPr bwMode="auto">
          <a:xfrm>
            <a:off x="0" y="0"/>
            <a:ext cx="9144000" cy="1196975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shade val="46275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pic>
        <p:nvPicPr>
          <p:cNvPr id="284675" name="Picture 3" descr="earth-640x480-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47813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4676" name="Rectangle 4"/>
          <p:cNvSpPr>
            <a:spLocks noChangeArrowheads="1"/>
          </p:cNvSpPr>
          <p:nvPr/>
        </p:nvSpPr>
        <p:spPr bwMode="auto">
          <a:xfrm>
            <a:off x="0" y="6524625"/>
            <a:ext cx="6372225" cy="333375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84677" name="Text Box 5"/>
          <p:cNvSpPr txBox="1">
            <a:spLocks noChangeArrowheads="1"/>
          </p:cNvSpPr>
          <p:nvPr/>
        </p:nvSpPr>
        <p:spPr bwMode="auto">
          <a:xfrm>
            <a:off x="755650" y="1484313"/>
            <a:ext cx="7993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 sz="2400" i="1">
                <a:solidFill>
                  <a:srgbClr val="FF6600"/>
                </a:solidFill>
              </a:rPr>
              <a:t>Samenvoegen: map join</a:t>
            </a:r>
            <a:endParaRPr lang="nl-NL" sz="2400" i="1">
              <a:solidFill>
                <a:srgbClr val="FF6600"/>
              </a:solidFill>
            </a:endParaRPr>
          </a:p>
        </p:txBody>
      </p:sp>
      <p:sp>
        <p:nvSpPr>
          <p:cNvPr id="284678" name="Text Box 6"/>
          <p:cNvSpPr txBox="1">
            <a:spLocks noChangeArrowheads="1"/>
          </p:cNvSpPr>
          <p:nvPr/>
        </p:nvSpPr>
        <p:spPr bwMode="auto">
          <a:xfrm>
            <a:off x="0" y="6524625"/>
            <a:ext cx="63007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>
                <a:solidFill>
                  <a:schemeClr val="bg1"/>
                </a:solidFill>
              </a:rPr>
              <a:t>HFDSTK 9 – GIS FUNCTIES </a:t>
            </a:r>
            <a:endParaRPr lang="nl-NL">
              <a:solidFill>
                <a:schemeClr val="bg1"/>
              </a:solidFill>
            </a:endParaRPr>
          </a:p>
        </p:txBody>
      </p:sp>
      <p:pic>
        <p:nvPicPr>
          <p:cNvPr id="284680" name="Picture 8" descr="Australie composie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916113"/>
            <a:ext cx="5543550" cy="454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EFA0-26C1-448F-B019-7759F5287CD3}" type="slidenum">
              <a:rPr lang="nl-NL" smtClean="0"/>
              <a:pPr/>
              <a:t>37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ChangeArrowheads="1"/>
          </p:cNvSpPr>
          <p:nvPr/>
        </p:nvSpPr>
        <p:spPr bwMode="auto">
          <a:xfrm>
            <a:off x="0" y="0"/>
            <a:ext cx="9144000" cy="1196975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shade val="46275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pic>
        <p:nvPicPr>
          <p:cNvPr id="247811" name="Picture 3" descr="earth-640x480-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47813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7812" name="Rectangle 4"/>
          <p:cNvSpPr>
            <a:spLocks noChangeArrowheads="1"/>
          </p:cNvSpPr>
          <p:nvPr/>
        </p:nvSpPr>
        <p:spPr bwMode="auto">
          <a:xfrm>
            <a:off x="0" y="6524625"/>
            <a:ext cx="6372225" cy="333375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47813" name="Text Box 5"/>
          <p:cNvSpPr txBox="1">
            <a:spLocks noChangeArrowheads="1"/>
          </p:cNvSpPr>
          <p:nvPr/>
        </p:nvSpPr>
        <p:spPr bwMode="auto">
          <a:xfrm>
            <a:off x="1476375" y="2205038"/>
            <a:ext cx="7416800" cy="429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fr-BE" sz="2400"/>
              <a:t>Alle GIS laten import bestaande digitale data toe</a:t>
            </a:r>
          </a:p>
          <a:p>
            <a:pPr lvl="1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fr-BE" sz="2400"/>
              <a:t>Vector: ASCII, DIGEST, SIF, DXF, HPGL</a:t>
            </a:r>
          </a:p>
          <a:p>
            <a:pPr lvl="1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fr-BE" sz="2400"/>
              <a:t>Raster: TIFF, CGM</a:t>
            </a:r>
          </a:p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fr-BE" sz="2400"/>
              <a:t>Meestal data betrekken uit verschillende bronnen</a:t>
            </a:r>
          </a:p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fr-BE" sz="2400"/>
              <a:t>GIS implementeren met software die verschillende datavormen ondersteunen (digitizers, fotogrammetrische instrumenten, surveying stations, GPS, scannen en patroonherkenning,…)</a:t>
            </a:r>
          </a:p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fr-BE" sz="2400"/>
              <a:t>Uitdrukken in grondcoördinaten, kwaliteitscontrole</a:t>
            </a:r>
          </a:p>
        </p:txBody>
      </p:sp>
      <p:sp>
        <p:nvSpPr>
          <p:cNvPr id="247814" name="Text Box 6"/>
          <p:cNvSpPr txBox="1">
            <a:spLocks noChangeArrowheads="1"/>
          </p:cNvSpPr>
          <p:nvPr/>
        </p:nvSpPr>
        <p:spPr bwMode="auto">
          <a:xfrm>
            <a:off x="755650" y="1484313"/>
            <a:ext cx="655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 sz="2400" i="1">
                <a:solidFill>
                  <a:srgbClr val="FF6600"/>
                </a:solidFill>
              </a:rPr>
              <a:t>Bestaande digitale data importeren</a:t>
            </a:r>
            <a:endParaRPr lang="nl-NL" sz="2400" i="1">
              <a:solidFill>
                <a:srgbClr val="FF6600"/>
              </a:solidFill>
            </a:endParaRPr>
          </a:p>
        </p:txBody>
      </p:sp>
      <p:sp>
        <p:nvSpPr>
          <p:cNvPr id="247815" name="Text Box 7"/>
          <p:cNvSpPr txBox="1">
            <a:spLocks noChangeArrowheads="1"/>
          </p:cNvSpPr>
          <p:nvPr/>
        </p:nvSpPr>
        <p:spPr bwMode="auto">
          <a:xfrm>
            <a:off x="0" y="6524625"/>
            <a:ext cx="63007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>
                <a:solidFill>
                  <a:schemeClr val="bg1"/>
                </a:solidFill>
              </a:rPr>
              <a:t>HFDSTK 9 – GIS FUNCTIES </a:t>
            </a:r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EFA0-26C1-448F-B019-7759F5287CD3}" type="slidenum">
              <a:rPr lang="nl-NL" smtClean="0"/>
              <a:pPr/>
              <a:t>4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840" name="Picture 8" descr="fig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992438"/>
            <a:ext cx="6697663" cy="354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8834" name="Rectangle 2"/>
          <p:cNvSpPr>
            <a:spLocks noChangeArrowheads="1"/>
          </p:cNvSpPr>
          <p:nvPr/>
        </p:nvSpPr>
        <p:spPr bwMode="auto">
          <a:xfrm>
            <a:off x="0" y="0"/>
            <a:ext cx="9144000" cy="1196975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shade val="46275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pic>
        <p:nvPicPr>
          <p:cNvPr id="248835" name="Picture 3" descr="earth-640x480-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47813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8836" name="Rectangle 4"/>
          <p:cNvSpPr>
            <a:spLocks noChangeArrowheads="1"/>
          </p:cNvSpPr>
          <p:nvPr/>
        </p:nvSpPr>
        <p:spPr bwMode="auto">
          <a:xfrm>
            <a:off x="0" y="6524625"/>
            <a:ext cx="6372225" cy="333375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48837" name="Text Box 5"/>
          <p:cNvSpPr txBox="1">
            <a:spLocks noChangeArrowheads="1"/>
          </p:cNvSpPr>
          <p:nvPr/>
        </p:nvSpPr>
        <p:spPr bwMode="auto">
          <a:xfrm>
            <a:off x="1476375" y="2205038"/>
            <a:ext cx="7416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4"/>
              </a:buBlip>
            </a:pPr>
            <a:r>
              <a:rPr lang="fr-BE" sz="2400"/>
              <a:t>Ruwe digitale data bevatten altijd fouten </a:t>
            </a:r>
            <a:r>
              <a:rPr lang="fr-BE" sz="2400">
                <a:cs typeface="Arial" charset="0"/>
              </a:rPr>
              <a:t>→ foutvrij maken</a:t>
            </a:r>
            <a:endParaRPr lang="fr-BE" sz="2400"/>
          </a:p>
        </p:txBody>
      </p:sp>
      <p:sp>
        <p:nvSpPr>
          <p:cNvPr id="248838" name="Text Box 6"/>
          <p:cNvSpPr txBox="1">
            <a:spLocks noChangeArrowheads="1"/>
          </p:cNvSpPr>
          <p:nvPr/>
        </p:nvSpPr>
        <p:spPr bwMode="auto">
          <a:xfrm>
            <a:off x="755650" y="1484313"/>
            <a:ext cx="655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 sz="2400" i="1">
                <a:solidFill>
                  <a:srgbClr val="FF6600"/>
                </a:solidFill>
              </a:rPr>
              <a:t>Ruimtelijke data bruikbaar maken</a:t>
            </a:r>
            <a:endParaRPr lang="nl-NL" sz="2400" i="1">
              <a:solidFill>
                <a:srgbClr val="FF6600"/>
              </a:solidFill>
            </a:endParaRPr>
          </a:p>
        </p:txBody>
      </p:sp>
      <p:sp>
        <p:nvSpPr>
          <p:cNvPr id="248839" name="Text Box 7"/>
          <p:cNvSpPr txBox="1">
            <a:spLocks noChangeArrowheads="1"/>
          </p:cNvSpPr>
          <p:nvPr/>
        </p:nvSpPr>
        <p:spPr bwMode="auto">
          <a:xfrm>
            <a:off x="0" y="6524625"/>
            <a:ext cx="63007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>
                <a:solidFill>
                  <a:schemeClr val="bg1"/>
                </a:solidFill>
              </a:rPr>
              <a:t>HFDSTK 9 – GIS FUNCTIES </a:t>
            </a:r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EFA0-26C1-448F-B019-7759F5287CD3}" type="slidenum">
              <a:rPr lang="nl-NL" smtClean="0"/>
              <a:pPr/>
              <a:t>5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60" name="Rectangle 4"/>
          <p:cNvSpPr>
            <a:spLocks noChangeArrowheads="1"/>
          </p:cNvSpPr>
          <p:nvPr/>
        </p:nvSpPr>
        <p:spPr bwMode="auto">
          <a:xfrm>
            <a:off x="0" y="6524625"/>
            <a:ext cx="6372225" cy="333375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pic>
        <p:nvPicPr>
          <p:cNvPr id="249865" name="Picture 9" descr="fig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313" y="2133600"/>
            <a:ext cx="3976687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9858" name="Rectangle 2"/>
          <p:cNvSpPr>
            <a:spLocks noChangeArrowheads="1"/>
          </p:cNvSpPr>
          <p:nvPr/>
        </p:nvSpPr>
        <p:spPr bwMode="auto">
          <a:xfrm>
            <a:off x="0" y="0"/>
            <a:ext cx="9144000" cy="1196975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shade val="46275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pic>
        <p:nvPicPr>
          <p:cNvPr id="249859" name="Picture 3" descr="earth-640x480-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47813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9861" name="Text Box 5"/>
          <p:cNvSpPr txBox="1">
            <a:spLocks noChangeArrowheads="1"/>
          </p:cNvSpPr>
          <p:nvPr/>
        </p:nvSpPr>
        <p:spPr bwMode="auto">
          <a:xfrm>
            <a:off x="1331913" y="2205038"/>
            <a:ext cx="42481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4"/>
              </a:buBlip>
            </a:pPr>
            <a:r>
              <a:rPr lang="fr-BE" sz="2400"/>
              <a:t>Ruimtelijke data bruikbaar maken betekent ze vrij maken van fouten en ze topologisch correct maken</a:t>
            </a:r>
            <a:endParaRPr lang="fr-BE" sz="2400">
              <a:cs typeface="Arial" charset="0"/>
            </a:endParaRPr>
          </a:p>
        </p:txBody>
      </p:sp>
      <p:sp>
        <p:nvSpPr>
          <p:cNvPr id="249862" name="Text Box 6"/>
          <p:cNvSpPr txBox="1">
            <a:spLocks noChangeArrowheads="1"/>
          </p:cNvSpPr>
          <p:nvPr/>
        </p:nvSpPr>
        <p:spPr bwMode="auto">
          <a:xfrm>
            <a:off x="755650" y="1484313"/>
            <a:ext cx="655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 sz="2400" i="1">
                <a:solidFill>
                  <a:srgbClr val="FF6600"/>
                </a:solidFill>
              </a:rPr>
              <a:t>Ruimtelijke data bruikbaar maken</a:t>
            </a:r>
            <a:endParaRPr lang="nl-NL" sz="2400" i="1">
              <a:solidFill>
                <a:srgbClr val="FF6600"/>
              </a:solidFill>
            </a:endParaRPr>
          </a:p>
        </p:txBody>
      </p:sp>
      <p:sp>
        <p:nvSpPr>
          <p:cNvPr id="249863" name="Text Box 7"/>
          <p:cNvSpPr txBox="1">
            <a:spLocks noChangeArrowheads="1"/>
          </p:cNvSpPr>
          <p:nvPr/>
        </p:nvSpPr>
        <p:spPr bwMode="auto">
          <a:xfrm>
            <a:off x="0" y="6524625"/>
            <a:ext cx="63007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>
                <a:solidFill>
                  <a:schemeClr val="bg1"/>
                </a:solidFill>
              </a:rPr>
              <a:t>HFDSTK 9 – GIS FUNCTIES </a:t>
            </a:r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EFA0-26C1-448F-B019-7759F5287CD3}" type="slidenum">
              <a:rPr lang="nl-NL" smtClean="0"/>
              <a:pPr/>
              <a:t>6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ChangeArrowheads="1"/>
          </p:cNvSpPr>
          <p:nvPr/>
        </p:nvSpPr>
        <p:spPr bwMode="auto">
          <a:xfrm>
            <a:off x="0" y="0"/>
            <a:ext cx="9144000" cy="1196975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shade val="46275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pic>
        <p:nvPicPr>
          <p:cNvPr id="250883" name="Picture 3" descr="earth-640x480-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47813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0884" name="Rectangle 4"/>
          <p:cNvSpPr>
            <a:spLocks noChangeArrowheads="1"/>
          </p:cNvSpPr>
          <p:nvPr/>
        </p:nvSpPr>
        <p:spPr bwMode="auto">
          <a:xfrm>
            <a:off x="0" y="6524625"/>
            <a:ext cx="6372225" cy="333375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50885" name="Text Box 5"/>
          <p:cNvSpPr txBox="1">
            <a:spLocks noChangeArrowheads="1"/>
          </p:cNvSpPr>
          <p:nvPr/>
        </p:nvSpPr>
        <p:spPr bwMode="auto">
          <a:xfrm>
            <a:off x="1476375" y="2205038"/>
            <a:ext cx="741680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 sz="2400">
                <a:solidFill>
                  <a:srgbClr val="FF6600"/>
                </a:solidFill>
              </a:rPr>
              <a:t>Stap 1: constructie topologie</a:t>
            </a:r>
          </a:p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fr-BE" sz="2400"/>
              <a:t>Uibouwen arc-node topologie</a:t>
            </a:r>
          </a:p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fr-BE" sz="2400"/>
              <a:t>Fouten die de topologie constructie kan identifiëren</a:t>
            </a:r>
            <a:endParaRPr lang="fr-BE" sz="2400">
              <a:cs typeface="Arial" charset="0"/>
            </a:endParaRPr>
          </a:p>
          <a:p>
            <a:pPr lvl="1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fr-BE" sz="2400"/>
              <a:t>Polylijnen die niet verbonden zijn met andere polylijnen</a:t>
            </a:r>
          </a:p>
          <a:p>
            <a:pPr lvl="1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fr-BE" sz="2400"/>
              <a:t>Niet gesloten polygonen</a:t>
            </a:r>
          </a:p>
          <a:p>
            <a:pPr lvl="1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fr-BE" sz="2400"/>
              <a:t>Polygonen zonder label, of met teveel labels</a:t>
            </a:r>
          </a:p>
          <a:p>
            <a:pPr lvl="1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fr-BE" sz="2400"/>
              <a:t>Niet unieke user-IDs</a:t>
            </a:r>
          </a:p>
        </p:txBody>
      </p:sp>
      <p:sp>
        <p:nvSpPr>
          <p:cNvPr id="250886" name="Text Box 6"/>
          <p:cNvSpPr txBox="1">
            <a:spLocks noChangeArrowheads="1"/>
          </p:cNvSpPr>
          <p:nvPr/>
        </p:nvSpPr>
        <p:spPr bwMode="auto">
          <a:xfrm>
            <a:off x="755650" y="1484313"/>
            <a:ext cx="655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 sz="2400" i="1">
                <a:solidFill>
                  <a:srgbClr val="FF6600"/>
                </a:solidFill>
              </a:rPr>
              <a:t>Ruimtelijke data bruikbaar maken</a:t>
            </a:r>
            <a:endParaRPr lang="nl-NL" sz="2400" i="1">
              <a:solidFill>
                <a:srgbClr val="FF6600"/>
              </a:solidFill>
            </a:endParaRPr>
          </a:p>
        </p:txBody>
      </p:sp>
      <p:sp>
        <p:nvSpPr>
          <p:cNvPr id="250887" name="Text Box 7"/>
          <p:cNvSpPr txBox="1">
            <a:spLocks noChangeArrowheads="1"/>
          </p:cNvSpPr>
          <p:nvPr/>
        </p:nvSpPr>
        <p:spPr bwMode="auto">
          <a:xfrm>
            <a:off x="0" y="6524625"/>
            <a:ext cx="63007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>
                <a:solidFill>
                  <a:schemeClr val="bg1"/>
                </a:solidFill>
              </a:rPr>
              <a:t>HFDSTK 9 – GIS FUNCTIES </a:t>
            </a:r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EFA0-26C1-448F-B019-7759F5287CD3}" type="slidenum">
              <a:rPr lang="nl-NL" smtClean="0"/>
              <a:pPr/>
              <a:t>7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ChangeArrowheads="1"/>
          </p:cNvSpPr>
          <p:nvPr/>
        </p:nvSpPr>
        <p:spPr bwMode="auto">
          <a:xfrm>
            <a:off x="0" y="0"/>
            <a:ext cx="9144000" cy="1196975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shade val="46275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pic>
        <p:nvPicPr>
          <p:cNvPr id="252931" name="Picture 3" descr="earth-640x480-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47813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2932" name="Rectangle 4"/>
          <p:cNvSpPr>
            <a:spLocks noChangeArrowheads="1"/>
          </p:cNvSpPr>
          <p:nvPr/>
        </p:nvSpPr>
        <p:spPr bwMode="auto">
          <a:xfrm>
            <a:off x="0" y="6524625"/>
            <a:ext cx="6372225" cy="333375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52933" name="Text Box 5"/>
          <p:cNvSpPr txBox="1">
            <a:spLocks noChangeArrowheads="1"/>
          </p:cNvSpPr>
          <p:nvPr/>
        </p:nvSpPr>
        <p:spPr bwMode="auto">
          <a:xfrm>
            <a:off x="1476375" y="2205038"/>
            <a:ext cx="741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 sz="2400">
                <a:solidFill>
                  <a:srgbClr val="FF6600"/>
                </a:solidFill>
              </a:rPr>
              <a:t>Stap 2: identificatie van digitalisatie fouten</a:t>
            </a:r>
            <a:endParaRPr lang="fr-BE" sz="2400"/>
          </a:p>
        </p:txBody>
      </p:sp>
      <p:sp>
        <p:nvSpPr>
          <p:cNvPr id="252934" name="Text Box 6"/>
          <p:cNvSpPr txBox="1">
            <a:spLocks noChangeArrowheads="1"/>
          </p:cNvSpPr>
          <p:nvPr/>
        </p:nvSpPr>
        <p:spPr bwMode="auto">
          <a:xfrm>
            <a:off x="755650" y="1484313"/>
            <a:ext cx="655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 sz="2400" i="1">
                <a:solidFill>
                  <a:srgbClr val="FF6600"/>
                </a:solidFill>
              </a:rPr>
              <a:t>Ruimtelijke data bruikbaar maken</a:t>
            </a:r>
            <a:endParaRPr lang="nl-NL" sz="2400" i="1">
              <a:solidFill>
                <a:srgbClr val="FF6600"/>
              </a:solidFill>
            </a:endParaRPr>
          </a:p>
        </p:txBody>
      </p:sp>
      <p:sp>
        <p:nvSpPr>
          <p:cNvPr id="252935" name="Text Box 7"/>
          <p:cNvSpPr txBox="1">
            <a:spLocks noChangeArrowheads="1"/>
          </p:cNvSpPr>
          <p:nvPr/>
        </p:nvSpPr>
        <p:spPr bwMode="auto">
          <a:xfrm>
            <a:off x="0" y="6524625"/>
            <a:ext cx="63007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>
                <a:solidFill>
                  <a:schemeClr val="bg1"/>
                </a:solidFill>
              </a:rPr>
              <a:t>HFDSTK 9 – GIS FUNCTIES </a:t>
            </a:r>
            <a:endParaRPr lang="nl-NL">
              <a:solidFill>
                <a:schemeClr val="bg1"/>
              </a:solidFill>
            </a:endParaRPr>
          </a:p>
        </p:txBody>
      </p:sp>
      <p:pic>
        <p:nvPicPr>
          <p:cNvPr id="252936" name="Picture 8" descr="fig8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36838"/>
            <a:ext cx="9144000" cy="311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2938" name="Text Box 10"/>
          <p:cNvSpPr txBox="1">
            <a:spLocks noChangeArrowheads="1"/>
          </p:cNvSpPr>
          <p:nvPr/>
        </p:nvSpPr>
        <p:spPr bwMode="auto">
          <a:xfrm>
            <a:off x="323850" y="5734050"/>
            <a:ext cx="84963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nl-NL"/>
              <a:t>Door constructie van topologie (</a:t>
            </a:r>
            <a:r>
              <a:rPr lang="nl-NL">
                <a:solidFill>
                  <a:schemeClr val="accent2"/>
                </a:solidFill>
              </a:rPr>
              <a:t>pseudo-node</a:t>
            </a:r>
            <a:r>
              <a:rPr lang="nl-NL"/>
              <a:t>: geïdentificeerd als node maar het niet is)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EFA0-26C1-448F-B019-7759F5287CD3}" type="slidenum">
              <a:rPr lang="nl-NL" smtClean="0"/>
              <a:pPr/>
              <a:t>8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ChangeArrowheads="1"/>
          </p:cNvSpPr>
          <p:nvPr/>
        </p:nvSpPr>
        <p:spPr bwMode="auto">
          <a:xfrm>
            <a:off x="0" y="0"/>
            <a:ext cx="9144000" cy="1196975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shade val="46275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pic>
        <p:nvPicPr>
          <p:cNvPr id="253955" name="Picture 3" descr="earth-640x480-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47813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3956" name="Rectangle 4"/>
          <p:cNvSpPr>
            <a:spLocks noChangeArrowheads="1"/>
          </p:cNvSpPr>
          <p:nvPr/>
        </p:nvSpPr>
        <p:spPr bwMode="auto">
          <a:xfrm>
            <a:off x="0" y="6524625"/>
            <a:ext cx="6372225" cy="333375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53957" name="Text Box 5"/>
          <p:cNvSpPr txBox="1">
            <a:spLocks noChangeArrowheads="1"/>
          </p:cNvSpPr>
          <p:nvPr/>
        </p:nvSpPr>
        <p:spPr bwMode="auto">
          <a:xfrm>
            <a:off x="1476375" y="2205038"/>
            <a:ext cx="741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 sz="2400">
                <a:solidFill>
                  <a:srgbClr val="FF6600"/>
                </a:solidFill>
              </a:rPr>
              <a:t>Stap 2: identificatie van digitalisatie fouten</a:t>
            </a:r>
            <a:endParaRPr lang="fr-BE" sz="2400"/>
          </a:p>
        </p:txBody>
      </p:sp>
      <p:sp>
        <p:nvSpPr>
          <p:cNvPr id="253958" name="Text Box 6"/>
          <p:cNvSpPr txBox="1">
            <a:spLocks noChangeArrowheads="1"/>
          </p:cNvSpPr>
          <p:nvPr/>
        </p:nvSpPr>
        <p:spPr bwMode="auto">
          <a:xfrm>
            <a:off x="755650" y="1484313"/>
            <a:ext cx="655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 sz="2400" i="1">
                <a:solidFill>
                  <a:srgbClr val="FF6600"/>
                </a:solidFill>
              </a:rPr>
              <a:t>Ruimtelijke data bruikbaar maken</a:t>
            </a:r>
            <a:endParaRPr lang="nl-NL" sz="2400" i="1">
              <a:solidFill>
                <a:srgbClr val="FF6600"/>
              </a:solidFill>
            </a:endParaRPr>
          </a:p>
        </p:txBody>
      </p:sp>
      <p:sp>
        <p:nvSpPr>
          <p:cNvPr id="253959" name="Text Box 7"/>
          <p:cNvSpPr txBox="1">
            <a:spLocks noChangeArrowheads="1"/>
          </p:cNvSpPr>
          <p:nvPr/>
        </p:nvSpPr>
        <p:spPr bwMode="auto">
          <a:xfrm>
            <a:off x="0" y="6524625"/>
            <a:ext cx="63007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>
                <a:solidFill>
                  <a:schemeClr val="bg1"/>
                </a:solidFill>
              </a:rPr>
              <a:t>HFDSTK 9 – GIS FUNCTIES </a:t>
            </a:r>
            <a:endParaRPr lang="nl-NL">
              <a:solidFill>
                <a:schemeClr val="bg1"/>
              </a:solidFill>
            </a:endParaRPr>
          </a:p>
        </p:txBody>
      </p:sp>
      <p:pic>
        <p:nvPicPr>
          <p:cNvPr id="253960" name="Picture 8" descr="fig8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36838"/>
            <a:ext cx="9144000" cy="348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3961" name="Text Box 9"/>
          <p:cNvSpPr txBox="1">
            <a:spLocks noChangeArrowheads="1"/>
          </p:cNvSpPr>
          <p:nvPr/>
        </p:nvSpPr>
        <p:spPr bwMode="auto">
          <a:xfrm>
            <a:off x="179388" y="6092825"/>
            <a:ext cx="89646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nl-NL"/>
              <a:t>Fouten geïnterpreteerd door de gebruiker na vergelijking met originele kaart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EFA0-26C1-448F-B019-7759F5287CD3}" type="slidenum">
              <a:rPr lang="nl-NL" smtClean="0"/>
              <a:pPr/>
              <a:t>9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ardontwerp">
  <a:themeElements>
    <a:clrScheme name="Standaardontwer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ardontwer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ardontwer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2029</TotalTime>
  <Words>982</Words>
  <Application>Microsoft Office PowerPoint</Application>
  <PresentationFormat>Diavoorstelling (4:3)</PresentationFormat>
  <Paragraphs>179</Paragraphs>
  <Slides>37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1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37</vt:i4>
      </vt:variant>
    </vt:vector>
  </HeadingPairs>
  <TitlesOfParts>
    <vt:vector size="39" baseType="lpstr">
      <vt:lpstr>Arial</vt:lpstr>
      <vt:lpstr>Standaardontwerp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>Universiteit Antwerpen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Universiteit Antwerpen</dc:creator>
  <cp:lastModifiedBy>Roeland</cp:lastModifiedBy>
  <cp:revision>355</cp:revision>
  <dcterms:created xsi:type="dcterms:W3CDTF">2007-02-18T14:27:50Z</dcterms:created>
  <dcterms:modified xsi:type="dcterms:W3CDTF">2011-03-31T21:20:12Z</dcterms:modified>
</cp:coreProperties>
</file>