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9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9" r:id="rId12"/>
    <p:sldId id="291" r:id="rId13"/>
    <p:sldId id="301" r:id="rId14"/>
    <p:sldId id="300" r:id="rId15"/>
    <p:sldId id="290" r:id="rId16"/>
    <p:sldId id="299" r:id="rId17"/>
    <p:sldId id="293" r:id="rId18"/>
    <p:sldId id="266" r:id="rId19"/>
    <p:sldId id="267" r:id="rId20"/>
    <p:sldId id="294" r:id="rId21"/>
    <p:sldId id="269" r:id="rId22"/>
    <p:sldId id="270" r:id="rId23"/>
    <p:sldId id="272" r:id="rId24"/>
    <p:sldId id="296" r:id="rId25"/>
    <p:sldId id="274" r:id="rId26"/>
    <p:sldId id="275" r:id="rId27"/>
    <p:sldId id="276" r:id="rId28"/>
    <p:sldId id="278" r:id="rId29"/>
    <p:sldId id="298" r:id="rId30"/>
    <p:sldId id="279" r:id="rId31"/>
    <p:sldId id="280" r:id="rId32"/>
    <p:sldId id="297" r:id="rId33"/>
    <p:sldId id="306" r:id="rId34"/>
    <p:sldId id="281" r:id="rId35"/>
    <p:sldId id="295" r:id="rId36"/>
    <p:sldId id="302" r:id="rId37"/>
    <p:sldId id="303" r:id="rId38"/>
    <p:sldId id="304" r:id="rId39"/>
    <p:sldId id="305" r:id="rId40"/>
    <p:sldId id="282" r:id="rId41"/>
    <p:sldId id="283" r:id="rId42"/>
    <p:sldId id="284" r:id="rId43"/>
    <p:sldId id="285" r:id="rId44"/>
    <p:sldId id="286" r:id="rId45"/>
    <p:sldId id="287" r:id="rId46"/>
    <p:sldId id="288" r:id="rId47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6D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60"/>
  </p:normalViewPr>
  <p:slideViewPr>
    <p:cSldViewPr>
      <p:cViewPr varScale="1">
        <p:scale>
          <a:sx n="104" d="100"/>
          <a:sy n="10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vranckek\Local%20Settings\Temporary%20Internet%20Files\Content.IE5\WNOQRRJ8\eco-efficientie-in-v%5b1%5d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plotArea>
      <c:layout>
        <c:manualLayout>
          <c:layoutTarget val="inner"/>
          <c:xMode val="edge"/>
          <c:yMode val="edge"/>
          <c:x val="0.11492281303602066"/>
          <c:y val="0.11250000000000007"/>
          <c:w val="0.58490566037735858"/>
          <c:h val="0.77916666666666667"/>
        </c:manualLayout>
      </c:layout>
      <c:lineChart>
        <c:grouping val="standard"/>
        <c:ser>
          <c:idx val="0"/>
          <c:order val="0"/>
          <c:tx>
            <c:strRef>
              <c:f>Sheet1!$A$2:$B$2</c:f>
              <c:strCache>
                <c:ptCount val="1"/>
                <c:pt idx="0">
                  <c:v>restafval</c:v>
                </c:pt>
              </c:strCache>
            </c:strRef>
          </c:tx>
          <c:spPr>
            <a:ln w="19660">
              <a:solidFill>
                <a:srgbClr val="00000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dLbls>
            <c:numFmt formatCode="0" sourceLinked="0"/>
            <c:spPr>
              <a:noFill/>
              <a:ln w="39319">
                <a:noFill/>
              </a:ln>
            </c:spPr>
            <c:txPr>
              <a:bodyPr/>
              <a:lstStyle/>
              <a:p>
                <a:pPr>
                  <a:defRPr sz="1277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nl-BE"/>
              </a:p>
            </c:txPr>
            <c:dLblPos val="b"/>
            <c:showVal val="1"/>
          </c:dLbls>
          <c:cat>
            <c:numRef>
              <c:f>Sheet1!$C$1:$N$1</c:f>
              <c:numCache>
                <c:formatCode>General</c:formatCode>
                <c:ptCount val="12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</c:numCache>
            </c:numRef>
          </c:cat>
          <c:val>
            <c:numRef>
              <c:f>Sheet1!$C$2:$N$2</c:f>
              <c:numCache>
                <c:formatCode>General</c:formatCode>
                <c:ptCount val="12"/>
                <c:pt idx="0">
                  <c:v>215.97</c:v>
                </c:pt>
                <c:pt idx="1">
                  <c:v>201.93</c:v>
                </c:pt>
                <c:pt idx="2">
                  <c:v>191.23999999999998</c:v>
                </c:pt>
                <c:pt idx="3">
                  <c:v>180.3</c:v>
                </c:pt>
                <c:pt idx="4">
                  <c:v>169.19</c:v>
                </c:pt>
                <c:pt idx="5">
                  <c:v>159.66999999999999</c:v>
                </c:pt>
                <c:pt idx="6">
                  <c:v>158.80000000000001</c:v>
                </c:pt>
                <c:pt idx="7">
                  <c:v>156.56</c:v>
                </c:pt>
                <c:pt idx="8">
                  <c:v>153.41</c:v>
                </c:pt>
                <c:pt idx="9">
                  <c:v>155.55000000000001</c:v>
                </c:pt>
                <c:pt idx="10">
                  <c:v>153</c:v>
                </c:pt>
                <c:pt idx="11">
                  <c:v>149</c:v>
                </c:pt>
              </c:numCache>
            </c:numRef>
          </c:val>
        </c:ser>
        <c:ser>
          <c:idx val="1"/>
          <c:order val="1"/>
          <c:tx>
            <c:strRef>
              <c:f>Sheet1!$A$3:$B$3</c:f>
              <c:strCache>
                <c:ptCount val="1"/>
                <c:pt idx="0">
                  <c:v>selectief ingezameld</c:v>
                </c:pt>
              </c:strCache>
            </c:strRef>
          </c:tx>
          <c:spPr>
            <a:ln w="19660">
              <a:solidFill>
                <a:srgbClr val="000000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3.1850236361983052E-2"/>
                  <c:y val="0"/>
                </c:manualLayout>
              </c:layout>
              <c:dLblPos val="r"/>
              <c:showVal val="1"/>
            </c:dLbl>
            <c:dLbl>
              <c:idx val="1"/>
              <c:layout>
                <c:manualLayout>
                  <c:x val="-3.2021769498185255E-2"/>
                  <c:y val="-9.74983145375206E-2"/>
                </c:manualLayout>
              </c:layout>
              <c:dLblPos val="r"/>
              <c:showVal val="1"/>
            </c:dLbl>
            <c:dLbl>
              <c:idx val="6"/>
              <c:layout>
                <c:manualLayout>
                  <c:x val="-3.2879319469927386E-2"/>
                  <c:y val="-6.1027684593013123E-2"/>
                </c:manualLayout>
              </c:layout>
              <c:dLblPos val="r"/>
              <c:showVal val="1"/>
            </c:dLbl>
            <c:dLbl>
              <c:idx val="7"/>
              <c:layout>
                <c:manualLayout>
                  <c:x val="-3.1335586739920381E-2"/>
                  <c:y val="-9.2661618415944211E-2"/>
                </c:manualLayout>
              </c:layout>
              <c:dLblPos val="r"/>
              <c:showVal val="1"/>
            </c:dLbl>
            <c:numFmt formatCode="0" sourceLinked="0"/>
            <c:spPr>
              <a:noFill/>
              <a:ln w="39319">
                <a:noFill/>
              </a:ln>
            </c:spPr>
            <c:txPr>
              <a:bodyPr/>
              <a:lstStyle/>
              <a:p>
                <a:pPr>
                  <a:defRPr sz="1277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nl-BE"/>
              </a:p>
            </c:txPr>
            <c:dLblPos val="t"/>
            <c:showVal val="1"/>
          </c:dLbls>
          <c:cat>
            <c:numRef>
              <c:f>Sheet1!$C$1:$N$1</c:f>
              <c:numCache>
                <c:formatCode>General</c:formatCode>
                <c:ptCount val="12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</c:numCache>
            </c:numRef>
          </c:cat>
          <c:val>
            <c:numRef>
              <c:f>Sheet1!$C$3:$N$3</c:f>
              <c:numCache>
                <c:formatCode>General</c:formatCode>
                <c:ptCount val="12"/>
                <c:pt idx="0">
                  <c:v>314.7</c:v>
                </c:pt>
                <c:pt idx="1">
                  <c:v>342.27</c:v>
                </c:pt>
                <c:pt idx="2">
                  <c:v>368.32</c:v>
                </c:pt>
                <c:pt idx="3">
                  <c:v>377.78999999999951</c:v>
                </c:pt>
                <c:pt idx="4">
                  <c:v>386.21999999999969</c:v>
                </c:pt>
                <c:pt idx="5">
                  <c:v>374.87</c:v>
                </c:pt>
                <c:pt idx="6">
                  <c:v>395.42999999999944</c:v>
                </c:pt>
                <c:pt idx="7">
                  <c:v>388.21999999999969</c:v>
                </c:pt>
                <c:pt idx="8">
                  <c:v>383.47999999999951</c:v>
                </c:pt>
                <c:pt idx="9">
                  <c:v>399.53</c:v>
                </c:pt>
                <c:pt idx="10">
                  <c:v>391</c:v>
                </c:pt>
                <c:pt idx="11">
                  <c:v>401</c:v>
                </c:pt>
              </c:numCache>
            </c:numRef>
          </c:val>
        </c:ser>
        <c:ser>
          <c:idx val="2"/>
          <c:order val="2"/>
          <c:tx>
            <c:strRef>
              <c:f>Sheet1!$A$4:$B$4</c:f>
              <c:strCache>
                <c:ptCount val="1"/>
                <c:pt idx="0">
                  <c:v>totaal huishoudelijke afvalstoffen</c:v>
                </c:pt>
              </c:strCache>
            </c:strRef>
          </c:tx>
          <c:spPr>
            <a:ln w="19660">
              <a:solidFill>
                <a:srgbClr val="000000"/>
              </a:solidFill>
              <a:prstDash val="solid"/>
            </a:ln>
          </c:spPr>
          <c:marker>
            <c:symbol val="triangl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dLbls>
            <c:numFmt formatCode="0" sourceLinked="0"/>
            <c:spPr>
              <a:noFill/>
              <a:ln w="39319">
                <a:noFill/>
              </a:ln>
            </c:spPr>
            <c:txPr>
              <a:bodyPr/>
              <a:lstStyle/>
              <a:p>
                <a:pPr>
                  <a:defRPr sz="1277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nl-BE"/>
              </a:p>
            </c:txPr>
            <c:dLblPos val="t"/>
            <c:showVal val="1"/>
          </c:dLbls>
          <c:cat>
            <c:numRef>
              <c:f>Sheet1!$C$1:$N$1</c:f>
              <c:numCache>
                <c:formatCode>General</c:formatCode>
                <c:ptCount val="12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</c:numCache>
            </c:numRef>
          </c:cat>
          <c:val>
            <c:numRef>
              <c:f>Sheet1!$C$4:$N$4</c:f>
              <c:numCache>
                <c:formatCode>General</c:formatCode>
                <c:ptCount val="12"/>
                <c:pt idx="0">
                  <c:v>530.66999999999996</c:v>
                </c:pt>
                <c:pt idx="1">
                  <c:v>544.20000000000005</c:v>
                </c:pt>
                <c:pt idx="2">
                  <c:v>559.57000000000005</c:v>
                </c:pt>
                <c:pt idx="3">
                  <c:v>558.09</c:v>
                </c:pt>
                <c:pt idx="4">
                  <c:v>555.4</c:v>
                </c:pt>
                <c:pt idx="5">
                  <c:v>534.54</c:v>
                </c:pt>
                <c:pt idx="6">
                  <c:v>554.23</c:v>
                </c:pt>
                <c:pt idx="7">
                  <c:v>544.78000000000054</c:v>
                </c:pt>
                <c:pt idx="8">
                  <c:v>536.89</c:v>
                </c:pt>
                <c:pt idx="9">
                  <c:v>555.08000000000004</c:v>
                </c:pt>
                <c:pt idx="10">
                  <c:v>544</c:v>
                </c:pt>
                <c:pt idx="11">
                  <c:v>551</c:v>
                </c:pt>
              </c:numCache>
            </c:numRef>
          </c:val>
        </c:ser>
        <c:dLbls>
          <c:showVal val="1"/>
        </c:dLbls>
        <c:marker val="1"/>
        <c:axId val="194439040"/>
        <c:axId val="194440576"/>
      </c:lineChart>
      <c:catAx>
        <c:axId val="194439040"/>
        <c:scaling>
          <c:orientation val="minMax"/>
        </c:scaling>
        <c:axPos val="b"/>
        <c:numFmt formatCode="General" sourceLinked="1"/>
        <c:tickLblPos val="nextTo"/>
        <c:spPr>
          <a:ln w="491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77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nl-BE"/>
          </a:p>
        </c:txPr>
        <c:crossAx val="194440576"/>
        <c:crosses val="autoZero"/>
        <c:auto val="1"/>
        <c:lblAlgn val="ctr"/>
        <c:lblOffset val="100"/>
        <c:tickLblSkip val="1"/>
        <c:tickMarkSkip val="1"/>
      </c:catAx>
      <c:valAx>
        <c:axId val="19444057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238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nl-BE"/>
                  <a:t>kg per inwoner</a:t>
                </a:r>
              </a:p>
            </c:rich>
          </c:tx>
          <c:layout>
            <c:manualLayout>
              <c:xMode val="edge"/>
              <c:yMode val="edge"/>
              <c:x val="2.9159519725557487E-2"/>
              <c:y val="0.33750000000000074"/>
            </c:manualLayout>
          </c:layout>
          <c:spPr>
            <a:noFill/>
            <a:ln w="39319">
              <a:noFill/>
            </a:ln>
          </c:spPr>
        </c:title>
        <c:numFmt formatCode="General" sourceLinked="1"/>
        <c:tickLblPos val="nextTo"/>
        <c:spPr>
          <a:ln w="491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38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nl-BE"/>
          </a:p>
        </c:txPr>
        <c:crossAx val="194439040"/>
        <c:crosses val="autoZero"/>
        <c:crossBetween val="midCat"/>
      </c:valAx>
      <c:spPr>
        <a:noFill/>
        <a:ln w="39319">
          <a:noFill/>
        </a:ln>
      </c:spPr>
    </c:plotArea>
    <c:legend>
      <c:legendPos val="r"/>
      <c:layout>
        <c:manualLayout>
          <c:xMode val="edge"/>
          <c:yMode val="edge"/>
          <c:x val="0.74614065180102962"/>
          <c:y val="0.38333333333333336"/>
          <c:w val="0.24699828473413449"/>
          <c:h val="0.40416666666666734"/>
        </c:manualLayout>
      </c:layout>
      <c:spPr>
        <a:noFill/>
        <a:ln w="4915">
          <a:solidFill>
            <a:srgbClr val="000000"/>
          </a:solidFill>
          <a:prstDash val="solid"/>
        </a:ln>
      </c:spPr>
      <c:txPr>
        <a:bodyPr/>
        <a:lstStyle/>
        <a:p>
          <a:pPr>
            <a:defRPr sz="1138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nl-BE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62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nl-B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plotArea>
      <c:layout>
        <c:manualLayout>
          <c:layoutTarget val="inner"/>
          <c:xMode val="edge"/>
          <c:yMode val="edge"/>
          <c:x val="0.125"/>
          <c:y val="6.7741935483870974E-2"/>
          <c:w val="0.64130434782608692"/>
          <c:h val="0.84838709677419466"/>
        </c:manualLayout>
      </c:layout>
      <c:lineChart>
        <c:grouping val="standard"/>
        <c:ser>
          <c:idx val="0"/>
          <c:order val="0"/>
          <c:tx>
            <c:strRef>
              <c:f>Sheet1!$A$2:$H$2</c:f>
              <c:strCache>
                <c:ptCount val="1"/>
                <c:pt idx="0">
                  <c:v>restafval</c:v>
                </c:pt>
              </c:strCache>
            </c:strRef>
          </c:tx>
          <c:spPr>
            <a:ln w="17423">
              <a:solidFill>
                <a:srgbClr val="000080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FFFFFF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dLbls>
            <c:numFmt formatCode="0" sourceLinked="0"/>
            <c:spPr>
              <a:noFill/>
              <a:ln w="34846">
                <a:noFill/>
              </a:ln>
            </c:spPr>
            <c:txPr>
              <a:bodyPr/>
              <a:lstStyle/>
              <a:p>
                <a:pPr>
                  <a:defRPr sz="1132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nl-BE"/>
              </a:p>
            </c:txPr>
            <c:dLblPos val="t"/>
            <c:showVal val="1"/>
          </c:dLbls>
          <c:cat>
            <c:numRef>
              <c:f>Sheet1!$I$1:$T$1</c:f>
              <c:numCache>
                <c:formatCode>General</c:formatCode>
                <c:ptCount val="12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</c:numCache>
            </c:numRef>
          </c:cat>
          <c:val>
            <c:numRef>
              <c:f>Sheet1!$I$2:$T$2</c:f>
              <c:numCache>
                <c:formatCode>General</c:formatCode>
                <c:ptCount val="12"/>
                <c:pt idx="0">
                  <c:v>215.97</c:v>
                </c:pt>
                <c:pt idx="1">
                  <c:v>201.93</c:v>
                </c:pt>
                <c:pt idx="2">
                  <c:v>191.23999999999998</c:v>
                </c:pt>
                <c:pt idx="3">
                  <c:v>180.3</c:v>
                </c:pt>
                <c:pt idx="4">
                  <c:v>169.19</c:v>
                </c:pt>
                <c:pt idx="5">
                  <c:v>159.66999999999999</c:v>
                </c:pt>
                <c:pt idx="6">
                  <c:v>158.80000000000001</c:v>
                </c:pt>
                <c:pt idx="7">
                  <c:v>156.56</c:v>
                </c:pt>
                <c:pt idx="8">
                  <c:v>153.41</c:v>
                </c:pt>
                <c:pt idx="9">
                  <c:v>155.55000000000001</c:v>
                </c:pt>
                <c:pt idx="10">
                  <c:v>153</c:v>
                </c:pt>
                <c:pt idx="11">
                  <c:v>149</c:v>
                </c:pt>
              </c:numCache>
            </c:numRef>
          </c:val>
        </c:ser>
        <c:ser>
          <c:idx val="1"/>
          <c:order val="1"/>
          <c:tx>
            <c:strRef>
              <c:f>Sheet1!$A$3:$H$3</c:f>
              <c:strCache>
                <c:ptCount val="1"/>
                <c:pt idx="0">
                  <c:v>huisvuil</c:v>
                </c:pt>
              </c:strCache>
            </c:strRef>
          </c:tx>
          <c:spPr>
            <a:ln w="17423">
              <a:solidFill>
                <a:srgbClr val="000000"/>
              </a:solidFill>
              <a:prstDash val="solid"/>
            </a:ln>
          </c:spPr>
          <c:marker>
            <c:symbol val="square"/>
            <c:size val="6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dLbls>
            <c:dLbl>
              <c:idx val="13"/>
              <c:layout>
                <c:manualLayout>
                  <c:xMode val="edge"/>
                  <c:yMode val="edge"/>
                  <c:x val="0.7083333333333337"/>
                  <c:y val="0.55483870967741933"/>
                </c:manualLayout>
              </c:layout>
              <c:dLblPos val="r"/>
              <c:showVal val="1"/>
            </c:dLbl>
            <c:dLbl>
              <c:idx val="14"/>
              <c:layout>
                <c:manualLayout>
                  <c:xMode val="edge"/>
                  <c:yMode val="edge"/>
                  <c:x val="0.75362318840579834"/>
                  <c:y val="0.55483870967741933"/>
                </c:manualLayout>
              </c:layout>
              <c:dLblPos val="r"/>
              <c:showVal val="1"/>
            </c:dLbl>
            <c:numFmt formatCode="0" sourceLinked="0"/>
            <c:spPr>
              <a:noFill/>
              <a:ln w="34846">
                <a:noFill/>
              </a:ln>
            </c:spPr>
            <c:txPr>
              <a:bodyPr/>
              <a:lstStyle/>
              <a:p>
                <a:pPr>
                  <a:defRPr sz="1132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nl-BE"/>
              </a:p>
            </c:txPr>
            <c:dLblPos val="t"/>
            <c:showVal val="1"/>
          </c:dLbls>
          <c:cat>
            <c:numRef>
              <c:f>Sheet1!$I$1:$T$1</c:f>
              <c:numCache>
                <c:formatCode>General</c:formatCode>
                <c:ptCount val="12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</c:numCache>
            </c:numRef>
          </c:cat>
          <c:val>
            <c:numRef>
              <c:f>Sheet1!$I$3:$T$3</c:f>
              <c:numCache>
                <c:formatCode>General</c:formatCode>
                <c:ptCount val="12"/>
                <c:pt idx="0">
                  <c:v>153.1</c:v>
                </c:pt>
                <c:pt idx="1">
                  <c:v>141.38000000000025</c:v>
                </c:pt>
                <c:pt idx="2">
                  <c:v>136.47999999999999</c:v>
                </c:pt>
                <c:pt idx="3">
                  <c:v>126.34</c:v>
                </c:pt>
                <c:pt idx="4">
                  <c:v>122.8</c:v>
                </c:pt>
                <c:pt idx="5">
                  <c:v>118.36999999999999</c:v>
                </c:pt>
                <c:pt idx="6">
                  <c:v>117.71000000000002</c:v>
                </c:pt>
                <c:pt idx="7">
                  <c:v>115.55</c:v>
                </c:pt>
                <c:pt idx="8">
                  <c:v>115.25</c:v>
                </c:pt>
                <c:pt idx="9">
                  <c:v>116.58</c:v>
                </c:pt>
                <c:pt idx="10">
                  <c:v>115</c:v>
                </c:pt>
                <c:pt idx="11">
                  <c:v>114</c:v>
                </c:pt>
              </c:numCache>
            </c:numRef>
          </c:val>
        </c:ser>
        <c:ser>
          <c:idx val="2"/>
          <c:order val="2"/>
          <c:tx>
            <c:strRef>
              <c:f>Sheet1!$A$4:$H$4</c:f>
              <c:strCache>
                <c:ptCount val="1"/>
                <c:pt idx="0">
                  <c:v>grofvuil</c:v>
                </c:pt>
              </c:strCache>
            </c:strRef>
          </c:tx>
          <c:spPr>
            <a:ln w="17423">
              <a:solidFill>
                <a:srgbClr val="000000"/>
              </a:solidFill>
              <a:prstDash val="solid"/>
            </a:ln>
          </c:spPr>
          <c:marker>
            <c:symbol val="triangle"/>
            <c:size val="6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dLbls>
            <c:numFmt formatCode="0" sourceLinked="0"/>
            <c:spPr>
              <a:noFill/>
              <a:ln w="34846">
                <a:noFill/>
              </a:ln>
            </c:spPr>
            <c:txPr>
              <a:bodyPr/>
              <a:lstStyle/>
              <a:p>
                <a:pPr>
                  <a:defRPr sz="1132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nl-BE"/>
              </a:p>
            </c:txPr>
            <c:dLblPos val="t"/>
            <c:showVal val="1"/>
          </c:dLbls>
          <c:cat>
            <c:numRef>
              <c:f>Sheet1!$I$1:$T$1</c:f>
              <c:numCache>
                <c:formatCode>General</c:formatCode>
                <c:ptCount val="12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</c:numCache>
            </c:numRef>
          </c:cat>
          <c:val>
            <c:numRef>
              <c:f>Sheet1!$I$4:$T$4</c:f>
              <c:numCache>
                <c:formatCode>General</c:formatCode>
                <c:ptCount val="12"/>
                <c:pt idx="0">
                  <c:v>57.120000000000012</c:v>
                </c:pt>
                <c:pt idx="1">
                  <c:v>50.220000000000013</c:v>
                </c:pt>
                <c:pt idx="2">
                  <c:v>48.13</c:v>
                </c:pt>
                <c:pt idx="3">
                  <c:v>45.71</c:v>
                </c:pt>
                <c:pt idx="4">
                  <c:v>40.520000000000003</c:v>
                </c:pt>
                <c:pt idx="5">
                  <c:v>36.28</c:v>
                </c:pt>
                <c:pt idx="6">
                  <c:v>35.68</c:v>
                </c:pt>
                <c:pt idx="7">
                  <c:v>35.849999999999994</c:v>
                </c:pt>
                <c:pt idx="8">
                  <c:v>34</c:v>
                </c:pt>
                <c:pt idx="9">
                  <c:v>34.32</c:v>
                </c:pt>
                <c:pt idx="10">
                  <c:v>32</c:v>
                </c:pt>
                <c:pt idx="11">
                  <c:v>32</c:v>
                </c:pt>
              </c:numCache>
            </c:numRef>
          </c:val>
        </c:ser>
        <c:ser>
          <c:idx val="3"/>
          <c:order val="3"/>
          <c:tx>
            <c:strRef>
              <c:f>Sheet1!$A$5:$H$5</c:f>
              <c:strCache>
                <c:ptCount val="1"/>
                <c:pt idx="0">
                  <c:v>gemeentevuil</c:v>
                </c:pt>
              </c:strCache>
            </c:strRef>
          </c:tx>
          <c:spPr>
            <a:ln w="17423">
              <a:solidFill>
                <a:srgbClr val="0000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dLbls>
            <c:dLbl>
              <c:idx val="5"/>
              <c:layout>
                <c:manualLayout>
                  <c:x val="-2.8633035301102165E-2"/>
                  <c:y val="-5.1920139077632148E-2"/>
                </c:manualLayout>
              </c:layout>
              <c:dLblPos val="r"/>
              <c:showVal val="1"/>
            </c:dLbl>
            <c:dLbl>
              <c:idx val="6"/>
              <c:layout>
                <c:manualLayout>
                  <c:x val="-2.935761147354574E-2"/>
                  <c:y val="-5.4804786278833305E-2"/>
                </c:manualLayout>
              </c:layout>
              <c:dLblPos val="r"/>
              <c:showVal val="1"/>
            </c:dLbl>
            <c:dLbl>
              <c:idx val="7"/>
              <c:layout>
                <c:manualLayout>
                  <c:x val="-2.827073146264809E-2"/>
                  <c:y val="-4.7029603413292417E-2"/>
                </c:manualLayout>
              </c:layout>
              <c:dLblPos val="r"/>
              <c:showVal val="1"/>
            </c:dLbl>
            <c:dLbl>
              <c:idx val="8"/>
              <c:layout>
                <c:manualLayout>
                  <c:x val="-2.3560525026396068E-2"/>
                  <c:y val="-5.4329526620142746E-2"/>
                </c:manualLayout>
              </c:layout>
              <c:dLblPos val="r"/>
              <c:showVal val="1"/>
            </c:dLbl>
            <c:dLbl>
              <c:idx val="9"/>
              <c:layout>
                <c:manualLayout>
                  <c:x val="-2.7908427624194296E-2"/>
                  <c:y val="-5.4463381922872922E-2"/>
                </c:manualLayout>
              </c:layout>
              <c:dLblPos val="r"/>
              <c:showVal val="1"/>
            </c:dLbl>
            <c:dLbl>
              <c:idx val="10"/>
              <c:layout>
                <c:manualLayout>
                  <c:x val="-2.6821409593739291E-2"/>
                  <c:y val="-5.6026392332940315E-2"/>
                </c:manualLayout>
              </c:layout>
              <c:dLblPos val="r"/>
              <c:showVal val="1"/>
            </c:dLbl>
            <c:dLbl>
              <c:idx val="11"/>
              <c:layout>
                <c:manualLayout>
                  <c:x val="-0.15000981539084071"/>
                  <c:y val="-0.10020165070680356"/>
                </c:manualLayout>
              </c:layout>
              <c:dLblPos val="r"/>
              <c:showVal val="1"/>
            </c:dLbl>
            <c:dLbl>
              <c:idx val="12"/>
              <c:layout>
                <c:manualLayout>
                  <c:xMode val="edge"/>
                  <c:yMode val="edge"/>
                  <c:x val="0.67028985507246375"/>
                  <c:y val="0.78709677419354862"/>
                </c:manualLayout>
              </c:layout>
              <c:dLblPos val="r"/>
              <c:showVal val="1"/>
            </c:dLbl>
            <c:dLbl>
              <c:idx val="13"/>
              <c:layout>
                <c:manualLayout>
                  <c:xMode val="edge"/>
                  <c:yMode val="edge"/>
                  <c:x val="0.71920289855072461"/>
                  <c:y val="0.80322580645161412"/>
                </c:manualLayout>
              </c:layout>
              <c:dLblPos val="r"/>
              <c:showVal val="1"/>
            </c:dLbl>
            <c:dLbl>
              <c:idx val="14"/>
              <c:layout>
                <c:manualLayout>
                  <c:xMode val="edge"/>
                  <c:yMode val="edge"/>
                  <c:x val="0.76449275362319091"/>
                  <c:y val="0.79677419354838885"/>
                </c:manualLayout>
              </c:layout>
              <c:dLblPos val="r"/>
              <c:showVal val="1"/>
            </c:dLbl>
            <c:numFmt formatCode="0" sourceLinked="0"/>
            <c:spPr>
              <a:noFill/>
              <a:ln w="34846">
                <a:noFill/>
              </a:ln>
            </c:spPr>
            <c:txPr>
              <a:bodyPr/>
              <a:lstStyle/>
              <a:p>
                <a:pPr>
                  <a:defRPr sz="1132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nl-BE"/>
              </a:p>
            </c:txPr>
            <c:dLblPos val="t"/>
            <c:showVal val="1"/>
          </c:dLbls>
          <c:cat>
            <c:numRef>
              <c:f>Sheet1!$I$1:$T$1</c:f>
              <c:numCache>
                <c:formatCode>General</c:formatCode>
                <c:ptCount val="12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</c:numCache>
            </c:numRef>
          </c:cat>
          <c:val>
            <c:numRef>
              <c:f>Sheet1!$I$5:$T$5</c:f>
              <c:numCache>
                <c:formatCode>General</c:formatCode>
                <c:ptCount val="12"/>
                <c:pt idx="0">
                  <c:v>5.75</c:v>
                </c:pt>
                <c:pt idx="1">
                  <c:v>10.33</c:v>
                </c:pt>
                <c:pt idx="2">
                  <c:v>6.64</c:v>
                </c:pt>
                <c:pt idx="3">
                  <c:v>8.25</c:v>
                </c:pt>
                <c:pt idx="4">
                  <c:v>5.87</c:v>
                </c:pt>
                <c:pt idx="5">
                  <c:v>5.0199999999999996</c:v>
                </c:pt>
                <c:pt idx="6">
                  <c:v>5.41</c:v>
                </c:pt>
                <c:pt idx="7">
                  <c:v>5.1599999999999975</c:v>
                </c:pt>
                <c:pt idx="8">
                  <c:v>4.17</c:v>
                </c:pt>
                <c:pt idx="9">
                  <c:v>4.6599999999999975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</c:ser>
        <c:dLbls>
          <c:showVal val="1"/>
        </c:dLbls>
        <c:marker val="1"/>
        <c:axId val="194716032"/>
        <c:axId val="194833408"/>
      </c:lineChart>
      <c:catAx>
        <c:axId val="194716032"/>
        <c:scaling>
          <c:orientation val="minMax"/>
        </c:scaling>
        <c:axPos val="b"/>
        <c:numFmt formatCode="0" sourceLinked="0"/>
        <c:tickLblPos val="nextTo"/>
        <c:spPr>
          <a:ln w="435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32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nl-BE"/>
          </a:p>
        </c:txPr>
        <c:crossAx val="194833408"/>
        <c:crosses val="autoZero"/>
        <c:auto val="1"/>
        <c:lblAlgn val="ctr"/>
        <c:lblOffset val="100"/>
        <c:tickLblSkip val="1"/>
        <c:tickMarkSkip val="1"/>
      </c:catAx>
      <c:valAx>
        <c:axId val="194833408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132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nl-BE"/>
                  <a:t>hoeveelheid (kg/inwoner)</a:t>
                </a:r>
              </a:p>
            </c:rich>
          </c:tx>
          <c:layout>
            <c:manualLayout>
              <c:xMode val="edge"/>
              <c:yMode val="edge"/>
              <c:x val="3.4420289855072464E-2"/>
              <c:y val="0.28387096774193643"/>
            </c:manualLayout>
          </c:layout>
          <c:spPr>
            <a:noFill/>
            <a:ln w="34846">
              <a:noFill/>
            </a:ln>
          </c:spPr>
        </c:title>
        <c:numFmt formatCode="0" sourceLinked="0"/>
        <c:tickLblPos val="nextTo"/>
        <c:spPr>
          <a:ln w="435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32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nl-BE"/>
          </a:p>
        </c:txPr>
        <c:crossAx val="194716032"/>
        <c:crosses val="autoZero"/>
        <c:crossBetween val="midCat"/>
      </c:valAx>
      <c:spPr>
        <a:noFill/>
        <a:ln w="34846">
          <a:noFill/>
        </a:ln>
      </c:spPr>
    </c:plotArea>
    <c:legend>
      <c:legendPos val="r"/>
      <c:layout>
        <c:manualLayout>
          <c:xMode val="edge"/>
          <c:yMode val="edge"/>
          <c:x val="0.80978260869565222"/>
          <c:y val="0.3451612903225808"/>
          <c:w val="0.18297101449275371"/>
          <c:h val="0.24838709677419399"/>
        </c:manualLayout>
      </c:layout>
      <c:spPr>
        <a:noFill/>
        <a:ln w="4356">
          <a:solidFill>
            <a:srgbClr val="000000"/>
          </a:solidFill>
          <a:prstDash val="solid"/>
        </a:ln>
      </c:spPr>
      <c:txPr>
        <a:bodyPr/>
        <a:lstStyle/>
        <a:p>
          <a:pPr>
            <a:defRPr sz="1036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nl-BE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646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nl-B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plotArea>
      <c:layout/>
      <c:lineChart>
        <c:grouping val="stacked"/>
        <c:ser>
          <c:idx val="0"/>
          <c:order val="0"/>
          <c:tx>
            <c:strRef>
              <c:f>Sheet1!$A$2</c:f>
              <c:strCache>
                <c:ptCount val="1"/>
                <c:pt idx="0">
                  <c:v>primair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19629</c:v>
                </c:pt>
                <c:pt idx="1">
                  <c:v>23436</c:v>
                </c:pt>
                <c:pt idx="2">
                  <c:v>22646</c:v>
                </c:pt>
                <c:pt idx="3">
                  <c:v>23925</c:v>
                </c:pt>
                <c:pt idx="4">
                  <c:v>22020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secundair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7165</c:v>
                </c:pt>
                <c:pt idx="1">
                  <c:v>7766</c:v>
                </c:pt>
                <c:pt idx="2">
                  <c:v>11807</c:v>
                </c:pt>
                <c:pt idx="3">
                  <c:v>10410</c:v>
                </c:pt>
                <c:pt idx="4">
                  <c:v>9961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totaal</c:v>
                </c:pt>
              </c:strCache>
            </c:strRef>
          </c:tx>
          <c:spPr>
            <a:ln w="34925"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26825</c:v>
                </c:pt>
                <c:pt idx="1">
                  <c:v>31202</c:v>
                </c:pt>
                <c:pt idx="2">
                  <c:v>34453</c:v>
                </c:pt>
                <c:pt idx="3">
                  <c:v>34335</c:v>
                </c:pt>
                <c:pt idx="4">
                  <c:v>31981</c:v>
                </c:pt>
              </c:numCache>
            </c:numRef>
          </c:val>
        </c:ser>
        <c:marker val="1"/>
        <c:axId val="195276800"/>
        <c:axId val="195278336"/>
      </c:lineChart>
      <c:catAx>
        <c:axId val="195276800"/>
        <c:scaling>
          <c:orientation val="minMax"/>
        </c:scaling>
        <c:axPos val="b"/>
        <c:tickLblPos val="nextTo"/>
        <c:crossAx val="195278336"/>
        <c:crosses val="autoZero"/>
        <c:auto val="1"/>
        <c:lblAlgn val="ctr"/>
        <c:lblOffset val="100"/>
      </c:catAx>
      <c:valAx>
        <c:axId val="195278336"/>
        <c:scaling>
          <c:orientation val="minMax"/>
        </c:scaling>
        <c:axPos val="l"/>
        <c:majorGridlines/>
        <c:numFmt formatCode="General" sourceLinked="1"/>
        <c:tickLblPos val="nextTo"/>
        <c:crossAx val="19527680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nl-BE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plotArea>
      <c:layout/>
      <c:lineChart>
        <c:grouping val="standard"/>
        <c:ser>
          <c:idx val="0"/>
          <c:order val="0"/>
          <c:tx>
            <c:strRef>
              <c:f>figuur!$A$4</c:f>
              <c:strCache>
                <c:ptCount val="1"/>
                <c:pt idx="0">
                  <c:v>BBP</c:v>
                </c:pt>
              </c:strCache>
            </c:strRef>
          </c:tx>
          <c:cat>
            <c:strRef>
              <c:f>figuur!$B$3:$I$3</c:f>
              <c:strCache>
                <c:ptCount val="8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2007*</c:v>
                </c:pt>
              </c:strCache>
            </c:strRef>
          </c:cat>
          <c:val>
            <c:numRef>
              <c:f>figuur!$B$4:$I$4</c:f>
              <c:numCache>
                <c:formatCode>0.0</c:formatCode>
                <c:ptCount val="8"/>
                <c:pt idx="0">
                  <c:v>100</c:v>
                </c:pt>
                <c:pt idx="1">
                  <c:v>100.37450205526905</c:v>
                </c:pt>
                <c:pt idx="2">
                  <c:v>101.58027767956213</c:v>
                </c:pt>
                <c:pt idx="3">
                  <c:v>102.62324218098765</c:v>
                </c:pt>
                <c:pt idx="4">
                  <c:v>105.83964055881269</c:v>
                </c:pt>
                <c:pt idx="5">
                  <c:v>107.43293481873417</c:v>
                </c:pt>
                <c:pt idx="6">
                  <c:v>111.07765099155911</c:v>
                </c:pt>
                <c:pt idx="7">
                  <c:v>114.27069787277154</c:v>
                </c:pt>
              </c:numCache>
            </c:numRef>
          </c:val>
        </c:ser>
        <c:ser>
          <c:idx val="1"/>
          <c:order val="1"/>
          <c:tx>
            <c:strRef>
              <c:f>figuur!$A$5</c:f>
              <c:strCache>
                <c:ptCount val="1"/>
                <c:pt idx="0">
                  <c:v>emissie PAK's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pPr>
              <a:ln>
                <a:solidFill>
                  <a:srgbClr val="BBE0E3">
                    <a:lumMod val="75000"/>
                  </a:srgbClr>
                </a:solidFill>
              </a:ln>
            </c:spPr>
          </c:marker>
          <c:cat>
            <c:strRef>
              <c:f>figuur!$B$3:$I$3</c:f>
              <c:strCache>
                <c:ptCount val="8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2007*</c:v>
                </c:pt>
              </c:strCache>
            </c:strRef>
          </c:cat>
          <c:val>
            <c:numRef>
              <c:f>figuur!$B$5:$I$5</c:f>
              <c:numCache>
                <c:formatCode>0.0</c:formatCode>
                <c:ptCount val="8"/>
                <c:pt idx="0">
                  <c:v>100</c:v>
                </c:pt>
                <c:pt idx="1">
                  <c:v>104.97454505335054</c:v>
                </c:pt>
                <c:pt idx="2">
                  <c:v>101.74584109377307</c:v>
                </c:pt>
                <c:pt idx="3">
                  <c:v>111.21487655212603</c:v>
                </c:pt>
                <c:pt idx="4">
                  <c:v>109.09160945679693</c:v>
                </c:pt>
                <c:pt idx="5">
                  <c:v>112.74097751037847</c:v>
                </c:pt>
                <c:pt idx="6">
                  <c:v>105.69292873120375</c:v>
                </c:pt>
                <c:pt idx="7">
                  <c:v>105.49269727695858</c:v>
                </c:pt>
              </c:numCache>
            </c:numRef>
          </c:val>
        </c:ser>
        <c:ser>
          <c:idx val="2"/>
          <c:order val="2"/>
          <c:tx>
            <c:strRef>
              <c:f>figuur!$A$6</c:f>
              <c:strCache>
                <c:ptCount val="1"/>
                <c:pt idx="0">
                  <c:v>bruto binnenlands energiegebruik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cat>
            <c:strRef>
              <c:f>figuur!$B$3:$I$3</c:f>
              <c:strCache>
                <c:ptCount val="8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2007*</c:v>
                </c:pt>
              </c:strCache>
            </c:strRef>
          </c:cat>
          <c:val>
            <c:numRef>
              <c:f>figuur!$B$6:$I$6</c:f>
              <c:numCache>
                <c:formatCode>0.0</c:formatCode>
                <c:ptCount val="8"/>
                <c:pt idx="0">
                  <c:v>100</c:v>
                </c:pt>
                <c:pt idx="1">
                  <c:v>99.543413554011622</c:v>
                </c:pt>
                <c:pt idx="2">
                  <c:v>99.855151799169278</c:v>
                </c:pt>
                <c:pt idx="3">
                  <c:v>102.44866479781933</c:v>
                </c:pt>
                <c:pt idx="4">
                  <c:v>102.75706584884298</c:v>
                </c:pt>
                <c:pt idx="5">
                  <c:v>105.23140897716591</c:v>
                </c:pt>
                <c:pt idx="6">
                  <c:v>103.88168111576225</c:v>
                </c:pt>
                <c:pt idx="7">
                  <c:v>103.96972715809351</c:v>
                </c:pt>
              </c:numCache>
            </c:numRef>
          </c:val>
        </c:ser>
        <c:ser>
          <c:idx val="3"/>
          <c:order val="3"/>
          <c:tx>
            <c:strRef>
              <c:f>figuur!$A$7</c:f>
              <c:strCache>
                <c:ptCount val="1"/>
                <c:pt idx="0">
                  <c:v>productie primair afval**</c:v>
                </c:pt>
              </c:strCache>
            </c:strRef>
          </c:tx>
          <c:cat>
            <c:strRef>
              <c:f>figuur!$B$3:$I$3</c:f>
              <c:strCache>
                <c:ptCount val="8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2007*</c:v>
                </c:pt>
              </c:strCache>
            </c:strRef>
          </c:cat>
          <c:val>
            <c:numRef>
              <c:f>figuur!$B$7:$I$7</c:f>
              <c:numCache>
                <c:formatCode>0.0</c:formatCode>
                <c:ptCount val="8"/>
                <c:pt idx="0">
                  <c:v>100</c:v>
                </c:pt>
                <c:pt idx="1">
                  <c:v>97.942615257661728</c:v>
                </c:pt>
                <c:pt idx="2">
                  <c:v>90.210758062607908</c:v>
                </c:pt>
                <c:pt idx="3">
                  <c:v>97.432258767562146</c:v>
                </c:pt>
                <c:pt idx="4">
                  <c:v>97.244717310510978</c:v>
                </c:pt>
                <c:pt idx="5">
                  <c:v>112.94327111230938</c:v>
                </c:pt>
                <c:pt idx="6">
                  <c:v>102.27597922252232</c:v>
                </c:pt>
              </c:numCache>
            </c:numRef>
          </c:val>
        </c:ser>
        <c:ser>
          <c:idx val="4"/>
          <c:order val="4"/>
          <c:tx>
            <c:strRef>
              <c:f>figuur!$A$8</c:f>
              <c:strCache>
                <c:ptCount val="1"/>
                <c:pt idx="0">
                  <c:v>emissie broeikasgassen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ln>
                <a:solidFill>
                  <a:srgbClr val="92D050"/>
                </a:solidFill>
              </a:ln>
            </c:spPr>
          </c:marker>
          <c:cat>
            <c:strRef>
              <c:f>figuur!$B$3:$I$3</c:f>
              <c:strCache>
                <c:ptCount val="8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2007*</c:v>
                </c:pt>
              </c:strCache>
            </c:strRef>
          </c:cat>
          <c:val>
            <c:numRef>
              <c:f>figuur!$B$8:$I$8</c:f>
              <c:numCache>
                <c:formatCode>0.0</c:formatCode>
                <c:ptCount val="8"/>
                <c:pt idx="0">
                  <c:v>100</c:v>
                </c:pt>
                <c:pt idx="1">
                  <c:v>98.937114288147313</c:v>
                </c:pt>
                <c:pt idx="2">
                  <c:v>98.82083304890341</c:v>
                </c:pt>
                <c:pt idx="3">
                  <c:v>101.68147197785481</c:v>
                </c:pt>
                <c:pt idx="4">
                  <c:v>100.76093252138021</c:v>
                </c:pt>
                <c:pt idx="5">
                  <c:v>99.481076106678969</c:v>
                </c:pt>
                <c:pt idx="6">
                  <c:v>95.892154060823287</c:v>
                </c:pt>
                <c:pt idx="7">
                  <c:v>92.726871736272798</c:v>
                </c:pt>
              </c:numCache>
            </c:numRef>
          </c:val>
        </c:ser>
        <c:marker val="1"/>
        <c:axId val="193451520"/>
        <c:axId val="193453440"/>
      </c:lineChart>
      <c:catAx>
        <c:axId val="193451520"/>
        <c:scaling>
          <c:orientation val="minMax"/>
        </c:scaling>
        <c:axPos val="b"/>
        <c:tickLblPos val="nextTo"/>
        <c:crossAx val="193453440"/>
        <c:crosses val="autoZero"/>
        <c:auto val="1"/>
        <c:lblAlgn val="ctr"/>
        <c:lblOffset val="100"/>
      </c:catAx>
      <c:valAx>
        <c:axId val="193453440"/>
        <c:scaling>
          <c:orientation val="minMax"/>
          <c:min val="80"/>
        </c:scaling>
        <c:axPos val="l"/>
        <c:majorGridlines/>
        <c:numFmt formatCode="0.0" sourceLinked="1"/>
        <c:tickLblPos val="nextTo"/>
        <c:crossAx val="1934515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EC43-118B-4D39-9C8E-9F3C0B74184D}" type="datetimeFigureOut">
              <a:rPr lang="nl-BE" smtClean="0"/>
              <a:t>16/04/2012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CC9C2-4DDD-43C7-8075-FF814025EB81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6053B9-EE7B-462B-9B4D-3CD99FD8F330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153B9-B4B8-44F6-B47B-3151DBD8E60F}" type="slidenum">
              <a:rPr lang="nl-NL"/>
              <a:pPr/>
              <a:t>4</a:t>
            </a:fld>
            <a:endParaRPr lang="nl-NL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1A4E5-C502-40B9-A90B-E44E9B9249BB}" type="slidenum">
              <a:rPr lang="nl-NL"/>
              <a:pPr/>
              <a:t>5</a:t>
            </a:fld>
            <a:endParaRPr lang="nl-NL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2513-CF54-43F2-9C2D-552035A4AE75}" type="slidenum">
              <a:rPr lang="nl-NL" smtClean="0"/>
              <a:pPr/>
              <a:t>36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nl-BE" sz="800" dirty="0" err="1" smtClean="0">
                <a:latin typeface="+mn-lt"/>
              </a:rPr>
              <a:t>Entire</a:t>
            </a:r>
            <a:r>
              <a:rPr lang="nl-BE" sz="800" dirty="0" smtClean="0">
                <a:latin typeface="+mn-lt"/>
              </a:rPr>
              <a:t> recycling </a:t>
            </a:r>
            <a:r>
              <a:rPr lang="nl-BE" sz="800" dirty="0" err="1" smtClean="0">
                <a:latin typeface="+mn-lt"/>
              </a:rPr>
              <a:t>chain</a:t>
            </a:r>
            <a:r>
              <a:rPr lang="nl-BE" sz="800" dirty="0" smtClean="0">
                <a:latin typeface="+mn-lt"/>
              </a:rPr>
              <a:t> </a:t>
            </a:r>
            <a:r>
              <a:rPr lang="nl-BE" sz="800" dirty="0" err="1" smtClean="0">
                <a:latin typeface="+mn-lt"/>
              </a:rPr>
              <a:t>needs</a:t>
            </a:r>
            <a:r>
              <a:rPr lang="nl-BE" sz="800" dirty="0" smtClean="0">
                <a:latin typeface="+mn-lt"/>
              </a:rPr>
              <a:t> to </a:t>
            </a:r>
            <a:r>
              <a:rPr lang="nl-BE" sz="800" dirty="0" err="1" smtClean="0">
                <a:latin typeface="+mn-lt"/>
              </a:rPr>
              <a:t>be</a:t>
            </a:r>
            <a:r>
              <a:rPr lang="nl-BE" sz="800" dirty="0" smtClean="0">
                <a:latin typeface="+mn-lt"/>
              </a:rPr>
              <a:t> taken </a:t>
            </a:r>
            <a:r>
              <a:rPr lang="nl-BE" sz="800" dirty="0" err="1" smtClean="0">
                <a:latin typeface="+mn-lt"/>
              </a:rPr>
              <a:t>into</a:t>
            </a:r>
            <a:r>
              <a:rPr lang="nl-BE" sz="800" dirty="0" smtClean="0">
                <a:latin typeface="+mn-lt"/>
              </a:rPr>
              <a:t> </a:t>
            </a:r>
            <a:r>
              <a:rPr lang="nl-BE" sz="800" dirty="0" err="1" smtClean="0">
                <a:latin typeface="+mn-lt"/>
              </a:rPr>
              <a:t>considertion</a:t>
            </a:r>
            <a:r>
              <a:rPr lang="nl-BE" sz="800" dirty="0" smtClean="0">
                <a:latin typeface="+mn-lt"/>
              </a:rPr>
              <a:t>;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nl-BE" sz="800" dirty="0" err="1" smtClean="0">
                <a:latin typeface="+mn-lt"/>
              </a:rPr>
              <a:t>Technical</a:t>
            </a:r>
            <a:r>
              <a:rPr lang="nl-BE" sz="800" dirty="0" smtClean="0">
                <a:latin typeface="+mn-lt"/>
              </a:rPr>
              <a:t>, </a:t>
            </a:r>
            <a:r>
              <a:rPr lang="nl-BE" sz="800" dirty="0" err="1" smtClean="0">
                <a:latin typeface="+mn-lt"/>
              </a:rPr>
              <a:t>economic</a:t>
            </a:r>
            <a:r>
              <a:rPr lang="nl-BE" sz="800" dirty="0" smtClean="0">
                <a:latin typeface="+mn-lt"/>
              </a:rPr>
              <a:t> and </a:t>
            </a:r>
            <a:r>
              <a:rPr lang="nl-BE" sz="800" dirty="0" err="1" smtClean="0">
                <a:latin typeface="+mn-lt"/>
              </a:rPr>
              <a:t>societal</a:t>
            </a:r>
            <a:r>
              <a:rPr lang="nl-BE" sz="800" dirty="0" smtClean="0">
                <a:latin typeface="+mn-lt"/>
              </a:rPr>
              <a:t>/</a:t>
            </a:r>
            <a:r>
              <a:rPr lang="nl-BE" sz="800" dirty="0" err="1" smtClean="0">
                <a:latin typeface="+mn-lt"/>
              </a:rPr>
              <a:t>legislative</a:t>
            </a:r>
            <a:r>
              <a:rPr lang="nl-BE" sz="800" dirty="0" smtClean="0">
                <a:latin typeface="+mn-lt"/>
              </a:rPr>
              <a:t> factors </a:t>
            </a:r>
            <a:r>
              <a:rPr lang="nl-BE" sz="800" dirty="0" err="1" smtClean="0">
                <a:latin typeface="+mn-lt"/>
              </a:rPr>
              <a:t>influence</a:t>
            </a:r>
            <a:r>
              <a:rPr lang="nl-BE" sz="800" dirty="0" smtClean="0">
                <a:latin typeface="+mn-lt"/>
              </a:rPr>
              <a:t> recycling </a:t>
            </a:r>
            <a:r>
              <a:rPr lang="nl-BE" sz="800" dirty="0" err="1" smtClean="0">
                <a:latin typeface="+mn-lt"/>
              </a:rPr>
              <a:t>chain</a:t>
            </a:r>
            <a:r>
              <a:rPr lang="nl-BE" sz="800" dirty="0" smtClean="0">
                <a:latin typeface="+mn-lt"/>
              </a:rPr>
              <a:t>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nl-BE" sz="800" dirty="0" smtClean="0">
                <a:latin typeface="+mn-lt"/>
              </a:rPr>
              <a:t>Recycling </a:t>
            </a:r>
            <a:r>
              <a:rPr lang="nl-BE" sz="800" dirty="0" err="1" smtClean="0">
                <a:latin typeface="+mn-lt"/>
              </a:rPr>
              <a:t>can</a:t>
            </a:r>
            <a:r>
              <a:rPr lang="nl-BE" sz="800" dirty="0" smtClean="0">
                <a:latin typeface="+mn-lt"/>
              </a:rPr>
              <a:t> </a:t>
            </a:r>
            <a:r>
              <a:rPr lang="nl-BE" sz="800" dirty="0" err="1" smtClean="0">
                <a:latin typeface="+mn-lt"/>
              </a:rPr>
              <a:t>be</a:t>
            </a:r>
            <a:r>
              <a:rPr lang="nl-BE" sz="800" dirty="0" smtClean="0">
                <a:latin typeface="+mn-lt"/>
              </a:rPr>
              <a:t> </a:t>
            </a:r>
            <a:r>
              <a:rPr lang="nl-BE" sz="800" dirty="0" err="1" smtClean="0">
                <a:latin typeface="+mn-lt"/>
              </a:rPr>
              <a:t>explained</a:t>
            </a:r>
            <a:r>
              <a:rPr lang="nl-BE" sz="800" dirty="0" smtClean="0">
                <a:latin typeface="+mn-lt"/>
              </a:rPr>
              <a:t> </a:t>
            </a:r>
            <a:r>
              <a:rPr lang="nl-BE" sz="800" dirty="0" err="1" smtClean="0">
                <a:latin typeface="+mn-lt"/>
              </a:rPr>
              <a:t>using</a:t>
            </a:r>
            <a:r>
              <a:rPr lang="nl-BE" sz="800" dirty="0" smtClean="0">
                <a:latin typeface="+mn-lt"/>
              </a:rPr>
              <a:t> the </a:t>
            </a:r>
            <a:r>
              <a:rPr lang="nl-BE" sz="800" dirty="0" err="1" smtClean="0">
                <a:latin typeface="+mn-lt"/>
              </a:rPr>
              <a:t>complexity</a:t>
            </a:r>
            <a:r>
              <a:rPr lang="nl-BE" sz="800" dirty="0" smtClean="0">
                <a:latin typeface="+mn-lt"/>
              </a:rPr>
              <a:t> (</a:t>
            </a:r>
            <a:r>
              <a:rPr lang="nl-BE" sz="800" dirty="0" err="1" smtClean="0">
                <a:latin typeface="+mn-lt"/>
              </a:rPr>
              <a:t>variety</a:t>
            </a:r>
            <a:r>
              <a:rPr lang="nl-BE" sz="800" dirty="0" smtClean="0">
                <a:latin typeface="+mn-lt"/>
              </a:rPr>
              <a:t> of </a:t>
            </a:r>
            <a:r>
              <a:rPr lang="nl-BE" sz="800" dirty="0" err="1" smtClean="0">
                <a:latin typeface="+mn-lt"/>
              </a:rPr>
              <a:t>substances</a:t>
            </a:r>
            <a:r>
              <a:rPr lang="nl-BE" sz="800" dirty="0" smtClean="0">
                <a:latin typeface="+mn-lt"/>
              </a:rPr>
              <a:t> in a product) and the </a:t>
            </a:r>
            <a:r>
              <a:rPr lang="nl-BE" sz="800" dirty="0" err="1" smtClean="0">
                <a:latin typeface="+mn-lt"/>
              </a:rPr>
              <a:t>material</a:t>
            </a:r>
            <a:r>
              <a:rPr lang="nl-BE" sz="800" dirty="0" smtClean="0">
                <a:latin typeface="+mn-lt"/>
              </a:rPr>
              <a:t> </a:t>
            </a:r>
            <a:r>
              <a:rPr lang="nl-BE" sz="800" dirty="0" err="1" smtClean="0">
                <a:latin typeface="+mn-lt"/>
              </a:rPr>
              <a:t>value</a:t>
            </a:r>
            <a:r>
              <a:rPr lang="nl-BE" sz="800" dirty="0" smtClean="0">
                <a:latin typeface="+mn-lt"/>
              </a:rPr>
              <a:t> of the product;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2513-CF54-43F2-9C2D-552035A4AE75}" type="slidenum">
              <a:rPr lang="nl-NL" smtClean="0"/>
              <a:pPr/>
              <a:t>37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screen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495800"/>
            <a:ext cx="6553200" cy="457200"/>
          </a:xfrm>
        </p:spPr>
        <p:txBody>
          <a:bodyPr/>
          <a:lstStyle>
            <a:lvl1pPr>
              <a:defRPr sz="2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533400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rgbClr val="47A6DF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1371600" y="4267200"/>
            <a:ext cx="1219200" cy="228600"/>
          </a:xfrm>
        </p:spPr>
        <p:txBody>
          <a:bodyPr/>
          <a:lstStyle>
            <a:lvl1pPr>
              <a:defRPr/>
            </a:lvl1pPr>
          </a:lstStyle>
          <a:p>
            <a:fld id="{20445685-8F02-422D-A45D-43039D22B3EA}" type="datetime1">
              <a:rPr lang="nl-BE"/>
              <a:pPr/>
              <a:t>16/04/2012</a:t>
            </a:fld>
            <a:endParaRPr lang="nl-BE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D805BD-27EC-4D5D-84C9-D1C688C7DBA6}" type="slidenum">
              <a:rPr lang="nl-NL"/>
              <a:pPr/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18669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4483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9C8CCD-43EA-4B44-B8D8-C2EEDEA61435}" type="slidenum">
              <a:rPr lang="nl-NL"/>
              <a:pPr/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467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90600" y="1371600"/>
            <a:ext cx="7467600" cy="4572000"/>
          </a:xfrm>
        </p:spPr>
        <p:txBody>
          <a:bodyPr/>
          <a:lstStyle/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477000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620000" y="6477000"/>
            <a:ext cx="838200" cy="228600"/>
          </a:xfrm>
        </p:spPr>
        <p:txBody>
          <a:bodyPr/>
          <a:lstStyle>
            <a:lvl1pPr>
              <a:defRPr/>
            </a:lvl1pPr>
          </a:lstStyle>
          <a:p>
            <a:fld id="{34315F0D-F871-46A9-A1D0-F95228595B63}" type="slidenum">
              <a:rPr lang="nl-NL"/>
              <a:pPr/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467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3716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477000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20000" y="6477000"/>
            <a:ext cx="838200" cy="228600"/>
          </a:xfrm>
        </p:spPr>
        <p:txBody>
          <a:bodyPr/>
          <a:lstStyle>
            <a:lvl1pPr>
              <a:defRPr/>
            </a:lvl1pPr>
          </a:lstStyle>
          <a:p>
            <a:fld id="{16B0649A-88A3-4DA6-B0FC-47A55A8E06DB}" type="slidenum">
              <a:rPr lang="nl-NL"/>
              <a:pPr/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467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3716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3657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3733800"/>
            <a:ext cx="3657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114800" y="6477000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620000" y="6477000"/>
            <a:ext cx="838200" cy="228600"/>
          </a:xfrm>
        </p:spPr>
        <p:txBody>
          <a:bodyPr/>
          <a:lstStyle>
            <a:lvl1pPr>
              <a:defRPr/>
            </a:lvl1pPr>
          </a:lstStyle>
          <a:p>
            <a:fld id="{042C823C-4C68-4A9F-8B78-203566659335}" type="slidenum">
              <a:rPr lang="nl-NL"/>
              <a:pPr/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3AD0FA-2098-49AA-BE8F-CDC00D7233E2}" type="slidenum">
              <a:rPr lang="nl-NL"/>
              <a:pPr/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A19D05-D73A-4349-AD39-1F4FD13C154B}" type="slidenum">
              <a:rPr lang="nl-NL"/>
              <a:pPr/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657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3657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E7279B-AEA7-4816-9532-258BE6A15F62}" type="slidenum">
              <a:rPr lang="nl-NL"/>
              <a:pPr/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B78CAA-8A30-4815-B110-D21254E101B6}" type="slidenum">
              <a:rPr lang="nl-NL"/>
              <a:pPr/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711495-DBE2-4FD8-995B-D59D8A413ADF}" type="slidenum">
              <a:rPr lang="nl-NL"/>
              <a:pPr/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C10BCB-4788-4C5A-A2B2-A5E1D58DDB2C}" type="slidenum">
              <a:rPr lang="nl-NL"/>
              <a:pPr/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37856C-DF5C-4C9E-A5C1-5359DFD049F0}" type="slidenum">
              <a:rPr lang="nl-NL"/>
              <a:pPr/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A151C7-835D-477E-9BB6-B9F4079D8C7D}" type="slidenum">
              <a:rPr lang="nl-NL"/>
              <a:pPr/>
              <a:t>‹#›</a:t>
            </a:fld>
            <a:endParaRPr lang="nl-NL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creen_0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467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14800" y="64770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8ACAF0E-1D19-4F21-999C-B372925C2DF1}" type="slidenum">
              <a:rPr lang="nl-NL"/>
              <a:pPr/>
              <a:t>‹#›</a:t>
            </a:fld>
            <a:endParaRPr lang="nl-NL" sz="140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 rot="-21600000">
            <a:off x="4116388" y="6654800"/>
            <a:ext cx="26463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nl-BE" sz="700"/>
              <a:t>Vertrouwelijk – © 2009, VITO NV – Alle rechten voorbehouden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343400" y="6705600"/>
            <a:ext cx="4114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799E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indicatorrapport%20AFVAL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wikid.eu/images/2/22/DDG-2-5.p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cupel.be/Huidige.html" TargetMode="Externa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A31d7pepz24&amp;list=UU0grTBBIjjeCr6gR8l-aoxg&amp;index=4&amp;feature=plc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BE" dirty="0" smtClean="0"/>
              <a:t>16/04/2012</a:t>
            </a:r>
            <a:endParaRPr lang="nl-BE" sz="14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813" y="692150"/>
            <a:ext cx="6480175" cy="1223963"/>
          </a:xfrm>
          <a:solidFill>
            <a:srgbClr val="CCFFCC">
              <a:alpha val="50000"/>
            </a:srgbClr>
          </a:solidFill>
        </p:spPr>
        <p:txBody>
          <a:bodyPr/>
          <a:lstStyle/>
          <a:p>
            <a:r>
              <a:rPr lang="nl-NL" sz="33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Afvalverwerking en duurzaam materialenbeheer</a:t>
            </a:r>
            <a:endParaRPr lang="nl-NL" b="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="1" dirty="0"/>
              <a:t>Prof. dr. Karl Vrancken </a:t>
            </a:r>
          </a:p>
          <a:p>
            <a:r>
              <a:rPr lang="nl-NL" b="1" dirty="0"/>
              <a:t>Vito</a:t>
            </a:r>
            <a:r>
              <a:rPr lang="nl-NL" dirty="0"/>
              <a:t> </a:t>
            </a:r>
          </a:p>
          <a:p>
            <a:r>
              <a:rPr lang="nl-NL" dirty="0"/>
              <a:t>3Ba BIR - UA</a:t>
            </a:r>
          </a:p>
          <a:p>
            <a:r>
              <a:rPr lang="nl-NL" dirty="0"/>
              <a:t>Milieutechnologie</a:t>
            </a:r>
          </a:p>
        </p:txBody>
      </p:sp>
      <p:pic>
        <p:nvPicPr>
          <p:cNvPr id="5" name="Picture 4" descr="logo_UA_hor_k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4437112"/>
            <a:ext cx="331236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A6CC0-1382-49D6-8ED2-775575BE31F1}" type="slidenum">
              <a:rPr lang="nl-NL"/>
              <a:pPr/>
              <a:t>10</a:t>
            </a:fld>
            <a:endParaRPr lang="nl-NL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/>
              <a:t>Hoe werden de verwerkingsmethoden van afvalstoffen beleidsmatig ingedeeld ?</a:t>
            </a:r>
          </a:p>
        </p:txBody>
      </p:sp>
      <p:grpSp>
        <p:nvGrpSpPr>
          <p:cNvPr id="21525" name="Group 21"/>
          <p:cNvGrpSpPr>
            <a:grpSpLocks/>
          </p:cNvGrpSpPr>
          <p:nvPr/>
        </p:nvGrpSpPr>
        <p:grpSpPr bwMode="auto">
          <a:xfrm>
            <a:off x="3190875" y="2120900"/>
            <a:ext cx="3730625" cy="3298825"/>
            <a:chOff x="4686" y="6066"/>
            <a:chExt cx="2698" cy="2130"/>
          </a:xfrm>
        </p:grpSpPr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4686" y="6066"/>
              <a:ext cx="568" cy="213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6816" y="6066"/>
              <a:ext cx="568" cy="213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4828" y="7911"/>
              <a:ext cx="241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4970" y="7202"/>
              <a:ext cx="213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5112" y="6492"/>
              <a:ext cx="184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4086225" y="2185988"/>
            <a:ext cx="17875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l-NL" sz="2800" b="1" i="1"/>
              <a:t>Preventie</a:t>
            </a:r>
            <a:endParaRPr lang="nl-NL">
              <a:latin typeface="Times New Roman" pitchFamily="18" charset="0"/>
            </a:endParaRP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4010025" y="3100388"/>
            <a:ext cx="19478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l-NL" sz="2800" b="1" i="1"/>
              <a:t>Recyclage</a:t>
            </a:r>
            <a:endParaRPr lang="nl-NL">
              <a:latin typeface="Times New Roman" pitchFamily="18" charset="0"/>
            </a:endParaRP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3949700" y="4178300"/>
            <a:ext cx="21621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l-NL" sz="2800" b="1" i="1"/>
              <a:t>Verbranden</a:t>
            </a:r>
            <a:endParaRPr lang="nl-NL">
              <a:latin typeface="Times New Roman" pitchFamily="18" charset="0"/>
            </a:endParaRP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4330700" y="5168900"/>
            <a:ext cx="14303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l-NL" sz="2800" b="1" i="1"/>
              <a:t>Storten</a:t>
            </a:r>
          </a:p>
        </p:txBody>
      </p:sp>
      <p:sp>
        <p:nvSpPr>
          <p:cNvPr id="21535" name="WordArt 31"/>
          <p:cNvSpPr>
            <a:spLocks noChangeArrowheads="1" noChangeShapeType="1" noTextEdit="1"/>
          </p:cNvSpPr>
          <p:nvPr/>
        </p:nvSpPr>
        <p:spPr bwMode="auto">
          <a:xfrm rot="-2700000">
            <a:off x="2268538" y="3357563"/>
            <a:ext cx="48672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l-BE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Ladder van Lansink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8C16A4-4970-4986-845B-E32A8C345051}" type="slidenum">
              <a:rPr lang="nl-NL"/>
              <a:pPr/>
              <a:t>11</a:t>
            </a:fld>
            <a:endParaRPr lang="nl-NL" sz="14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/>
              <a:t>Hoe worden de verwerkingsmethoden van afvalstoffen beleidsmatig ingedeeld ?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 flipH="1">
            <a:off x="2627313" y="1916113"/>
            <a:ext cx="989012" cy="418782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BE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6084888" y="1844675"/>
            <a:ext cx="1003300" cy="430688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BE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3203575" y="4652963"/>
            <a:ext cx="3336925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BE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3367088" y="3663950"/>
            <a:ext cx="29464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BE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563938" y="2565400"/>
            <a:ext cx="25527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BE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870325" y="1970088"/>
            <a:ext cx="17875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l-NL" sz="2800" b="1" i="1"/>
              <a:t>Preventie</a:t>
            </a:r>
            <a:endParaRPr lang="nl-NL">
              <a:latin typeface="Times New Roman" pitchFamily="18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492500" y="2636838"/>
            <a:ext cx="2894013" cy="946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l-NL" sz="2800" b="1" i="1"/>
              <a:t>Voorbereiden</a:t>
            </a:r>
          </a:p>
          <a:p>
            <a:r>
              <a:rPr lang="nl-NL" sz="2800" b="1" i="1"/>
              <a:t>voor hergebruik</a:t>
            </a:r>
            <a:endParaRPr lang="nl-NL">
              <a:latin typeface="Times New Roman" pitchFamily="18" charset="0"/>
            </a:endParaRP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3132138" y="4652963"/>
            <a:ext cx="3351212" cy="946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nl-NL" sz="2800" b="1" i="1"/>
              <a:t>Andere </a:t>
            </a:r>
          </a:p>
          <a:p>
            <a:pPr algn="ctr"/>
            <a:r>
              <a:rPr lang="nl-NL" sz="2800" b="1" i="1"/>
              <a:t>nuttige toepassing</a:t>
            </a:r>
            <a:endParaRPr lang="nl-NL">
              <a:latin typeface="Times New Roman" pitchFamily="18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3635375" y="5661025"/>
            <a:ext cx="231775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l-NL" sz="2800" b="1" i="1"/>
              <a:t>Verwijdering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3851275" y="3860800"/>
            <a:ext cx="1947863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l-NL" sz="2800" b="1" i="1"/>
              <a:t>Recyclage</a:t>
            </a:r>
            <a:endParaRPr lang="nl-NL">
              <a:latin typeface="Times New Roman" pitchFamily="18" charset="0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059113" y="5589588"/>
            <a:ext cx="3673475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BE"/>
          </a:p>
        </p:txBody>
      </p:sp>
      <p:sp>
        <p:nvSpPr>
          <p:cNvPr id="46094" name="WordArt 14"/>
          <p:cNvSpPr>
            <a:spLocks noChangeArrowheads="1" noChangeShapeType="1" noTextEdit="1"/>
          </p:cNvSpPr>
          <p:nvPr/>
        </p:nvSpPr>
        <p:spPr bwMode="auto">
          <a:xfrm rot="-4363771">
            <a:off x="476250" y="3348038"/>
            <a:ext cx="27908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l-BE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2008/98/EG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27E8-9637-4E26-B79F-8A593A6F559A}" type="slidenum">
              <a:rPr lang="nl-NL"/>
              <a:pPr/>
              <a:t>12</a:t>
            </a:fld>
            <a:endParaRPr lang="nl-NL" sz="140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Afvalhiërarchie</a:t>
            </a:r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Te volgen bij opstellen van wetgeving en beleidsinitiatieven</a:t>
            </a:r>
          </a:p>
          <a:p>
            <a:endParaRPr lang="nl-BE"/>
          </a:p>
          <a:p>
            <a:r>
              <a:rPr lang="nl-BE"/>
              <a:t>Voorrang voor opties die </a:t>
            </a:r>
            <a:r>
              <a:rPr lang="nl-BE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beste milieuresultaat</a:t>
            </a:r>
            <a:r>
              <a:rPr lang="nl-BE"/>
              <a:t> opleveren, rekening houdend met </a:t>
            </a:r>
            <a:r>
              <a:rPr lang="nl-BE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levenscyclusdenken</a:t>
            </a:r>
          </a:p>
          <a:p>
            <a:endParaRPr lang="nl-BE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nl-BE"/>
              <a:t>Rekening houden met </a:t>
            </a:r>
          </a:p>
          <a:p>
            <a:pPr lvl="1"/>
            <a:r>
              <a:rPr lang="nl-BE"/>
              <a:t>Voorzorgs- en duurzaamheidsbegingsel</a:t>
            </a:r>
          </a:p>
          <a:p>
            <a:pPr lvl="1"/>
            <a:r>
              <a:rPr lang="nl-BE"/>
              <a:t>Technische uitvoerbaarheid</a:t>
            </a:r>
          </a:p>
          <a:p>
            <a:pPr lvl="1"/>
            <a:r>
              <a:rPr lang="nl-BE"/>
              <a:t>Economische haalbaarheid</a:t>
            </a:r>
          </a:p>
          <a:p>
            <a:pPr lvl="1"/>
            <a:r>
              <a:rPr lang="nl-BE"/>
              <a:t>Bescherming van hulpbronnen</a:t>
            </a:r>
          </a:p>
          <a:p>
            <a:pPr lvl="1"/>
            <a:r>
              <a:rPr lang="nl-BE"/>
              <a:t>Algemene effecten op milieu en menselijke gezondheid, en op economisch en maatschappelijk gebied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609600"/>
          </a:xfrm>
        </p:spPr>
        <p:txBody>
          <a:bodyPr/>
          <a:lstStyle/>
          <a:p>
            <a:r>
              <a:rPr lang="en-US" noProof="0" dirty="0" smtClean="0"/>
              <a:t>Closing-the-circle: enhanced landfill mining </a:t>
            </a:r>
            <a:endParaRPr lang="en-US" noProof="0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 l="17196" t="36724" r="20397" b="32479"/>
          <a:stretch>
            <a:fillRect/>
          </a:stretch>
        </p:blipFill>
        <p:spPr bwMode="auto">
          <a:xfrm>
            <a:off x="0" y="3063733"/>
            <a:ext cx="9144000" cy="281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4"/>
          <p:cNvGrpSpPr/>
          <p:nvPr/>
        </p:nvGrpSpPr>
        <p:grpSpPr>
          <a:xfrm>
            <a:off x="179512" y="1412775"/>
            <a:ext cx="8784447" cy="1805245"/>
            <a:chOff x="1546784" y="4239731"/>
            <a:chExt cx="5302980" cy="1936158"/>
          </a:xfrm>
        </p:grpSpPr>
        <p:sp>
          <p:nvSpPr>
            <p:cNvPr id="16" name="TextBox 15"/>
            <p:cNvSpPr txBox="1"/>
            <p:nvPr/>
          </p:nvSpPr>
          <p:spPr>
            <a:xfrm>
              <a:off x="1551618" y="4978959"/>
              <a:ext cx="1173551" cy="119693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wrap="none" tIns="72000" rtlCol="0">
              <a:noAutofit/>
            </a:bodyPr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  <a:latin typeface="+mn-lt"/>
                </a:rPr>
                <a:t>Excavate</a:t>
              </a:r>
              <a:endParaRPr lang="en-GB" sz="24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46784" y="4239731"/>
              <a:ext cx="5302710" cy="69499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none" tIns="108000" rtlCol="0">
              <a:noAutofit/>
            </a:bodyPr>
            <a:lstStyle/>
            <a:p>
              <a:pPr algn="ctr"/>
              <a:r>
                <a:rPr lang="en-GB" sz="2800" dirty="0" smtClean="0">
                  <a:solidFill>
                    <a:schemeClr val="bg1"/>
                  </a:solidFill>
                  <a:latin typeface="+mn-lt"/>
                </a:rPr>
                <a:t>Integrated model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63935" y="4978959"/>
              <a:ext cx="1173551" cy="119693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wrap="none" tIns="72000" rtlCol="0">
              <a:noAutofit/>
            </a:bodyPr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  <a:latin typeface="+mn-lt"/>
                </a:rPr>
                <a:t>Separate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1085" y="4978964"/>
              <a:ext cx="2868679" cy="5791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wrap="none" tIns="7200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+mn-lt"/>
                </a:rPr>
                <a:t>Recover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6887" y="5616035"/>
              <a:ext cx="1412607" cy="55985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 tIns="54000" rtlCol="0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Waste to Materials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81085" y="5616035"/>
              <a:ext cx="1412607" cy="55985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 tIns="54000" rtlCol="0">
              <a:noAutofit/>
            </a:bodyPr>
            <a:lstStyle/>
            <a:p>
              <a:pPr algn="ctr"/>
              <a:r>
                <a:rPr lang="nl-BE" sz="2000" dirty="0" smtClean="0">
                  <a:solidFill>
                    <a:schemeClr val="bg1"/>
                  </a:solidFill>
                  <a:latin typeface="+mn-lt"/>
                </a:rPr>
                <a:t>Waste to Energy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9" descr="ELFM_SBO_f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391" y="113999"/>
            <a:ext cx="9164391" cy="636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6991D5-180A-4AF2-B3DF-B5DF8903987E}" type="slidenum">
              <a:rPr lang="nl-NL"/>
              <a:pPr/>
              <a:t>15</a:t>
            </a:fld>
            <a:endParaRPr lang="nl-NL" sz="1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Verbranding R1-D10?</a:t>
            </a: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R1 : Hoofdgebruik als brandstof of als ander middel voor energie-opwekking (*)</a:t>
            </a:r>
          </a:p>
          <a:p>
            <a:endParaRPr lang="nl-BE"/>
          </a:p>
          <a:p>
            <a:r>
              <a:rPr lang="nl-BE"/>
              <a:t>D10: Verbranding op het land</a:t>
            </a:r>
          </a:p>
          <a:p>
            <a:endParaRPr lang="nl-BE"/>
          </a:p>
          <a:p>
            <a:r>
              <a:rPr lang="nl-BE"/>
              <a:t>(*) : als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pPr>
              <a:buFontTx/>
              <a:buNone/>
            </a:pPr>
            <a:r>
              <a:rPr lang="nl-BE"/>
              <a:t>(voor installaties vanaf 01/01/2009, oudere : 0,60) </a:t>
            </a:r>
            <a:endParaRPr lang="en-GB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l-BE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555875" y="3141663"/>
          <a:ext cx="3024188" cy="827087"/>
        </p:xfrm>
        <a:graphic>
          <a:graphicData uri="http://schemas.openxmlformats.org/presentationml/2006/ole">
            <p:oleObj spid="_x0000_s48132" name="Equation" r:id="rId3" imgW="1701800" imgH="469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waste generation in EU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nl-BE" dirty="0" smtClean="0"/>
              <a:t>Total EU-27: </a:t>
            </a:r>
          </a:p>
          <a:p>
            <a:pPr>
              <a:buNone/>
            </a:pPr>
            <a:r>
              <a:rPr lang="nl-BE" dirty="0" smtClean="0"/>
              <a:t>	2.6 </a:t>
            </a:r>
            <a:r>
              <a:rPr lang="en-AU" dirty="0" smtClean="0"/>
              <a:t>billion</a:t>
            </a:r>
            <a:r>
              <a:rPr lang="nl-BE" dirty="0" smtClean="0"/>
              <a:t> </a:t>
            </a:r>
            <a:r>
              <a:rPr lang="en-AU" dirty="0" smtClean="0"/>
              <a:t>tonnes/year</a:t>
            </a:r>
          </a:p>
          <a:p>
            <a:r>
              <a:rPr lang="nl-BE" dirty="0" smtClean="0"/>
              <a:t>65% </a:t>
            </a:r>
            <a:r>
              <a:rPr lang="en-AU" dirty="0" smtClean="0"/>
              <a:t>mineral</a:t>
            </a:r>
            <a:r>
              <a:rPr lang="nl-BE" dirty="0" smtClean="0"/>
              <a:t> waste</a:t>
            </a:r>
          </a:p>
          <a:p>
            <a:r>
              <a:rPr lang="nl-BE" dirty="0" smtClean="0"/>
              <a:t>Belgium: </a:t>
            </a:r>
          </a:p>
          <a:p>
            <a:pPr>
              <a:buNone/>
            </a:pPr>
            <a:r>
              <a:rPr lang="nl-BE" dirty="0" smtClean="0"/>
              <a:t>	48 </a:t>
            </a:r>
            <a:r>
              <a:rPr lang="en-AU" dirty="0" smtClean="0"/>
              <a:t>million</a:t>
            </a:r>
            <a:r>
              <a:rPr lang="nl-BE" dirty="0" smtClean="0"/>
              <a:t> </a:t>
            </a:r>
            <a:r>
              <a:rPr lang="en-AU" dirty="0" smtClean="0"/>
              <a:t>tonnes/year</a:t>
            </a:r>
          </a:p>
          <a:p>
            <a:endParaRPr lang="nl-BE" dirty="0" smtClean="0"/>
          </a:p>
          <a:p>
            <a:endParaRPr lang="nl-BE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6003" t="32974" r="14991" b="4780"/>
          <a:stretch>
            <a:fillRect/>
          </a:stretch>
        </p:blipFill>
        <p:spPr bwMode="auto">
          <a:xfrm>
            <a:off x="3779912" y="1407894"/>
            <a:ext cx="4824536" cy="404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26003" t="19668" r="14991" b="71461"/>
          <a:stretch>
            <a:fillRect/>
          </a:stretch>
        </p:blipFill>
        <p:spPr bwMode="auto">
          <a:xfrm>
            <a:off x="3851920" y="5445224"/>
            <a:ext cx="48245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52120" y="6021288"/>
            <a:ext cx="331236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BE" sz="1100" i="1" dirty="0" err="1" smtClean="0"/>
              <a:t>Source</a:t>
            </a:r>
            <a:r>
              <a:rPr lang="nl-BE" sz="1100" i="1" dirty="0" smtClean="0"/>
              <a:t>: </a:t>
            </a:r>
            <a:r>
              <a:rPr lang="nl-BE" sz="1100" i="1" dirty="0" err="1" smtClean="0"/>
              <a:t>Eurostat</a:t>
            </a:r>
            <a:endParaRPr lang="nl-BE" sz="1100" i="1" dirty="0" smtClean="0"/>
          </a:p>
          <a:p>
            <a:pPr algn="r"/>
            <a:r>
              <a:rPr lang="nl-BE" sz="1100" i="1" dirty="0" smtClean="0"/>
              <a:t>(online data code: </a:t>
            </a:r>
            <a:r>
              <a:rPr lang="nl-BE" sz="1100" i="1" dirty="0" err="1" smtClean="0"/>
              <a:t>env</a:t>
            </a:r>
            <a:r>
              <a:rPr lang="nl-BE" sz="1100" i="1" dirty="0" smtClean="0"/>
              <a:t>_</a:t>
            </a:r>
            <a:r>
              <a:rPr lang="nl-BE" sz="1100" i="1" dirty="0" err="1" smtClean="0"/>
              <a:t>wasgen</a:t>
            </a:r>
            <a:r>
              <a:rPr lang="nl-BE" sz="1100" i="1" dirty="0" smtClean="0"/>
              <a:t>)</a:t>
            </a:r>
            <a:endParaRPr lang="nl-BE" sz="11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AFF3F-64A5-4B66-B3BB-572AB5F286E6}" type="slidenum">
              <a:rPr lang="nl-NL"/>
              <a:pPr/>
              <a:t>17</a:t>
            </a:fld>
            <a:endParaRPr lang="nl-NL" sz="140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 </a:t>
            </a:r>
            <a:r>
              <a:rPr lang="nl-BE" dirty="0"/>
              <a:t>Inventarisatie van afvalstoffen</a:t>
            </a:r>
            <a:endParaRPr lang="en-GB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MIRA-rapport</a:t>
            </a:r>
            <a:r>
              <a:rPr lang="nl-BE" dirty="0" smtClean="0"/>
              <a:t>:</a:t>
            </a:r>
          </a:p>
          <a:p>
            <a:r>
              <a:rPr lang="nl-BE" dirty="0" smtClean="0">
                <a:hlinkClick r:id="rId2" action="ppaction://hlinkfile"/>
              </a:rPr>
              <a:t>http://www.milieurapport.be/Upload/main/0_indicatorrapport2011/2%2015%20AFVAL.pdf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0B9722-A463-4DCE-9F91-53AB942DA284}" type="slidenum">
              <a:rPr lang="nl-NL"/>
              <a:pPr/>
              <a:t>18</a:t>
            </a:fld>
            <a:endParaRPr lang="nl-NL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/>
            <a:r>
              <a:rPr lang="nl-BE"/>
              <a:t>Huishoudelijk afval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dist="91581" dir="2021404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endParaRPr lang="nl-BE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0800" y="1747838"/>
          <a:ext cx="8642350" cy="358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F4E5EF-96D9-4A44-9DD6-00D098AE7CAC}" type="slidenum">
              <a:rPr lang="nl-NL"/>
              <a:pPr/>
              <a:t>19</a:t>
            </a:fld>
            <a:endParaRPr lang="nl-NL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/>
              <a:t>Verdeling selectief ingezamelde HH afvalstoffen (2007)</a:t>
            </a:r>
            <a:endParaRPr lang="nl-NL" i="1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1776413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dist="91581" dir="2021404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endParaRPr lang="nl-BE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55650" y="1416050"/>
          <a:ext cx="7693025" cy="4594225"/>
        </p:xfrm>
        <a:graphic>
          <a:graphicData uri="http://schemas.openxmlformats.org/presentationml/2006/ole">
            <p:oleObj spid="_x0000_s23556" name="Chart" r:id="rId3" imgW="5534192" imgH="3305413" progId="MSGraph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9CECD-D526-488C-A5D0-B7EE0A8D28F5}" type="slidenum">
              <a:rPr lang="nl-NL"/>
              <a:pPr/>
              <a:t>2</a:t>
            </a:fld>
            <a:endParaRPr lang="nl-NL" sz="14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/>
              <a:t>Inhoud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76250" indent="-476250"/>
            <a:r>
              <a:rPr lang="nl-NL" b="1" dirty="0" smtClean="0">
                <a:solidFill>
                  <a:schemeClr val="accent1"/>
                </a:solidFill>
              </a:rPr>
              <a:t>Wettelijk </a:t>
            </a:r>
            <a:r>
              <a:rPr lang="nl-NL" b="1" dirty="0">
                <a:solidFill>
                  <a:schemeClr val="accent1"/>
                </a:solidFill>
              </a:rPr>
              <a:t>kader: </a:t>
            </a:r>
            <a:r>
              <a:rPr lang="nl-NL" b="1" dirty="0"/>
              <a:t>afvalstoffendecreet en afvalstoffenrichtlijn</a:t>
            </a:r>
          </a:p>
          <a:p>
            <a:pPr marL="476250" indent="-476250"/>
            <a:r>
              <a:rPr lang="nl-NL" b="1" dirty="0">
                <a:solidFill>
                  <a:schemeClr val="accent1"/>
                </a:solidFill>
              </a:rPr>
              <a:t>Inventarisatie</a:t>
            </a:r>
            <a:r>
              <a:rPr lang="nl-NL" b="1" dirty="0"/>
              <a:t> van huishoudelijke afvalstoffen en hun verwerkingsmethoden</a:t>
            </a:r>
          </a:p>
          <a:p>
            <a:pPr marL="476250" indent="-476250"/>
            <a:r>
              <a:rPr lang="nl-NL" b="1" dirty="0">
                <a:solidFill>
                  <a:schemeClr val="accent1"/>
                </a:solidFill>
              </a:rPr>
              <a:t>Preventie</a:t>
            </a:r>
            <a:r>
              <a:rPr lang="nl-NL" b="1" dirty="0"/>
              <a:t> van afvalstoffen in de industrie en op lokaal niveau</a:t>
            </a:r>
          </a:p>
          <a:p>
            <a:pPr marL="476250" indent="-476250"/>
            <a:r>
              <a:rPr lang="nl-NL" b="1" dirty="0">
                <a:solidFill>
                  <a:schemeClr val="accent1"/>
                </a:solidFill>
              </a:rPr>
              <a:t>Recyclage en Hergebruik</a:t>
            </a:r>
            <a:r>
              <a:rPr lang="nl-NL" b="1" dirty="0"/>
              <a:t> van afvalstoffen : omkadering en </a:t>
            </a:r>
            <a:r>
              <a:rPr lang="nl-NL" b="1" dirty="0" smtClean="0"/>
              <a:t>principes</a:t>
            </a:r>
          </a:p>
          <a:p>
            <a:pPr marL="476250" indent="-476250"/>
            <a:r>
              <a:rPr lang="nl-NL" b="1" dirty="0" smtClean="0"/>
              <a:t>Van afvalbeheer naar </a:t>
            </a:r>
            <a:r>
              <a:rPr lang="nl-NL" b="1" dirty="0" smtClean="0">
                <a:solidFill>
                  <a:schemeClr val="accent1"/>
                </a:solidFill>
              </a:rPr>
              <a:t>materialenbeheer</a:t>
            </a:r>
            <a:r>
              <a:rPr lang="nl-NL" b="1" dirty="0" smtClean="0"/>
              <a:t> </a:t>
            </a:r>
          </a:p>
          <a:p>
            <a:pPr marL="476250" indent="-476250"/>
            <a:endParaRPr lang="nl-N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BD121-E02E-4865-8B9E-7CB124307D66}" type="slidenum">
              <a:rPr lang="nl-NL"/>
              <a:pPr/>
              <a:t>20</a:t>
            </a:fld>
            <a:endParaRPr lang="nl-NL" sz="140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467600" cy="609600"/>
          </a:xfrm>
        </p:spPr>
        <p:txBody>
          <a:bodyPr/>
          <a:lstStyle/>
          <a:p>
            <a:r>
              <a:rPr lang="nl-BE"/>
              <a:t>Huishoudelijk restafval</a:t>
            </a:r>
            <a:endParaRPr lang="en-GB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l-BE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88962" y="1403350"/>
          <a:ext cx="8231510" cy="407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C0F2CA-E148-4B64-A50C-9A8C5A3BD5BF}" type="slidenum">
              <a:rPr lang="nl-NL"/>
              <a:pPr/>
              <a:t>21</a:t>
            </a:fld>
            <a:endParaRPr lang="nl-NL" sz="14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Restafval van bedrijven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371600"/>
            <a:ext cx="6821488" cy="4572000"/>
          </a:xfrm>
        </p:spPr>
        <p:txBody>
          <a:bodyPr/>
          <a:lstStyle/>
          <a:p>
            <a:pPr marL="476250" indent="-476250"/>
            <a:r>
              <a:rPr lang="nl-BE" sz="1800"/>
              <a:t>Gelijkgesteld bedrijfsafval van KMO’s, scholen, instellingen</a:t>
            </a:r>
            <a:endParaRPr lang="en-US" sz="1800"/>
          </a:p>
        </p:txBody>
      </p:sp>
      <p:graphicFrame>
        <p:nvGraphicFramePr>
          <p:cNvPr id="25627" name="Group 27"/>
          <p:cNvGraphicFramePr>
            <a:graphicFrameLocks noGrp="1"/>
          </p:cNvGraphicFramePr>
          <p:nvPr>
            <p:ph sz="half" idx="2"/>
          </p:nvPr>
        </p:nvGraphicFramePr>
        <p:xfrm>
          <a:off x="1592263" y="2349500"/>
          <a:ext cx="6865937" cy="1873252"/>
        </p:xfrm>
        <a:graphic>
          <a:graphicData uri="http://schemas.openxmlformats.org/drawingml/2006/table">
            <a:tbl>
              <a:tblPr/>
              <a:tblGrid>
                <a:gridCol w="3381375"/>
                <a:gridCol w="2009775"/>
                <a:gridCol w="1474787"/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Verwerkingswijze</a:t>
                      </a:r>
                      <a:endParaRPr kumimoji="0" lang="nl-NL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Hoeveelheid</a:t>
                      </a:r>
                      <a:endParaRPr kumimoji="0" lang="nl-NL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%</a:t>
                      </a:r>
                      <a:endParaRPr kumimoji="0" lang="nl-NL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Storten</a:t>
                      </a:r>
                      <a:endParaRPr kumimoji="0" lang="nl-NL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5.490</a:t>
                      </a:r>
                      <a:endParaRPr kumimoji="0" lang="nl-NL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nl-NL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Verbranden met energierecuperatie</a:t>
                      </a:r>
                      <a:endParaRPr kumimoji="0" lang="nl-NL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105.858</a:t>
                      </a:r>
                      <a:endParaRPr kumimoji="0" lang="nl-NL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95</a:t>
                      </a:r>
                      <a:endParaRPr kumimoji="0" lang="nl-NL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Totaal</a:t>
                      </a:r>
                      <a:endParaRPr kumimoji="0" lang="nl-NL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111.348</a:t>
                      </a:r>
                      <a:endParaRPr kumimoji="0" lang="nl-NL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100</a:t>
                      </a:r>
                      <a:endParaRPr kumimoji="0" lang="nl-NL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1116013" y="4508500"/>
            <a:ext cx="50641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dist="91581" dir="2021404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nl-NL" sz="1200">
                <a:solidFill>
                  <a:srgbClr val="000000"/>
                </a:solidFill>
                <a:cs typeface="Arial" charset="0"/>
              </a:rPr>
              <a:t>Verwerking</a:t>
            </a:r>
            <a:r>
              <a:rPr lang="nl-NL" sz="1200">
                <a:cs typeface="Arial" charset="0"/>
              </a:rPr>
              <a:t> </a:t>
            </a:r>
            <a:r>
              <a:rPr lang="nl-NL" sz="1200">
                <a:solidFill>
                  <a:srgbClr val="000000"/>
                </a:solidFill>
                <a:cs typeface="Arial" charset="0"/>
              </a:rPr>
              <a:t>van gemengede bedrijfsafvalstoffen afkomstig van bedrijven </a:t>
            </a:r>
          </a:p>
          <a:p>
            <a:r>
              <a:rPr lang="nl-NL" sz="1200">
                <a:solidFill>
                  <a:srgbClr val="000000"/>
                </a:solidFill>
                <a:cs typeface="Arial" charset="0"/>
              </a:rPr>
              <a:t>ingezameld door of in opdracht van de lokale besturen in 2007.</a:t>
            </a:r>
            <a:endParaRPr lang="en-GB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D882BC-2562-4191-AA0E-07EC6FBBEE8A}" type="slidenum">
              <a:rPr lang="nl-NL"/>
              <a:pPr/>
              <a:t>22</a:t>
            </a:fld>
            <a:endParaRPr lang="nl-NL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/>
              <a:t>Overzicht verwerking HHA</a:t>
            </a:r>
            <a:endParaRPr lang="nl-NL" i="1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76250" indent="-476250"/>
            <a:endParaRPr lang="nl-NL" i="1" dirty="0"/>
          </a:p>
          <a:p>
            <a:pPr marL="476250" indent="-476250"/>
            <a:r>
              <a:rPr lang="nl-NL" i="1" dirty="0"/>
              <a:t>1999</a:t>
            </a:r>
          </a:p>
          <a:p>
            <a:pPr marL="476250" indent="-476250"/>
            <a:r>
              <a:rPr lang="nl-NL" i="1" dirty="0">
                <a:solidFill>
                  <a:schemeClr val="accent2"/>
                </a:solidFill>
              </a:rPr>
              <a:t>62.3  % </a:t>
            </a:r>
            <a:r>
              <a:rPr lang="nl-NL" i="1" dirty="0"/>
              <a:t>selectief</a:t>
            </a:r>
          </a:p>
          <a:p>
            <a:pPr marL="476250" indent="-476250"/>
            <a:r>
              <a:rPr lang="nl-NL" i="1" dirty="0">
                <a:solidFill>
                  <a:schemeClr val="accent2"/>
                </a:solidFill>
              </a:rPr>
              <a:t>22.7 % </a:t>
            </a:r>
            <a:r>
              <a:rPr lang="nl-NL" i="1" dirty="0"/>
              <a:t>verbrand</a:t>
            </a:r>
          </a:p>
          <a:p>
            <a:pPr marL="476250" indent="-476250"/>
            <a:r>
              <a:rPr lang="nl-NL" i="1" dirty="0">
                <a:solidFill>
                  <a:schemeClr val="accent2"/>
                </a:solidFill>
              </a:rPr>
              <a:t>15 % </a:t>
            </a:r>
            <a:r>
              <a:rPr lang="nl-NL" i="1" dirty="0"/>
              <a:t>gestort</a:t>
            </a:r>
          </a:p>
          <a:p>
            <a:pPr marL="476250" indent="-476250"/>
            <a:endParaRPr lang="nl-NL" i="1" dirty="0">
              <a:solidFill>
                <a:schemeClr val="accent2"/>
              </a:solidFill>
            </a:endParaRPr>
          </a:p>
          <a:p>
            <a:pPr marL="476250" indent="-476250"/>
            <a:r>
              <a:rPr lang="nl-NL" i="1" dirty="0" smtClean="0"/>
              <a:t>2009 </a:t>
            </a:r>
            <a:endParaRPr lang="nl-NL" i="1" dirty="0"/>
          </a:p>
          <a:p>
            <a:pPr marL="476250" indent="-476250"/>
            <a:r>
              <a:rPr lang="nl-NL" i="1" dirty="0" smtClean="0">
                <a:solidFill>
                  <a:schemeClr val="accent2"/>
                </a:solidFill>
              </a:rPr>
              <a:t>72,9%</a:t>
            </a:r>
            <a:r>
              <a:rPr lang="nl-NL" i="1" dirty="0" smtClean="0"/>
              <a:t> </a:t>
            </a:r>
            <a:r>
              <a:rPr lang="nl-NL" i="1" dirty="0"/>
              <a:t>selectief (0.4% kringloopcentra)</a:t>
            </a:r>
          </a:p>
          <a:p>
            <a:pPr marL="476250" indent="-476250"/>
            <a:r>
              <a:rPr lang="nl-NL" i="1" dirty="0" smtClean="0">
                <a:solidFill>
                  <a:schemeClr val="accent2"/>
                </a:solidFill>
              </a:rPr>
              <a:t>24,4%</a:t>
            </a:r>
            <a:r>
              <a:rPr lang="nl-NL" i="1" dirty="0" smtClean="0"/>
              <a:t> verbrand</a:t>
            </a:r>
          </a:p>
          <a:p>
            <a:pPr marL="476250" indent="-476250"/>
            <a:r>
              <a:rPr lang="nl-NL" i="1" dirty="0" smtClean="0">
                <a:solidFill>
                  <a:schemeClr val="accent2"/>
                </a:solidFill>
              </a:rPr>
              <a:t>1.8%</a:t>
            </a:r>
            <a:r>
              <a:rPr lang="nl-NL" i="1" dirty="0" smtClean="0"/>
              <a:t> </a:t>
            </a:r>
            <a:r>
              <a:rPr lang="nl-NL" i="1" dirty="0" err="1" smtClean="0"/>
              <a:t>drogen-scheiden</a:t>
            </a:r>
            <a:endParaRPr lang="nl-NL" i="1" dirty="0"/>
          </a:p>
          <a:p>
            <a:pPr marL="476250" indent="-476250"/>
            <a:r>
              <a:rPr lang="nl-NL" i="1" dirty="0" smtClean="0">
                <a:solidFill>
                  <a:schemeClr val="accent2"/>
                </a:solidFill>
              </a:rPr>
              <a:t>0.9%</a:t>
            </a:r>
            <a:r>
              <a:rPr lang="nl-NL" i="1" dirty="0" smtClean="0"/>
              <a:t> </a:t>
            </a:r>
            <a:r>
              <a:rPr lang="nl-NL" i="1" dirty="0"/>
              <a:t>gestort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dist="91581" dir="2021404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endParaRPr lang="nl-BE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284663" y="1412875"/>
          <a:ext cx="4410075" cy="1828800"/>
        </p:xfrm>
        <a:graphic>
          <a:graphicData uri="http://schemas.openxmlformats.org/presentationml/2006/ole">
            <p:oleObj spid="_x0000_s26629" name="Chart" r:id="rId3" imgW="4410075" imgH="1828800" progId="MSGraph.Chart.8">
              <p:embed/>
            </p:oleObj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211960" y="3140968"/>
            <a:ext cx="430438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dist="91581" dir="2021404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nl-NL" sz="900" dirty="0" smtClean="0">
                <a:latin typeface="Times New Roman" pitchFamily="18" charset="0"/>
              </a:rPr>
              <a:t>Figuur 5: Evolutie van het procentueel aandeel selectieve inzameling van huishoudelijke </a:t>
            </a:r>
          </a:p>
          <a:p>
            <a:r>
              <a:rPr lang="nl-NL" sz="900" dirty="0" smtClean="0">
                <a:latin typeface="Times New Roman" pitchFamily="18" charset="0"/>
              </a:rPr>
              <a:t>afvalstoffen over de periode 1998-2007.</a:t>
            </a:r>
            <a:endParaRPr lang="en-GB" sz="9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57A4C6-8AAE-450D-868F-08497E5FD4F6}" type="slidenum">
              <a:rPr lang="nl-NL"/>
              <a:pPr/>
              <a:t>23</a:t>
            </a:fld>
            <a:endParaRPr lang="nl-NL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/>
            <a:r>
              <a:rPr lang="nl-BE"/>
              <a:t>restafvalverwerking</a:t>
            </a:r>
          </a:p>
        </p:txBody>
      </p:sp>
      <p:pic>
        <p:nvPicPr>
          <p:cNvPr id="28675" name="Picture 3" descr="terminaal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981075"/>
            <a:ext cx="7772400" cy="2568575"/>
          </a:xfrm>
          <a:prstGeom prst="rect">
            <a:avLst/>
          </a:prstGeom>
          <a:noFill/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dist="91581" dir="2021404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endParaRPr lang="nl-BE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374775" y="3141663"/>
          <a:ext cx="7769225" cy="3314700"/>
        </p:xfrm>
        <a:graphic>
          <a:graphicData uri="http://schemas.openxmlformats.org/presentationml/2006/ole">
            <p:oleObj spid="_x0000_s28677" name="Chart" r:id="rId4" imgW="4600575" imgH="1962150" progId="MSGraph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Bedrijfsafvalstoffen </a:t>
            </a:r>
            <a:r>
              <a:rPr lang="nl-BE" sz="1600" dirty="0" smtClean="0"/>
              <a:t>(in </a:t>
            </a:r>
            <a:r>
              <a:rPr lang="nl-BE" sz="1600" dirty="0" err="1" smtClean="0"/>
              <a:t>kton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990600" y="1371600"/>
          <a:ext cx="7467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 smtClean="0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3AD0FA-2098-49AA-BE8F-CDC00D7233E2}" type="slidenum">
              <a:rPr lang="nl-NL" smtClean="0"/>
              <a:pPr/>
              <a:t>24</a:t>
            </a:fld>
            <a:endParaRPr lang="nl-NL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B09243-A02A-49D0-ACFE-48505D8D5796}" type="slidenum">
              <a:rPr lang="nl-NL"/>
              <a:pPr/>
              <a:t>25</a:t>
            </a:fld>
            <a:endParaRPr lang="nl-NL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/>
            <a:r>
              <a:rPr lang="nl-BE"/>
              <a:t>Storten BA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62000"/>
            <a:endParaRPr lang="nl-BE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125538"/>
            <a:ext cx="8424862" cy="4889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BE9C86-1681-4F4B-9818-DA216050958C}" type="slidenum">
              <a:rPr lang="nl-NL"/>
              <a:pPr/>
              <a:t>26</a:t>
            </a:fld>
            <a:endParaRPr lang="nl-NL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/>
            <a:r>
              <a:rPr lang="nl-BE"/>
              <a:t>Europees niveau</a:t>
            </a:r>
          </a:p>
        </p:txBody>
      </p:sp>
      <p:pic>
        <p:nvPicPr>
          <p:cNvPr id="317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96975" y="1778000"/>
            <a:ext cx="7054850" cy="3759200"/>
          </a:xfrm>
          <a:noFill/>
          <a:ln/>
        </p:spPr>
      </p:pic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133475" y="1154113"/>
            <a:ext cx="3060700" cy="4641850"/>
            <a:chOff x="714" y="727"/>
            <a:chExt cx="1928" cy="2924"/>
          </a:xfrm>
        </p:grpSpPr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793" y="799"/>
              <a:ext cx="436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nl-BE" sz="2000"/>
                <a:t>42%</a:t>
              </a:r>
            </a:p>
          </p:txBody>
        </p:sp>
        <p:sp>
          <p:nvSpPr>
            <p:cNvPr id="31750" name="AutoShape 6"/>
            <p:cNvSpPr>
              <a:spLocks/>
            </p:cNvSpPr>
            <p:nvPr/>
          </p:nvSpPr>
          <p:spPr bwMode="auto">
            <a:xfrm>
              <a:off x="714" y="727"/>
              <a:ext cx="576" cy="384"/>
            </a:xfrm>
            <a:prstGeom prst="borderCallout1">
              <a:avLst>
                <a:gd name="adj1" fmla="val 18750"/>
                <a:gd name="adj2" fmla="val 108333"/>
                <a:gd name="adj3" fmla="val 339065"/>
                <a:gd name="adj4" fmla="val 188023"/>
              </a:avLst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defTabSz="762000"/>
              <a:endParaRPr lang="nl-BE" sz="2000"/>
            </a:p>
          </p:txBody>
        </p:sp>
        <p:sp>
          <p:nvSpPr>
            <p:cNvPr id="31751" name="AutoShape 7"/>
            <p:cNvSpPr>
              <a:spLocks/>
            </p:cNvSpPr>
            <p:nvPr/>
          </p:nvSpPr>
          <p:spPr bwMode="auto">
            <a:xfrm>
              <a:off x="2066" y="1408"/>
              <a:ext cx="576" cy="384"/>
            </a:xfrm>
            <a:prstGeom prst="borderCallout1">
              <a:avLst>
                <a:gd name="adj1" fmla="val 18750"/>
                <a:gd name="adj2" fmla="val -8333"/>
                <a:gd name="adj3" fmla="val 242968"/>
                <a:gd name="adj4" fmla="val -39759"/>
              </a:avLst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defTabSz="762000"/>
              <a:r>
                <a:rPr lang="nl-BE" sz="2000"/>
                <a:t>25%</a:t>
              </a:r>
            </a:p>
          </p:txBody>
        </p:sp>
        <p:sp>
          <p:nvSpPr>
            <p:cNvPr id="31752" name="AutoShape 8"/>
            <p:cNvSpPr>
              <a:spLocks/>
            </p:cNvSpPr>
            <p:nvPr/>
          </p:nvSpPr>
          <p:spPr bwMode="auto">
            <a:xfrm>
              <a:off x="1975" y="3267"/>
              <a:ext cx="576" cy="384"/>
            </a:xfrm>
            <a:prstGeom prst="borderCallout1">
              <a:avLst>
                <a:gd name="adj1" fmla="val 18750"/>
                <a:gd name="adj2" fmla="val -8333"/>
                <a:gd name="adj3" fmla="val -182032"/>
                <a:gd name="adj4" fmla="val -31944"/>
              </a:avLst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defTabSz="762000"/>
              <a:r>
                <a:rPr lang="nl-BE" sz="2000"/>
                <a:t>35%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61371-75EA-40D2-8A31-2079F978BDCF}" type="slidenum">
              <a:rPr lang="nl-NL"/>
              <a:pPr/>
              <a:t>27</a:t>
            </a:fld>
            <a:endParaRPr lang="nl-NL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/>
            <a:r>
              <a:rPr lang="nl-BE"/>
              <a:t>GHG emissies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62000"/>
            <a:r>
              <a:rPr lang="nl-BE" sz="1800"/>
              <a:t>2005: waste mgt: 2% v. EU GHG emissie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2276475"/>
            <a:ext cx="6553200" cy="3927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7667625" y="2019300"/>
            <a:ext cx="1327150" cy="3930650"/>
            <a:chOff x="4830" y="1272"/>
            <a:chExt cx="836" cy="2476"/>
          </a:xfrm>
        </p:grpSpPr>
        <p:grpSp>
          <p:nvGrpSpPr>
            <p:cNvPr id="32774" name="Group 6"/>
            <p:cNvGrpSpPr>
              <a:grpSpLocks/>
            </p:cNvGrpSpPr>
            <p:nvPr/>
          </p:nvGrpSpPr>
          <p:grpSpPr bwMode="auto">
            <a:xfrm>
              <a:off x="4833" y="1272"/>
              <a:ext cx="769" cy="1841"/>
              <a:chOff x="4833" y="1272"/>
              <a:chExt cx="769" cy="1841"/>
            </a:xfrm>
          </p:grpSpPr>
          <p:sp>
            <p:nvSpPr>
              <p:cNvPr id="32775" name="AutoShape 7"/>
              <p:cNvSpPr>
                <a:spLocks/>
              </p:cNvSpPr>
              <p:nvPr/>
            </p:nvSpPr>
            <p:spPr bwMode="auto">
              <a:xfrm>
                <a:off x="4833" y="1272"/>
                <a:ext cx="769" cy="570"/>
              </a:xfrm>
              <a:prstGeom prst="borderCallout1">
                <a:avLst>
                  <a:gd name="adj1" fmla="val 12630"/>
                  <a:gd name="adj2" fmla="val -6241"/>
                  <a:gd name="adj3" fmla="val 139824"/>
                  <a:gd name="adj4" fmla="val -47463"/>
                </a:avLst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defTabSz="762000"/>
                <a:r>
                  <a:rPr lang="nl-BE" sz="1800"/>
                  <a:t>60% LF</a:t>
                </a:r>
              </a:p>
              <a:p>
                <a:pPr algn="ctr" defTabSz="762000"/>
                <a:r>
                  <a:rPr lang="nl-BE" sz="1800"/>
                  <a:t>20% rec</a:t>
                </a:r>
              </a:p>
              <a:p>
                <a:pPr algn="ctr" defTabSz="762000"/>
                <a:r>
                  <a:rPr lang="nl-BE" sz="1800"/>
                  <a:t>20% inc</a:t>
                </a:r>
              </a:p>
              <a:p>
                <a:pPr algn="ctr" defTabSz="762000"/>
                <a:endParaRPr lang="nl-BE" sz="1800"/>
              </a:p>
              <a:p>
                <a:pPr algn="ctr" defTabSz="762000"/>
                <a:endParaRPr lang="nl-BE" sz="1800"/>
              </a:p>
            </p:txBody>
          </p:sp>
          <p:sp>
            <p:nvSpPr>
              <p:cNvPr id="32776" name="AutoShape 8"/>
              <p:cNvSpPr>
                <a:spLocks/>
              </p:cNvSpPr>
              <p:nvPr/>
            </p:nvSpPr>
            <p:spPr bwMode="auto">
              <a:xfrm>
                <a:off x="4878" y="2632"/>
                <a:ext cx="724" cy="481"/>
              </a:xfrm>
              <a:prstGeom prst="borderCallout1">
                <a:avLst>
                  <a:gd name="adj1" fmla="val 14968"/>
                  <a:gd name="adj2" fmla="val -6630"/>
                  <a:gd name="adj3" fmla="val -3741"/>
                  <a:gd name="adj4" fmla="val -100551"/>
                </a:avLst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defTabSz="762000"/>
                <a:r>
                  <a:rPr lang="nl-BE" sz="2000"/>
                  <a:t>75% rec</a:t>
                </a:r>
              </a:p>
              <a:p>
                <a:pPr algn="ctr" defTabSz="762000"/>
                <a:r>
                  <a:rPr lang="nl-BE" sz="2000"/>
                  <a:t>25% inc</a:t>
                </a:r>
              </a:p>
            </p:txBody>
          </p:sp>
        </p:grpSp>
        <p:sp>
          <p:nvSpPr>
            <p:cNvPr id="32777" name="AutoShape 9"/>
            <p:cNvSpPr>
              <a:spLocks/>
            </p:cNvSpPr>
            <p:nvPr/>
          </p:nvSpPr>
          <p:spPr bwMode="auto">
            <a:xfrm>
              <a:off x="4830" y="3294"/>
              <a:ext cx="836" cy="454"/>
            </a:xfrm>
            <a:prstGeom prst="borderCallout1">
              <a:avLst>
                <a:gd name="adj1" fmla="val 15861"/>
                <a:gd name="adj2" fmla="val -5741"/>
                <a:gd name="adj3" fmla="val 9912"/>
                <a:gd name="adj4" fmla="val -43301"/>
              </a:avLst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defTabSz="762000"/>
              <a:r>
                <a:rPr lang="nl-BE" sz="2000"/>
                <a:t>40% transport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C9A69-4F9F-4907-9E69-AE70D7422DB4}" type="slidenum">
              <a:rPr lang="nl-NL"/>
              <a:pPr/>
              <a:t>28</a:t>
            </a:fld>
            <a:endParaRPr lang="nl-NL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4. </a:t>
            </a:r>
            <a:r>
              <a:rPr lang="en-US" b="0" dirty="0" err="1"/>
              <a:t>Preventiebeleid</a:t>
            </a:r>
            <a:endParaRPr lang="en-US" b="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Eco-efficientie</a:t>
            </a:r>
            <a:r>
              <a:rPr lang="nl-BE" dirty="0" smtClean="0"/>
              <a:t>: ontkoppeling?</a:t>
            </a:r>
            <a:endParaRPr lang="nl-BE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67544" y="1844824"/>
          <a:ext cx="7600131" cy="4036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24128" y="5877272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Gegevens uit </a:t>
            </a:r>
            <a:r>
              <a:rPr lang="nl-BE" sz="1400" dirty="0" err="1" smtClean="0"/>
              <a:t>Milieurapport.be</a:t>
            </a:r>
            <a:endParaRPr lang="nl-B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Preventie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Beperking van productie van afval doorheen de levenscyclus:</a:t>
            </a:r>
          </a:p>
          <a:p>
            <a:pPr lvl="1"/>
            <a:r>
              <a:rPr lang="nl-BE" dirty="0" smtClean="0"/>
              <a:t>Verhoogde efficiëntie van gebruik</a:t>
            </a:r>
          </a:p>
          <a:p>
            <a:pPr lvl="1"/>
            <a:r>
              <a:rPr lang="nl-BE" dirty="0" smtClean="0"/>
              <a:t>Beperking van onnodige consumptie</a:t>
            </a:r>
          </a:p>
          <a:p>
            <a:pPr lvl="1"/>
            <a:r>
              <a:rPr lang="nl-BE" dirty="0" smtClean="0"/>
              <a:t>Verlenging van levensduur (reparatie, hergebruik, herstel)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Product design</a:t>
            </a:r>
          </a:p>
          <a:p>
            <a:pPr lvl="1"/>
            <a:r>
              <a:rPr lang="nl-BE" dirty="0" smtClean="0"/>
              <a:t>Vermindering of vermijden van gebruik van materialen</a:t>
            </a:r>
          </a:p>
          <a:p>
            <a:pPr lvl="1"/>
            <a:r>
              <a:rPr lang="nl-BE" dirty="0" smtClean="0"/>
              <a:t>Verhoging van levensduur en betrouwbaarheid van producten</a:t>
            </a:r>
          </a:p>
          <a:p>
            <a:pPr lvl="1"/>
            <a:r>
              <a:rPr lang="nl-BE" dirty="0" smtClean="0"/>
              <a:t>Design </a:t>
            </a:r>
            <a:r>
              <a:rPr lang="nl-BE" dirty="0" err="1" smtClean="0"/>
              <a:t>for</a:t>
            </a:r>
            <a:r>
              <a:rPr lang="nl-BE" dirty="0" smtClean="0"/>
              <a:t> recycling, </a:t>
            </a:r>
            <a:r>
              <a:rPr lang="nl-BE" dirty="0" err="1" smtClean="0"/>
              <a:t>dismantling</a:t>
            </a:r>
            <a:r>
              <a:rPr lang="nl-BE" dirty="0" smtClean="0"/>
              <a:t>, </a:t>
            </a:r>
            <a:r>
              <a:rPr lang="nl-BE" dirty="0" err="1" smtClean="0"/>
              <a:t>disassembly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 smtClean="0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3AD0FA-2098-49AA-BE8F-CDC00D7233E2}" type="slidenum">
              <a:rPr lang="nl-NL" smtClean="0"/>
              <a:pPr/>
              <a:t>29</a:t>
            </a:fld>
            <a:endParaRPr lang="nl-NL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EE2E0-F969-47DC-B122-6CF2268D0431}" type="slidenum">
              <a:rPr lang="nl-NL"/>
              <a:pPr/>
              <a:t>3</a:t>
            </a:fld>
            <a:endParaRPr lang="nl-NL" sz="140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467600" cy="1450975"/>
          </a:xfrm>
        </p:spPr>
        <p:txBody>
          <a:bodyPr/>
          <a:lstStyle/>
          <a:p>
            <a:r>
              <a:rPr lang="nl-BE" dirty="0" smtClean="0"/>
              <a:t>1. </a:t>
            </a:r>
            <a:r>
              <a:rPr lang="nl-BE" dirty="0"/>
              <a:t>Afvalstoffendecreet en Afvalstoffenrichtlijn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B54DB-F99A-4909-BAAA-3F51EEFB42E1}" type="slidenum">
              <a:rPr lang="nl-NL"/>
              <a:pPr/>
              <a:t>30</a:t>
            </a:fld>
            <a:endParaRPr lang="nl-NL" sz="14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52400"/>
            <a:ext cx="8712200" cy="762000"/>
          </a:xfrm>
        </p:spPr>
        <p:txBody>
          <a:bodyPr/>
          <a:lstStyle/>
          <a:p>
            <a:r>
              <a:rPr lang="nl-NL" dirty="0"/>
              <a:t>Instrumenten voor </a:t>
            </a:r>
            <a:r>
              <a:rPr lang="nl-NL" dirty="0" smtClean="0"/>
              <a:t>afvalpreventie</a:t>
            </a:r>
            <a:endParaRPr lang="nl-NL" i="1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124744"/>
            <a:ext cx="7467600" cy="4818856"/>
          </a:xfrm>
        </p:spPr>
        <p:txBody>
          <a:bodyPr/>
          <a:lstStyle/>
          <a:p>
            <a:pPr marL="476250" indent="-476250">
              <a:buFont typeface="Wingdings" pitchFamily="2" charset="2"/>
              <a:buChar char="Ø"/>
            </a:pPr>
            <a:r>
              <a:rPr lang="nl-NL" dirty="0" err="1" smtClean="0"/>
              <a:t>Sensibiliseringscampagnes</a:t>
            </a:r>
            <a:endParaRPr lang="nl-NL" dirty="0" smtClean="0"/>
          </a:p>
          <a:p>
            <a:pPr marL="476250" indent="-476250">
              <a:buFont typeface="Wingdings" pitchFamily="2" charset="2"/>
              <a:buChar char="Ø"/>
            </a:pPr>
            <a:r>
              <a:rPr lang="nl-NL" dirty="0" smtClean="0"/>
              <a:t>Onderwijs</a:t>
            </a:r>
            <a:endParaRPr lang="nl-NL" dirty="0"/>
          </a:p>
          <a:p>
            <a:pPr marL="476250" indent="-476250">
              <a:buFont typeface="Wingdings" pitchFamily="2" charset="2"/>
              <a:buChar char="Ø"/>
            </a:pPr>
            <a:r>
              <a:rPr lang="nl-NL" b="1" dirty="0" smtClean="0"/>
              <a:t>DIFTAR</a:t>
            </a:r>
            <a:r>
              <a:rPr lang="nl-NL" dirty="0" smtClean="0"/>
              <a:t>: gedifferentieerde tarifering, “de vervuiler betaalt “ </a:t>
            </a:r>
            <a:endParaRPr lang="nl-NL" dirty="0"/>
          </a:p>
          <a:p>
            <a:pPr marL="476250" indent="-476250">
              <a:buFont typeface="Wingdings" pitchFamily="2" charset="2"/>
              <a:buChar char="Ø"/>
            </a:pPr>
            <a:r>
              <a:rPr lang="nl-NL" dirty="0"/>
              <a:t>optimalisatie van selectieve inzameling van papier/karton en </a:t>
            </a:r>
            <a:r>
              <a:rPr lang="nl-NL" dirty="0" smtClean="0"/>
              <a:t>glas, promotie </a:t>
            </a:r>
            <a:r>
              <a:rPr lang="nl-NL" dirty="0"/>
              <a:t>van composteren, thuis of in het wijkpaviljoen</a:t>
            </a:r>
          </a:p>
          <a:p>
            <a:pPr marL="476250" indent="-476250">
              <a:buFont typeface="Wingdings" pitchFamily="2" charset="2"/>
              <a:buChar char="Ø"/>
            </a:pPr>
            <a:r>
              <a:rPr lang="nl-NL" dirty="0" smtClean="0"/>
              <a:t>Producentenverantwoordelijkheid </a:t>
            </a:r>
            <a:r>
              <a:rPr lang="nl-NL" dirty="0"/>
              <a:t>: </a:t>
            </a:r>
            <a:r>
              <a:rPr lang="nl-NL" dirty="0" smtClean="0"/>
              <a:t>recyclagebijdrage</a:t>
            </a:r>
          </a:p>
          <a:p>
            <a:pPr marL="476250" indent="-476250">
              <a:buFont typeface="Wingdings" pitchFamily="2" charset="2"/>
              <a:buChar char="Ø"/>
            </a:pPr>
            <a:r>
              <a:rPr lang="nl-NL" dirty="0" err="1" smtClean="0"/>
              <a:t>Ecolizer</a:t>
            </a:r>
            <a:r>
              <a:rPr lang="nl-NL" dirty="0" smtClean="0"/>
              <a:t> 2.0: tool voor designers, met scores voor materiaalkeuze en processing </a:t>
            </a:r>
          </a:p>
          <a:p>
            <a:pPr marL="476250" indent="-476250">
              <a:buFont typeface="Wingdings" pitchFamily="2" charset="2"/>
              <a:buChar char="Ø"/>
            </a:pPr>
            <a:r>
              <a:rPr lang="nl-NL" dirty="0" err="1" smtClean="0"/>
              <a:t>Ecodesign</a:t>
            </a:r>
            <a:endParaRPr lang="nl-NL" dirty="0" smtClean="0"/>
          </a:p>
          <a:p>
            <a:pPr marL="476250" indent="-476250">
              <a:buFont typeface="Wingdings" pitchFamily="2" charset="2"/>
              <a:buChar char="Ø"/>
            </a:pPr>
            <a:endParaRPr lang="nl-NL" dirty="0" smtClean="0"/>
          </a:p>
          <a:p>
            <a:pPr marL="876300" lvl="1" indent="-476250">
              <a:buFont typeface="Wingdings" pitchFamily="2" charset="2"/>
              <a:buChar char="»"/>
            </a:pP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A6D70-8737-483E-8444-654A93E3876E}" type="slidenum">
              <a:rPr lang="nl-NL"/>
              <a:pPr/>
              <a:t>31</a:t>
            </a:fld>
            <a:endParaRPr lang="nl-NL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DIFTAR</a:t>
            </a:r>
            <a:endParaRPr lang="en-GB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ph idx="1"/>
          </p:nvPr>
        </p:nvGraphicFramePr>
        <p:xfrm>
          <a:off x="1331640" y="1548437"/>
          <a:ext cx="7230879" cy="4256827"/>
        </p:xfrm>
        <a:graphic>
          <a:graphicData uri="http://schemas.openxmlformats.org/presentationml/2006/ole">
            <p:oleObj spid="_x0000_s36867" name="Chart" r:id="rId3" imgW="5762580" imgH="3476553" progId="MSGraph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Ecodesign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EcoDesign</a:t>
            </a:r>
            <a:r>
              <a:rPr lang="en-US" dirty="0" smtClean="0"/>
              <a:t> strategy wheel presents eight </a:t>
            </a:r>
            <a:r>
              <a:rPr lang="en-US" dirty="0" err="1" smtClean="0"/>
              <a:t>EcoDesign</a:t>
            </a:r>
            <a:r>
              <a:rPr lang="en-US" dirty="0" smtClean="0"/>
              <a:t> strategies: </a:t>
            </a:r>
          </a:p>
          <a:p>
            <a:pPr lvl="1"/>
            <a:r>
              <a:rPr lang="en-US" dirty="0" smtClean="0"/>
              <a:t>New concept development </a:t>
            </a:r>
          </a:p>
          <a:p>
            <a:pPr lvl="1"/>
            <a:r>
              <a:rPr lang="en-US" dirty="0" smtClean="0"/>
              <a:t>Selection of low-impact materials </a:t>
            </a:r>
          </a:p>
          <a:p>
            <a:pPr lvl="1"/>
            <a:r>
              <a:rPr lang="en-US" dirty="0" smtClean="0"/>
              <a:t>Reduction of materials usage </a:t>
            </a:r>
          </a:p>
          <a:p>
            <a:pPr lvl="1"/>
            <a:r>
              <a:rPr lang="en-US" dirty="0" smtClean="0"/>
              <a:t>Optimization of production techniques </a:t>
            </a:r>
          </a:p>
          <a:p>
            <a:pPr lvl="1"/>
            <a:r>
              <a:rPr lang="en-US" dirty="0" smtClean="0"/>
              <a:t>Optimization of distribution system </a:t>
            </a:r>
          </a:p>
          <a:p>
            <a:pPr lvl="1"/>
            <a:r>
              <a:rPr lang="en-US" dirty="0" smtClean="0"/>
              <a:t>Reduction of impact during use </a:t>
            </a:r>
          </a:p>
          <a:p>
            <a:pPr lvl="1"/>
            <a:r>
              <a:rPr lang="en-US" dirty="0" smtClean="0"/>
              <a:t>Optimization of initial lifetime </a:t>
            </a:r>
          </a:p>
          <a:p>
            <a:pPr lvl="1"/>
            <a:r>
              <a:rPr lang="en-US" dirty="0" smtClean="0"/>
              <a:t>Optimization of end-of-life system. </a:t>
            </a:r>
          </a:p>
          <a:p>
            <a:endParaRPr lang="nl-B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 smtClean="0"/>
              <a:pPr/>
              <a:t>16/04/2012</a:t>
            </a:fld>
            <a:endParaRPr lang="nl-BE" sz="1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C10BCB-4788-4C5A-A2B2-A5E1D58DDB2C}" type="slidenum">
              <a:rPr lang="nl-NL" smtClean="0"/>
              <a:pPr/>
              <a:t>32</a:t>
            </a:fld>
            <a:endParaRPr lang="nl-NL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Ecodesign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 smtClean="0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3AD0FA-2098-49AA-BE8F-CDC00D7233E2}" type="slidenum">
              <a:rPr lang="nl-NL" smtClean="0"/>
              <a:pPr/>
              <a:t>33</a:t>
            </a:fld>
            <a:endParaRPr lang="nl-NL" sz="1400"/>
          </a:p>
        </p:txBody>
      </p:sp>
      <p:pic>
        <p:nvPicPr>
          <p:cNvPr id="96258" name="Picture 2" descr="File:DDG-2-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24744"/>
            <a:ext cx="6755904" cy="505848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00192" y="6237312"/>
            <a:ext cx="227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(</a:t>
            </a:r>
            <a:r>
              <a:rPr lang="nl-BE" sz="1200" dirty="0" err="1" smtClean="0"/>
              <a:t>Brezet</a:t>
            </a:r>
            <a:r>
              <a:rPr lang="nl-BE" sz="1200" dirty="0" smtClean="0"/>
              <a:t> and van Hemel, 1997) </a:t>
            </a:r>
            <a:endParaRPr lang="nl-B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7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A47688-AA5A-4C85-A9CD-0D74B55C9273}" type="slidenum">
              <a:rPr lang="nl-NL"/>
              <a:pPr/>
              <a:t>34</a:t>
            </a:fld>
            <a:endParaRPr lang="nl-NL" sz="14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Recyclagebijdrage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371600"/>
            <a:ext cx="7469832" cy="4572000"/>
          </a:xfrm>
        </p:spPr>
        <p:txBody>
          <a:bodyPr/>
          <a:lstStyle/>
          <a:p>
            <a:pPr marL="476250" indent="-476250"/>
            <a:endParaRPr lang="nl-BE" sz="1800" dirty="0"/>
          </a:p>
          <a:p>
            <a:pPr marL="476250" indent="-476250"/>
            <a:r>
              <a:rPr lang="nl-BE" sz="1800" dirty="0" err="1" smtClean="0"/>
              <a:t>Recupel</a:t>
            </a:r>
            <a:r>
              <a:rPr lang="nl-BE" sz="1800" dirty="0" smtClean="0"/>
              <a:t> bijdrage:</a:t>
            </a:r>
          </a:p>
          <a:p>
            <a:pPr marL="876300" lvl="1" indent="-476250"/>
            <a:r>
              <a:rPr lang="nl-BE" sz="1800" dirty="0" smtClean="0"/>
              <a:t>Zie apparatenlijst: </a:t>
            </a:r>
            <a:r>
              <a:rPr lang="nl-BE" sz="1800" dirty="0" smtClean="0">
                <a:hlinkClick r:id="rId2"/>
              </a:rPr>
              <a:t>http://www.recupel.be/Huidige.html</a:t>
            </a:r>
            <a:endParaRPr lang="nl-BE" sz="1800" dirty="0" smtClean="0"/>
          </a:p>
          <a:p>
            <a:pPr marL="876300" lvl="1" indent="-476250"/>
            <a:endParaRPr lang="en-US" sz="1800" dirty="0"/>
          </a:p>
        </p:txBody>
      </p:sp>
      <p:graphicFrame>
        <p:nvGraphicFramePr>
          <p:cNvPr id="37934" name="Group 46"/>
          <p:cNvGraphicFramePr>
            <a:graphicFrameLocks noGrp="1"/>
          </p:cNvGraphicFramePr>
          <p:nvPr>
            <p:ph sz="quarter" idx="3"/>
          </p:nvPr>
        </p:nvGraphicFramePr>
        <p:xfrm>
          <a:off x="2483768" y="3068960"/>
          <a:ext cx="4938713" cy="2216152"/>
        </p:xfrm>
        <a:graphic>
          <a:graphicData uri="http://schemas.openxmlformats.org/drawingml/2006/table">
            <a:tbl>
              <a:tblPr/>
              <a:tblGrid>
                <a:gridCol w="3025775"/>
                <a:gridCol w="1912938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Apparaat</a:t>
                      </a:r>
                      <a:endParaRPr kumimoji="0" lang="nl-NL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Recyclagebijdrage</a:t>
                      </a:r>
                      <a:endParaRPr kumimoji="0" lang="nl-NL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(euro/stuk) 2007</a:t>
                      </a:r>
                      <a:endParaRPr kumimoji="0" lang="nl-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Koelkast</a:t>
                      </a:r>
                      <a:endParaRPr kumimoji="0" lang="nl-NL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>
                          <a:tab pos="1125538" algn="dec"/>
                        </a:tabLst>
                      </a:pPr>
                      <a:r>
                        <a:rPr kumimoji="0" 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	20	</a:t>
                      </a:r>
                      <a:endParaRPr kumimoji="0" lang="nl-NL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Wasmachine</a:t>
                      </a:r>
                      <a:endParaRPr kumimoji="0" lang="nl-NL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>
                          <a:tab pos="1125538" algn="dec"/>
                        </a:tabLst>
                      </a:pPr>
                      <a:r>
                        <a:rPr kumimoji="0" lang="nl-NL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	10</a:t>
                      </a:r>
                      <a:endParaRPr kumimoji="0" lang="nl-NL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Microgolfoven</a:t>
                      </a:r>
                      <a:endParaRPr kumimoji="0" lang="nl-NL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>
                          <a:tab pos="1125538" algn="dec"/>
                        </a:tabLst>
                      </a:pPr>
                      <a:r>
                        <a:rPr kumimoji="0" lang="nl-NL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	5</a:t>
                      </a:r>
                      <a:endParaRPr kumimoji="0" lang="nl-NL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Stofzuiger</a:t>
                      </a:r>
                      <a:endParaRPr kumimoji="0" lang="nl-NL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>
                          <a:tab pos="1125538" algn="dec"/>
                        </a:tabLst>
                      </a:pPr>
                      <a:r>
                        <a:rPr kumimoji="0" lang="nl-NL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	3</a:t>
                      </a:r>
                      <a:endParaRPr kumimoji="0" lang="nl-NL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TV</a:t>
                      </a:r>
                      <a:endParaRPr kumimoji="0" lang="nl-NL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>
                          <a:tab pos="1125538" algn="dec"/>
                        </a:tabLst>
                      </a:pPr>
                      <a:r>
                        <a:rPr kumimoji="0" lang="nl-NL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	11</a:t>
                      </a:r>
                      <a:endParaRPr kumimoji="0" lang="nl-NL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nl-NL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Strijkijzer, mixer, scheerapparaat, …</a:t>
                      </a:r>
                      <a:endParaRPr kumimoji="0" lang="nl-NL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99E1"/>
                        </a:buClr>
                        <a:buSzTx/>
                        <a:buFontTx/>
                        <a:buNone/>
                        <a:tabLst>
                          <a:tab pos="1125538" algn="dec"/>
                        </a:tabLst>
                      </a:pPr>
                      <a:r>
                        <a:rPr kumimoji="0" 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	1</a:t>
                      </a:r>
                      <a:endParaRPr kumimoji="0" lang="nl-NL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BEBE6A-1A5D-4536-8BD1-87E90250323B}" type="slidenum">
              <a:rPr lang="nl-NL"/>
              <a:pPr/>
              <a:t>35</a:t>
            </a:fld>
            <a:endParaRPr lang="nl-NL" sz="140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5. </a:t>
            </a:r>
            <a:r>
              <a:rPr lang="nl-BE" dirty="0"/>
              <a:t>Recyclagebeleid</a:t>
            </a:r>
            <a:endParaRPr lang="en-GB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Recycling chain: challenges</a:t>
            </a:r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184" y="5661248"/>
            <a:ext cx="2016224" cy="288032"/>
          </a:xfrm>
        </p:spPr>
        <p:txBody>
          <a:bodyPr/>
          <a:lstStyle/>
          <a:p>
            <a:pPr algn="r">
              <a:buNone/>
            </a:pPr>
            <a:r>
              <a:rPr lang="en-US" sz="1000" noProof="0" dirty="0" smtClean="0"/>
              <a:t>(</a:t>
            </a:r>
            <a:r>
              <a:rPr lang="en-US" sz="1000" noProof="0" dirty="0" err="1" smtClean="0"/>
              <a:t>Dahmus</a:t>
            </a:r>
            <a:r>
              <a:rPr lang="en-US" sz="1000" noProof="0" dirty="0" smtClean="0"/>
              <a:t> and </a:t>
            </a:r>
            <a:r>
              <a:rPr lang="en-US" sz="1000" noProof="0" dirty="0" err="1" smtClean="0"/>
              <a:t>Gutowski</a:t>
            </a:r>
            <a:r>
              <a:rPr lang="en-US" sz="1000" noProof="0" dirty="0" smtClean="0"/>
              <a:t>, 2007)</a:t>
            </a:r>
            <a:endParaRPr lang="en-US" sz="1000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1553" t="12870" r="17613" b="12476"/>
          <a:stretch>
            <a:fillRect/>
          </a:stretch>
        </p:blipFill>
        <p:spPr bwMode="auto">
          <a:xfrm>
            <a:off x="1509523" y="1268760"/>
            <a:ext cx="610245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1957134" y="3677006"/>
            <a:ext cx="540000" cy="2268000"/>
          </a:xfrm>
          <a:prstGeom prst="rect">
            <a:avLst/>
          </a:prstGeom>
          <a:solidFill>
            <a:srgbClr val="FFCCCC">
              <a:alpha val="49804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recycling</a:t>
            </a:r>
            <a:endParaRPr lang="en-US" noProof="0" dirty="0"/>
          </a:p>
        </p:txBody>
      </p:sp>
      <p:pic>
        <p:nvPicPr>
          <p:cNvPr id="7" name="Picture 6" descr="massaproductie.jpg"/>
          <p:cNvPicPr>
            <a:picLocks noChangeAspect="1"/>
          </p:cNvPicPr>
          <p:nvPr/>
        </p:nvPicPr>
        <p:blipFill>
          <a:blip r:embed="rId3" cstate="print"/>
          <a:srcRect b="13243"/>
          <a:stretch>
            <a:fillRect/>
          </a:stretch>
        </p:blipFill>
        <p:spPr>
          <a:xfrm>
            <a:off x="1" y="1672165"/>
            <a:ext cx="3596241" cy="2340000"/>
          </a:xfrm>
          <a:prstGeom prst="rect">
            <a:avLst/>
          </a:prstGeom>
        </p:spPr>
      </p:pic>
      <p:pic>
        <p:nvPicPr>
          <p:cNvPr id="8" name="Picture 1" descr="Y:\Unit_SCT\_ASG\Informatie\voorbereiding DEMO alg SAR\figs fotos\landfill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9507" y="1662540"/>
            <a:ext cx="2173375" cy="2340000"/>
          </a:xfrm>
          <a:prstGeom prst="rect">
            <a:avLst/>
          </a:prstGeom>
          <a:noFill/>
        </p:spPr>
      </p:pic>
      <p:pic>
        <p:nvPicPr>
          <p:cNvPr id="9" name="Picture 2" descr="Y:\Unit_SCT\_ASG\Informatie\voorbereiding DEMO alg SAR\figs fotos\imagesCAOCAWZ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2295" y="1672165"/>
            <a:ext cx="3129936" cy="2340000"/>
          </a:xfrm>
          <a:prstGeom prst="rect">
            <a:avLst/>
          </a:prstGeom>
          <a:noFill/>
        </p:spPr>
      </p:pic>
      <p:pic>
        <p:nvPicPr>
          <p:cNvPr id="10" name="Picture 8" descr="http://3.bp.blogspot.com/-TKr94ztrW6o/TZnFPRrtALI/AAAAAAAAAws/v2s10KhWDIA/s1600/lansink.jpg"/>
          <p:cNvPicPr>
            <a:picLocks noChangeAspect="1" noChangeArrowheads="1"/>
          </p:cNvPicPr>
          <p:nvPr/>
        </p:nvPicPr>
        <p:blipFill>
          <a:blip r:embed="rId6" cstate="print"/>
          <a:srcRect r="48321"/>
          <a:stretch>
            <a:fillRect/>
          </a:stretch>
        </p:blipFill>
        <p:spPr bwMode="auto">
          <a:xfrm>
            <a:off x="5044195" y="1672165"/>
            <a:ext cx="1544029" cy="2340000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 bwMode="auto">
          <a:xfrm>
            <a:off x="0" y="1628800"/>
            <a:ext cx="91440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0" y="4543420"/>
            <a:ext cx="9144000" cy="0"/>
          </a:xfrm>
          <a:prstGeom prst="line">
            <a:avLst/>
          </a:prstGeom>
          <a:noFill/>
          <a:ln w="1079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131840" y="1628800"/>
            <a:ext cx="0" cy="2448272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076056" y="1628800"/>
            <a:ext cx="0" cy="2448272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588224" y="1628800"/>
            <a:ext cx="0" cy="2448272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55576" y="443711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2400" b="1" dirty="0" err="1" smtClean="0">
                <a:solidFill>
                  <a:schemeClr val="bg1"/>
                </a:solidFill>
              </a:rPr>
              <a:t>before</a:t>
            </a:r>
            <a:r>
              <a:rPr lang="nl-BE" sz="2400" b="1" dirty="0" smtClean="0">
                <a:solidFill>
                  <a:schemeClr val="bg1"/>
                </a:solidFill>
              </a:rPr>
              <a:t> 1960</a:t>
            </a:r>
            <a:endParaRPr lang="nl-BE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9872" y="443711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2400" b="1" spc="500" dirty="0" smtClean="0">
                <a:solidFill>
                  <a:schemeClr val="bg1"/>
                </a:solidFill>
              </a:rPr>
              <a:t>1960-1980</a:t>
            </a:r>
            <a:endParaRPr lang="nl-BE" sz="2400" b="1" spc="5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88224" y="443711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err="1" smtClean="0">
                <a:solidFill>
                  <a:schemeClr val="bg1"/>
                </a:solidFill>
              </a:rPr>
              <a:t>after</a:t>
            </a:r>
            <a:r>
              <a:rPr lang="nl-BE" sz="2400" b="1" dirty="0" smtClean="0">
                <a:solidFill>
                  <a:schemeClr val="bg1"/>
                </a:solidFill>
              </a:rPr>
              <a:t> 1980</a:t>
            </a:r>
            <a:endParaRPr lang="nl-BE" sz="2400" b="1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3131840" y="4250705"/>
            <a:ext cx="0" cy="648072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6588224" y="4250705"/>
            <a:ext cx="0" cy="648072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 for industry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3311960" y="296552"/>
            <a:ext cx="1800000" cy="5040560"/>
          </a:xfrm>
          <a:prstGeom prst="triangle">
            <a:avLst>
              <a:gd name="adj" fmla="val 0"/>
            </a:avLst>
          </a:prstGeom>
          <a:solidFill>
            <a:srgbClr val="67AF3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 rot="16200000">
            <a:off x="3311960" y="512775"/>
            <a:ext cx="1800000" cy="5040560"/>
          </a:xfrm>
          <a:prstGeom prst="triangle">
            <a:avLst>
              <a:gd name="adj" fmla="val 0"/>
            </a:avLst>
          </a:prstGeom>
          <a:solidFill>
            <a:srgbClr val="34A3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2041684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VOLUME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333782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VALUE</a:t>
            </a:r>
            <a:endParaRPr lang="en-GB" sz="2800" b="1" dirty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1260000" y="1628800"/>
            <a:ext cx="7560000" cy="4176480"/>
            <a:chOff x="1260000" y="1628800"/>
            <a:chExt cx="7560000" cy="4176480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1260000" y="4509280"/>
              <a:ext cx="7560000" cy="1296000"/>
            </a:xfrm>
            <a:prstGeom prst="rect">
              <a:avLst/>
            </a:prstGeom>
            <a:noFill/>
            <a:ln w="25400">
              <a:solidFill>
                <a:srgbClr val="F5822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58220"/>
                </a:buClr>
                <a:buSzTx/>
                <a:buFontTx/>
                <a:buChar char="»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Large waste streams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58220"/>
                </a:buClr>
                <a:buSzTx/>
                <a:buFontTx/>
                <a:buChar char="»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Low tech applications with little focus on the intrinsic value of waste</a:t>
              </a: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1907704" y="1628800"/>
              <a:ext cx="0" cy="2880000"/>
            </a:xfrm>
            <a:prstGeom prst="line">
              <a:avLst/>
            </a:prstGeom>
            <a:noFill/>
            <a:ln w="57150" cap="flat" cmpd="sng" algn="ctr">
              <a:solidFill>
                <a:srgbClr val="F5822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 for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304" y="4510800"/>
            <a:ext cx="4320000" cy="1008000"/>
          </a:xfrm>
          <a:ln w="25400">
            <a:solidFill>
              <a:srgbClr val="F58220"/>
            </a:solidFill>
          </a:ln>
        </p:spPr>
        <p:txBody>
          <a:bodyPr/>
          <a:lstStyle/>
          <a:p>
            <a:pPr>
              <a:buClr>
                <a:srgbClr val="F58220"/>
              </a:buClr>
            </a:pPr>
            <a:r>
              <a:rPr lang="en-US" dirty="0" smtClean="0"/>
              <a:t>Economic interest</a:t>
            </a:r>
          </a:p>
          <a:p>
            <a:pPr>
              <a:buClr>
                <a:srgbClr val="F58220"/>
              </a:buClr>
            </a:pPr>
            <a:r>
              <a:rPr lang="en-US" dirty="0" err="1" smtClean="0"/>
              <a:t>Valorisation</a:t>
            </a:r>
            <a:r>
              <a:rPr lang="en-US" dirty="0" smtClean="0"/>
              <a:t> of the intrinsic value </a:t>
            </a: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3311960" y="296552"/>
            <a:ext cx="1800000" cy="5040560"/>
          </a:xfrm>
          <a:prstGeom prst="triangle">
            <a:avLst>
              <a:gd name="adj" fmla="val 0"/>
            </a:avLst>
          </a:prstGeom>
          <a:solidFill>
            <a:srgbClr val="67AF3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 rot="16200000">
            <a:off x="3311960" y="512775"/>
            <a:ext cx="1800000" cy="5040560"/>
          </a:xfrm>
          <a:prstGeom prst="triangle">
            <a:avLst>
              <a:gd name="adj" fmla="val 0"/>
            </a:avLst>
          </a:prstGeom>
          <a:solidFill>
            <a:srgbClr val="34A3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2041684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VOLUME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333782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VALUE</a:t>
            </a:r>
            <a:endParaRPr lang="en-GB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444208" y="1628800"/>
            <a:ext cx="0" cy="2880000"/>
          </a:xfrm>
          <a:prstGeom prst="line">
            <a:avLst/>
          </a:prstGeom>
          <a:noFill/>
          <a:ln w="5715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691680" y="1700808"/>
            <a:ext cx="4752528" cy="0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95863D-24E8-4B18-AFCB-0D54E550EB5A}" type="slidenum">
              <a:rPr lang="nl-NL"/>
              <a:pPr/>
              <a:t>4</a:t>
            </a:fld>
            <a:endParaRPr lang="nl-NL" sz="140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b="0"/>
              <a:t>Wat is afval 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76250" indent="-476250"/>
            <a:r>
              <a:rPr lang="nl-NL" b="1"/>
              <a:t>Elke stof of elk voorwerp waarvan de houder zich ontdoet, voornemens is zich te ontdoen of zich moet ontdoen</a:t>
            </a:r>
          </a:p>
          <a:p>
            <a:pPr marL="476250" indent="-476250"/>
            <a:endParaRPr lang="nl-NL" b="1"/>
          </a:p>
          <a:p>
            <a:pPr marL="476250" indent="-476250"/>
            <a:r>
              <a:rPr lang="nl-NL" b="1"/>
              <a:t>De Europese Afvastoffencataloog (EAC)</a:t>
            </a:r>
          </a:p>
          <a:p>
            <a:pPr marL="952500" lvl="1"/>
            <a:r>
              <a:rPr lang="nl-NL" b="1"/>
              <a:t>17 00 00 = bouw- en sloopafval</a:t>
            </a:r>
          </a:p>
          <a:p>
            <a:pPr marL="952500" lvl="1"/>
            <a:r>
              <a:rPr lang="nl-NL" b="1"/>
              <a:t>17 06 00 = isolatiematerialen</a:t>
            </a:r>
          </a:p>
          <a:p>
            <a:pPr marL="952500" lvl="1"/>
            <a:r>
              <a:rPr lang="nl-NL" b="1"/>
              <a:t>17 06 01 asbesthoudende isolatiematerialen</a:t>
            </a:r>
          </a:p>
          <a:p>
            <a:pPr marL="952500" lvl="1"/>
            <a:endParaRPr lang="nl-NL" b="1"/>
          </a:p>
          <a:p>
            <a:pPr marL="476250" indent="-476250"/>
            <a:r>
              <a:rPr lang="nl-NL" b="1"/>
              <a:t>overgenomen in VLAREA : Vlaams reglement inzake Afvalvoorkoming en -beheer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5A96AE-8AA0-436D-BE24-D6D5817FB44B}" type="slidenum">
              <a:rPr lang="nl-NL"/>
              <a:pPr/>
              <a:t>40</a:t>
            </a:fld>
            <a:endParaRPr lang="nl-NL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/>
              <a:t>VLAREA-maatregelen voor stimulans van recyclage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773238"/>
            <a:ext cx="7467600" cy="4170362"/>
          </a:xfrm>
        </p:spPr>
        <p:txBody>
          <a:bodyPr/>
          <a:lstStyle/>
          <a:p>
            <a:pPr marL="476250" indent="-476250"/>
            <a:r>
              <a:rPr lang="nl-NL"/>
              <a:t>aanvaardingsplicht</a:t>
            </a:r>
          </a:p>
          <a:p>
            <a:pPr marL="952500" lvl="1">
              <a:buFont typeface="Wingdings" pitchFamily="2" charset="2"/>
              <a:buChar char="§"/>
            </a:pPr>
            <a:r>
              <a:rPr lang="nl-NL" b="1"/>
              <a:t>papierafval</a:t>
            </a:r>
          </a:p>
          <a:p>
            <a:pPr marL="952500" lvl="1">
              <a:buFont typeface="Wingdings" pitchFamily="2" charset="2"/>
              <a:buChar char="§"/>
            </a:pPr>
            <a:r>
              <a:rPr lang="nl-NL" b="1"/>
              <a:t>accu’s en batterijen</a:t>
            </a:r>
          </a:p>
          <a:p>
            <a:pPr marL="952500" lvl="1">
              <a:buFont typeface="Wingdings" pitchFamily="2" charset="2"/>
              <a:buChar char="§"/>
            </a:pPr>
            <a:r>
              <a:rPr lang="nl-NL" b="1"/>
              <a:t>voertuigwrakken of afgedankte voertuigen</a:t>
            </a:r>
          </a:p>
          <a:p>
            <a:pPr marL="952500" lvl="1">
              <a:buFont typeface="Wingdings" pitchFamily="2" charset="2"/>
              <a:buChar char="§"/>
            </a:pPr>
            <a:r>
              <a:rPr lang="nl-NL" b="1"/>
              <a:t>afvalbanden</a:t>
            </a:r>
          </a:p>
          <a:p>
            <a:pPr marL="952500" lvl="1">
              <a:buFont typeface="Wingdings" pitchFamily="2" charset="2"/>
              <a:buChar char="§"/>
            </a:pPr>
            <a:r>
              <a:rPr lang="nl-NL" b="1"/>
              <a:t>bruin- en witgoed : elektrische toestellen zoals TV’s, kopieerapparaten, wasmachines en microgolfovens</a:t>
            </a:r>
          </a:p>
          <a:p>
            <a:pPr marL="952500" lvl="1">
              <a:buFont typeface="Wingdings" pitchFamily="2" charset="2"/>
              <a:buChar char="§"/>
            </a:pPr>
            <a:endParaRPr lang="nl-NL" b="1"/>
          </a:p>
          <a:p>
            <a:pPr marL="476250" indent="-476250">
              <a:buClr>
                <a:schemeClr val="tx1"/>
              </a:buClr>
            </a:pPr>
            <a:r>
              <a:rPr lang="nl-NL"/>
              <a:t>afvalbeheersorganisatie</a:t>
            </a:r>
          </a:p>
          <a:p>
            <a:pPr marL="952500" lvl="1">
              <a:buClr>
                <a:schemeClr val="tx1"/>
              </a:buClr>
            </a:pPr>
            <a:r>
              <a:rPr lang="nl-NL" b="1"/>
              <a:t>BEBAT</a:t>
            </a:r>
          </a:p>
          <a:p>
            <a:pPr marL="952500" lvl="1">
              <a:buClr>
                <a:schemeClr val="tx1"/>
              </a:buClr>
            </a:pPr>
            <a:r>
              <a:rPr lang="nl-NL" b="1"/>
              <a:t>Recupel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ABF541-1CF7-473C-94A9-019B43137E74}" type="slidenum">
              <a:rPr lang="nl-NL"/>
              <a:pPr/>
              <a:t>41</a:t>
            </a:fld>
            <a:endParaRPr lang="nl-NL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844675"/>
            <a:ext cx="7467600" cy="4098925"/>
          </a:xfrm>
        </p:spPr>
        <p:txBody>
          <a:bodyPr/>
          <a:lstStyle/>
          <a:p>
            <a:pPr marL="476250" indent="-476250"/>
            <a:r>
              <a:rPr lang="nl-NL"/>
              <a:t>stort- en verbrandingsverbod</a:t>
            </a:r>
          </a:p>
          <a:p>
            <a:pPr marL="952500" lvl="1"/>
            <a:r>
              <a:rPr lang="nl-NL"/>
              <a:t>1 juli 1998</a:t>
            </a:r>
          </a:p>
          <a:p>
            <a:pPr marL="1428750" lvl="2" indent="-285750"/>
            <a:r>
              <a:rPr lang="nl-NL"/>
              <a:t>selectief afval</a:t>
            </a:r>
          </a:p>
          <a:p>
            <a:pPr marL="952500" lvl="1"/>
            <a:r>
              <a:rPr lang="nl-NL"/>
              <a:t>1 juli 2000</a:t>
            </a:r>
          </a:p>
          <a:p>
            <a:pPr marL="1428750" lvl="2" indent="-285750"/>
            <a:r>
              <a:rPr lang="nl-NL"/>
              <a:t>niet-geselecteerd afval</a:t>
            </a:r>
          </a:p>
          <a:p>
            <a:pPr marL="952500" lvl="1"/>
            <a:r>
              <a:rPr lang="nl-NL"/>
              <a:t>uitzonderingsmaatregelen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/>
              <a:t>VLAREA-maatregelen voor stimulans van recyclage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BAC8B5-0935-44E8-B014-279FBC1E4922}" type="slidenum">
              <a:rPr lang="nl-NL"/>
              <a:pPr/>
              <a:t>42</a:t>
            </a:fld>
            <a:endParaRPr lang="nl-NL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89138"/>
            <a:ext cx="7467600" cy="3954462"/>
          </a:xfrm>
        </p:spPr>
        <p:txBody>
          <a:bodyPr/>
          <a:lstStyle/>
          <a:p>
            <a:pPr marL="476250" indent="-476250"/>
            <a:r>
              <a:rPr lang="nl-NL"/>
              <a:t>hergebruik van afvalstoffen als secundaire grondstof</a:t>
            </a:r>
          </a:p>
          <a:p>
            <a:pPr marL="952500" lvl="1">
              <a:buFont typeface="Wingdings" pitchFamily="2" charset="2"/>
              <a:buChar char="§"/>
            </a:pPr>
            <a:r>
              <a:rPr lang="nl-NL" b="1"/>
              <a:t>mest en bodemverbeterend middel</a:t>
            </a:r>
          </a:p>
          <a:p>
            <a:pPr marL="952500" lvl="1">
              <a:buFont typeface="Wingdings" pitchFamily="2" charset="2"/>
              <a:buChar char="§"/>
            </a:pPr>
            <a:r>
              <a:rPr lang="nl-NL" b="1"/>
              <a:t>bouwstof</a:t>
            </a:r>
          </a:p>
          <a:p>
            <a:pPr marL="952500" lvl="1">
              <a:buFont typeface="Wingdings" pitchFamily="2" charset="2"/>
              <a:buChar char="§"/>
            </a:pPr>
            <a:r>
              <a:rPr lang="nl-NL" b="1"/>
              <a:t>bodem</a:t>
            </a:r>
          </a:p>
          <a:p>
            <a:pPr marL="952500" lvl="1">
              <a:buFont typeface="Wingdings" pitchFamily="2" charset="2"/>
              <a:buChar char="§"/>
            </a:pPr>
            <a:r>
              <a:rPr lang="nl-NL" b="1"/>
              <a:t>diervoer</a:t>
            </a:r>
          </a:p>
          <a:p>
            <a:pPr marL="952500" lvl="1"/>
            <a:endParaRPr lang="nl-NL"/>
          </a:p>
          <a:p>
            <a:pPr marL="952500" lvl="1" algn="ctr">
              <a:buFontTx/>
              <a:buNone/>
            </a:pPr>
            <a:r>
              <a:rPr lang="nl-NL">
                <a:solidFill>
                  <a:schemeClr val="accent1"/>
                </a:solidFill>
              </a:rPr>
              <a:t>AFVAL wordt SECUNDAIRE GRONDSTOF</a:t>
            </a:r>
            <a:endParaRPr lang="nl-NL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/>
              <a:t>VLAREA-maatregelen voor stimulans van recyclage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1547813" y="42926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A8CE33-7938-40A9-9708-FA5D5DBB917A}" type="slidenum">
              <a:rPr lang="nl-NL"/>
              <a:pPr/>
              <a:t>43</a:t>
            </a:fld>
            <a:endParaRPr lang="nl-NL" sz="14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/>
              <a:t>Recyclage in de praktijk : </a:t>
            </a:r>
            <a:br>
              <a:rPr lang="nl-NL"/>
            </a:br>
            <a:r>
              <a:rPr lang="nl-NL"/>
              <a:t>secundaire bouwstoffen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28775"/>
            <a:ext cx="7467600" cy="4314825"/>
          </a:xfrm>
        </p:spPr>
        <p:txBody>
          <a:bodyPr/>
          <a:lstStyle/>
          <a:p>
            <a:pPr marL="476250" indent="-476250"/>
            <a:r>
              <a:rPr lang="nl-NL"/>
              <a:t>minerale restproducten van (thermische) industriële processen</a:t>
            </a:r>
          </a:p>
          <a:p>
            <a:pPr marL="952500" lvl="1"/>
            <a:r>
              <a:rPr lang="nl-NL"/>
              <a:t>staalslakken</a:t>
            </a:r>
          </a:p>
          <a:p>
            <a:pPr marL="952500" lvl="1"/>
            <a:r>
              <a:rPr lang="nl-NL"/>
              <a:t>non-ferroslakken</a:t>
            </a:r>
          </a:p>
          <a:p>
            <a:pPr marL="952500" lvl="1"/>
            <a:r>
              <a:rPr lang="nl-NL"/>
              <a:t>bodemassen van huisvuilverbranding</a:t>
            </a:r>
          </a:p>
          <a:p>
            <a:pPr marL="476250" indent="-476250"/>
            <a:r>
              <a:rPr lang="nl-NL"/>
              <a:t>technische eigenschappen : </a:t>
            </a:r>
          </a:p>
          <a:p>
            <a:pPr marL="952500" lvl="1"/>
            <a:r>
              <a:rPr lang="nl-NL"/>
              <a:t>wegfundering, dijkversteviging,..</a:t>
            </a:r>
          </a:p>
          <a:p>
            <a:pPr marL="952500" lvl="1"/>
            <a:r>
              <a:rPr lang="nl-NL">
                <a:solidFill>
                  <a:schemeClr val="accent1"/>
                </a:solidFill>
              </a:rPr>
              <a:t>NIET-VORMGEGEVEN TOEPASSING</a:t>
            </a:r>
            <a:endParaRPr lang="nl-NL"/>
          </a:p>
          <a:p>
            <a:pPr marL="476250" indent="-476250"/>
            <a:r>
              <a:rPr lang="nl-NL"/>
              <a:t>milieurisico : </a:t>
            </a:r>
          </a:p>
          <a:p>
            <a:pPr marL="952500" lvl="1"/>
            <a:r>
              <a:rPr lang="nl-NL"/>
              <a:t>totaal concentraties</a:t>
            </a:r>
          </a:p>
          <a:p>
            <a:pPr marL="952500" lvl="1"/>
            <a:r>
              <a:rPr lang="nl-N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uitloogbaarheid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E82427-E431-4403-9C4D-D53521DE533B}" type="slidenum">
              <a:rPr lang="nl-NL"/>
              <a:pPr/>
              <a:t>44</a:t>
            </a:fld>
            <a:endParaRPr lang="nl-NL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/>
              <a:t>Recyclage in de praktijk : </a:t>
            </a:r>
            <a:br>
              <a:rPr lang="nl-NL"/>
            </a:br>
            <a:r>
              <a:rPr lang="nl-NL"/>
              <a:t>secundaire bouwstoffen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700213"/>
            <a:ext cx="7467600" cy="4243387"/>
          </a:xfrm>
        </p:spPr>
        <p:txBody>
          <a:bodyPr/>
          <a:lstStyle/>
          <a:p>
            <a:pPr marL="476250" indent="-476250"/>
            <a:r>
              <a:rPr lang="nl-NL"/>
              <a:t>chemische immobilisatie</a:t>
            </a:r>
          </a:p>
          <a:p>
            <a:pPr marL="952500" lvl="1"/>
            <a:r>
              <a:rPr lang="nl-NL"/>
              <a:t>cement</a:t>
            </a:r>
          </a:p>
          <a:p>
            <a:pPr marL="952500" lvl="1"/>
            <a:r>
              <a:rPr lang="nl-NL"/>
              <a:t>kalk</a:t>
            </a:r>
          </a:p>
          <a:p>
            <a:pPr marL="952500" lvl="1"/>
            <a:r>
              <a:rPr lang="nl-NL" i="1">
                <a:solidFill>
                  <a:schemeClr val="accent1"/>
                </a:solidFill>
              </a:rPr>
              <a:t>VORMGEGEVEN TOEPASSINGEN</a:t>
            </a:r>
            <a:endParaRPr lang="nl-NL">
              <a:solidFill>
                <a:schemeClr val="accent1"/>
              </a:solidFill>
            </a:endParaRPr>
          </a:p>
          <a:p>
            <a:pPr marL="476250" indent="-476250"/>
            <a:r>
              <a:rPr lang="nl-NL"/>
              <a:t>thermische immobilisatie </a:t>
            </a:r>
          </a:p>
          <a:p>
            <a:pPr marL="952500" lvl="1"/>
            <a:r>
              <a:rPr lang="nl-NL"/>
              <a:t>hoge-temperatuursprocessen : verglazing, sintering</a:t>
            </a:r>
          </a:p>
          <a:p>
            <a:pPr marL="952500" lvl="1"/>
            <a:r>
              <a:rPr lang="nl-NL"/>
              <a:t>volumereductie</a:t>
            </a:r>
          </a:p>
          <a:p>
            <a:pPr marL="952500" lvl="1"/>
            <a:r>
              <a:rPr lang="nl-NL"/>
              <a:t>prijs!?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D0A86A-B1AE-415A-9A1F-0AAE8C566CBE}" type="slidenum">
              <a:rPr lang="nl-NL"/>
              <a:pPr/>
              <a:t>45</a:t>
            </a:fld>
            <a:endParaRPr lang="nl-NL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/>
              <a:t>Recyclage in de praktijk : kunststofafval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76250" indent="-476250"/>
            <a:r>
              <a:rPr lang="nl-NL" sz="1800"/>
              <a:t>13% van plastiek afval wordt gerecycleerd, waarvan 1/3 in België</a:t>
            </a:r>
          </a:p>
          <a:p>
            <a:pPr marL="476250" indent="-476250"/>
            <a:r>
              <a:rPr lang="nl-NL" sz="1800"/>
              <a:t>mechanische recyclage</a:t>
            </a:r>
          </a:p>
          <a:p>
            <a:pPr marL="952500" lvl="1"/>
            <a:r>
              <a:rPr lang="nl-NL" sz="1800"/>
              <a:t>onvervuilde monostroom, thermoplasten</a:t>
            </a:r>
          </a:p>
          <a:p>
            <a:pPr marL="952500" lvl="1"/>
            <a:r>
              <a:rPr lang="nl-NL" sz="1800"/>
              <a:t>duurzaamheid/ kwaliteit</a:t>
            </a:r>
          </a:p>
          <a:p>
            <a:pPr marL="952500" lvl="1"/>
            <a:r>
              <a:rPr lang="nl-NL" sz="1800"/>
              <a:t>Verwerking met/ zonder sorteren</a:t>
            </a:r>
          </a:p>
          <a:p>
            <a:pPr marL="952500" lvl="1"/>
            <a:r>
              <a:rPr lang="nl-NL" sz="1800"/>
              <a:t>alternatieve toepassingen - concurrentie</a:t>
            </a:r>
          </a:p>
          <a:p>
            <a:pPr marL="952500" lvl="1"/>
            <a:r>
              <a:rPr lang="nl-NL" sz="1800"/>
              <a:t>10-15% van kunststoffenmarkt</a:t>
            </a:r>
          </a:p>
          <a:p>
            <a:pPr marL="952500" lvl="1"/>
            <a:endParaRPr lang="nl-NL" sz="1800"/>
          </a:p>
          <a:p>
            <a:pPr marL="476250" indent="-476250"/>
            <a:r>
              <a:rPr lang="nl-NL" sz="1800"/>
              <a:t>grondstofrecyclage</a:t>
            </a:r>
          </a:p>
          <a:p>
            <a:pPr marL="952500" lvl="1"/>
            <a:r>
              <a:rPr lang="nl-NL" sz="1800"/>
              <a:t>herwinnen van basisproduct voor petrochemische industrie</a:t>
            </a:r>
          </a:p>
          <a:p>
            <a:pPr marL="952500" lvl="1"/>
            <a:r>
              <a:rPr lang="nl-NL" sz="1800"/>
              <a:t>onderzoeks- en pilootschaal</a:t>
            </a:r>
          </a:p>
          <a:p>
            <a:pPr marL="952500" lvl="1"/>
            <a:r>
              <a:rPr lang="nl-NL" sz="1800"/>
              <a:t>Vergassing, reductans in hoogovens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8847D2-2760-45FB-93E2-146ED2B09B31}" type="slidenum">
              <a:rPr lang="nl-NL"/>
              <a:pPr/>
              <a:t>46</a:t>
            </a:fld>
            <a:endParaRPr lang="nl-NL" sz="140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76250" indent="-476250"/>
            <a:r>
              <a:rPr lang="nl-NL"/>
              <a:t>energetische valorisatie</a:t>
            </a:r>
          </a:p>
          <a:p>
            <a:pPr marL="952500" lvl="1"/>
            <a:r>
              <a:rPr lang="nl-NL"/>
              <a:t>coverbranding</a:t>
            </a:r>
          </a:p>
          <a:p>
            <a:pPr marL="952500" lvl="1"/>
            <a:r>
              <a:rPr lang="nl-NL"/>
              <a:t>halogenen en zware metalen</a:t>
            </a:r>
          </a:p>
          <a:p>
            <a:pPr marL="952500" lvl="1"/>
            <a:r>
              <a:rPr lang="nl-NL"/>
              <a:t>cementovens</a:t>
            </a:r>
          </a:p>
          <a:p>
            <a:pPr marL="476250" indent="-476250"/>
            <a:endParaRPr lang="nl-NL"/>
          </a:p>
          <a:p>
            <a:pPr marL="476250" indent="-476250"/>
            <a:r>
              <a:rPr lang="nl-NL"/>
              <a:t>milieu-effecten en kostprijs</a:t>
            </a:r>
          </a:p>
          <a:p>
            <a:pPr marL="952500" lvl="1"/>
            <a:r>
              <a:rPr lang="nl-NL"/>
              <a:t>LCA</a:t>
            </a:r>
          </a:p>
          <a:p>
            <a:pPr marL="952500" lvl="1"/>
            <a:r>
              <a:rPr lang="nl-NL"/>
              <a:t>inzameling en selectie kostenbepalend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/>
              <a:t>Recyclage in de praktijk : kunststofafval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653C5F-8ACD-4C72-90F1-24B1A439B87A}" type="slidenum">
              <a:rPr lang="nl-NL"/>
              <a:pPr/>
              <a:t>5</a:t>
            </a:fld>
            <a:endParaRPr lang="nl-NL" sz="14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b="0"/>
              <a:t>Hoe worden afvalstoffen ingedeeld 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76250" indent="-476250"/>
            <a:r>
              <a:rPr lang="nl-NL" b="1"/>
              <a:t>Volgens oorsprong</a:t>
            </a:r>
          </a:p>
          <a:p>
            <a:pPr marL="952500" lvl="1"/>
            <a:r>
              <a:rPr lang="nl-NL" b="1"/>
              <a:t>huishoudelijke afvalstoffen</a:t>
            </a:r>
          </a:p>
          <a:p>
            <a:pPr marL="952500" lvl="1"/>
            <a:r>
              <a:rPr lang="nl-NL" b="1"/>
              <a:t>bedrijfsafvalstoffen</a:t>
            </a:r>
          </a:p>
          <a:p>
            <a:pPr marL="952500" lvl="1"/>
            <a:r>
              <a:rPr lang="nl-NL" b="1"/>
              <a:t>bijzondere afvalstoffen : medisch afval, katalysatoren</a:t>
            </a:r>
          </a:p>
          <a:p>
            <a:pPr marL="476250" indent="-476250"/>
            <a:r>
              <a:rPr lang="nl-NL" b="1"/>
              <a:t>Volgens chemische en fysicochemische eigenschappen</a:t>
            </a:r>
          </a:p>
          <a:p>
            <a:pPr marL="952500" lvl="1"/>
            <a:r>
              <a:rPr lang="nl-NL" b="1"/>
              <a:t>gevaarlijke afvalstoffen vs. niet-gevaarlijke afvalstoffen</a:t>
            </a:r>
          </a:p>
          <a:p>
            <a:pPr marL="476250" indent="-476250"/>
            <a:r>
              <a:rPr lang="nl-NL" b="1"/>
              <a:t>Volgens gevaar bij transport</a:t>
            </a:r>
          </a:p>
          <a:p>
            <a:pPr marL="952500" lvl="1"/>
            <a:r>
              <a:rPr lang="nl-NL" b="1"/>
              <a:t>groene lijst / oranje lijst / rode lijst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2DA0CF-0F07-4A60-B52B-5544B4B62C56}" type="slidenum">
              <a:rPr lang="nl-NL"/>
              <a:pPr/>
              <a:t>6</a:t>
            </a:fld>
            <a:endParaRPr lang="nl-NL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/>
            <a:r>
              <a:rPr lang="nl-BE"/>
              <a:t>Afvalstoffen</a:t>
            </a:r>
            <a:endParaRPr lang="nl-NL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449388"/>
            <a:ext cx="7027863" cy="4143375"/>
          </a:xfrm>
        </p:spPr>
        <p:txBody>
          <a:bodyPr/>
          <a:lstStyle/>
          <a:p>
            <a:pPr defTabSz="762000"/>
            <a:r>
              <a:rPr lang="nl-BE" dirty="0" smtClean="0"/>
              <a:t>Afvalstoffendecreet – </a:t>
            </a:r>
            <a:r>
              <a:rPr lang="nl-BE" dirty="0" smtClean="0">
                <a:solidFill>
                  <a:srgbClr val="FF0000"/>
                </a:solidFill>
              </a:rPr>
              <a:t>Materialendecreet 23 </a:t>
            </a:r>
            <a:r>
              <a:rPr lang="nl-BE" dirty="0" err="1" smtClean="0">
                <a:solidFill>
                  <a:srgbClr val="FF0000"/>
                </a:solidFill>
              </a:rPr>
              <a:t>dec</a:t>
            </a:r>
            <a:r>
              <a:rPr lang="nl-BE" dirty="0" smtClean="0">
                <a:solidFill>
                  <a:srgbClr val="FF0000"/>
                </a:solidFill>
              </a:rPr>
              <a:t> 2011</a:t>
            </a:r>
            <a:endParaRPr lang="nl-BE" dirty="0">
              <a:solidFill>
                <a:srgbClr val="FF0000"/>
              </a:solidFill>
            </a:endParaRPr>
          </a:p>
          <a:p>
            <a:pPr lvl="1" defTabSz="762000"/>
            <a:r>
              <a:rPr lang="nl-BE" dirty="0"/>
              <a:t>Huishoudelijke afvalstoffen</a:t>
            </a:r>
          </a:p>
          <a:p>
            <a:pPr lvl="1" defTabSz="762000"/>
            <a:r>
              <a:rPr lang="nl-BE" dirty="0"/>
              <a:t>Bedrijfsafvalstoffen</a:t>
            </a:r>
          </a:p>
          <a:p>
            <a:pPr lvl="1" defTabSz="762000"/>
            <a:endParaRPr lang="nl-BE" dirty="0"/>
          </a:p>
          <a:p>
            <a:pPr lvl="1" defTabSz="762000"/>
            <a:r>
              <a:rPr lang="nl-BE" dirty="0"/>
              <a:t>Gevaarlijke afvalstoffen – EURAL*/</a:t>
            </a:r>
            <a:r>
              <a:rPr lang="nl-BE" dirty="0" smtClean="0"/>
              <a:t>VLAREA-</a:t>
            </a:r>
            <a:r>
              <a:rPr lang="nl-BE" dirty="0" smtClean="0">
                <a:solidFill>
                  <a:srgbClr val="FF0000"/>
                </a:solidFill>
              </a:rPr>
              <a:t>VLAREMA (goedkeuring 17/02/2012)</a:t>
            </a:r>
            <a:endParaRPr lang="nl-BE" dirty="0">
              <a:solidFill>
                <a:srgbClr val="FF0000"/>
              </a:solidFill>
            </a:endParaRPr>
          </a:p>
          <a:p>
            <a:pPr lvl="1" defTabSz="762000"/>
            <a:r>
              <a:rPr lang="nl-BE" dirty="0"/>
              <a:t>Bijzondere afvalstoffen – </a:t>
            </a:r>
            <a:r>
              <a:rPr lang="nl-BE" dirty="0" smtClean="0"/>
              <a:t>VLAREM</a:t>
            </a:r>
          </a:p>
          <a:p>
            <a:pPr lvl="1" defTabSz="762000"/>
            <a:endParaRPr lang="nl-BE" dirty="0" smtClean="0"/>
          </a:p>
          <a:p>
            <a:pPr defTabSz="762000"/>
            <a:r>
              <a:rPr lang="nl-NL" dirty="0" smtClean="0">
                <a:hlinkClick r:id="rId2"/>
              </a:rPr>
              <a:t>http://www.youtube.com/watch?v=A31d7pepz24&amp;list=UU0grTBBIjjeCr6gR8l-aoxg&amp;index=4&amp;feature=plcp</a:t>
            </a:r>
            <a:endParaRPr lang="nl-NL" dirty="0" smtClean="0"/>
          </a:p>
          <a:p>
            <a:pPr defTabSz="762000"/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7AA8C4-AD19-4232-B263-20A88ED99590}" type="slidenum">
              <a:rPr lang="nl-NL"/>
              <a:pPr/>
              <a:t>7</a:t>
            </a:fld>
            <a:endParaRPr lang="nl-NL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467600" cy="609600"/>
          </a:xfrm>
        </p:spPr>
        <p:txBody>
          <a:bodyPr/>
          <a:lstStyle/>
          <a:p>
            <a:pPr defTabSz="762000"/>
            <a:r>
              <a:rPr lang="nl-BE"/>
              <a:t>EURAL</a:t>
            </a:r>
            <a:endParaRPr lang="nl-NL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949325"/>
            <a:ext cx="9144000" cy="57340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C3F098-E1E9-4A69-A1C2-70964BA6C01D}" type="slidenum">
              <a:rPr lang="nl-NL"/>
              <a:pPr/>
              <a:t>8</a:t>
            </a:fld>
            <a:endParaRPr lang="nl-NL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467600" cy="609600"/>
          </a:xfrm>
        </p:spPr>
        <p:txBody>
          <a:bodyPr/>
          <a:lstStyle/>
          <a:p>
            <a:pPr defTabSz="762000"/>
            <a:r>
              <a:rPr lang="nl-BE"/>
              <a:t>Bijzondere Afvalstoffen</a:t>
            </a:r>
            <a:endParaRPr lang="nl-NL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958850"/>
            <a:ext cx="9144000" cy="57150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9F7-E1F1-4375-A66B-F9F130630763}" type="datetime1">
              <a:rPr lang="nl-BE"/>
              <a:pPr/>
              <a:t>16/04/2012</a:t>
            </a:fld>
            <a:endParaRPr lang="nl-BE" sz="140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27B7AE-BCBA-4942-B98D-55E478BD64FF}" type="slidenum">
              <a:rPr lang="nl-NL"/>
              <a:pPr/>
              <a:t>9</a:t>
            </a:fld>
            <a:endParaRPr lang="nl-NL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/>
              <a:t>Wat is de bestemming van afvalstoffen ?</a:t>
            </a:r>
            <a:endParaRPr lang="nl-NL" i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773238"/>
            <a:ext cx="7467600" cy="4170362"/>
          </a:xfrm>
        </p:spPr>
        <p:txBody>
          <a:bodyPr/>
          <a:lstStyle/>
          <a:p>
            <a:pPr marL="476250" indent="-476250"/>
            <a:r>
              <a:rPr lang="nl-NL" i="1"/>
              <a:t>Verwijdering</a:t>
            </a:r>
          </a:p>
          <a:p>
            <a:pPr marL="762000" lvl="1"/>
            <a:r>
              <a:rPr lang="nl-NL" b="1"/>
              <a:t>D6 : lozen in wateren, behalve zeeën en oceanen</a:t>
            </a:r>
          </a:p>
          <a:p>
            <a:pPr marL="762000" lvl="1"/>
            <a:r>
              <a:rPr lang="nl-NL" b="1"/>
              <a:t>D11 : verbranding op zee</a:t>
            </a:r>
          </a:p>
          <a:p>
            <a:pPr marL="762000" lvl="1"/>
            <a:endParaRPr lang="nl-NL" i="1"/>
          </a:p>
          <a:p>
            <a:pPr marL="476250" indent="-476250"/>
            <a:r>
              <a:rPr lang="nl-NL" i="1"/>
              <a:t>Nuttige toepassing</a:t>
            </a:r>
          </a:p>
          <a:p>
            <a:pPr marL="762000" lvl="1"/>
            <a:r>
              <a:rPr lang="nl-NL" b="1"/>
              <a:t>R8 : terugwinnen van bestanddelen uit katalysatoren. </a:t>
            </a:r>
          </a:p>
          <a:p>
            <a:pPr marL="762000" lvl="1"/>
            <a:r>
              <a:rPr lang="nl-NL" b="1"/>
              <a:t>R9 : herraffinage van olie en ander hergebruik van olie</a:t>
            </a:r>
          </a:p>
          <a:p>
            <a:pPr marL="762000" lvl="1"/>
            <a:endParaRPr lang="nl-NL" b="1"/>
          </a:p>
          <a:p>
            <a:pPr marL="476250" indent="-476250"/>
            <a:r>
              <a:rPr lang="nl-NL" b="1"/>
              <a:t>Lijst : kaderrichtlijn afvalstoffen 2008/98/EG – Bijlage 1</a:t>
            </a:r>
          </a:p>
          <a:p>
            <a:pPr marL="1238250" lvl="2" indent="-285750"/>
            <a:endParaRPr lang="nl-NL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TO_landscape_nl">
  <a:themeElements>
    <a:clrScheme name="VITO_landscape_n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TO_landscape_nl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VITO_landscape_n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TO_landscape_n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TO_landscape_n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TO_landscape_n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TO_landscape_n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TO_landscape_n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TO_landscape_n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TO_landscape_n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TO_landscape_n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TO_landscape_n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TO_landscape_n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TO_landscape_n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VITO_landscape_nl</Template>
  <TotalTime>338</TotalTime>
  <Words>1087</Words>
  <Application>Microsoft Office PowerPoint</Application>
  <PresentationFormat>On-screen Show (4:3)</PresentationFormat>
  <Paragraphs>388</Paragraphs>
  <Slides>46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VITO_landscape_nl</vt:lpstr>
      <vt:lpstr>Equation</vt:lpstr>
      <vt:lpstr>Chart</vt:lpstr>
      <vt:lpstr>Afvalverwerking en duurzaam materialenbeheer</vt:lpstr>
      <vt:lpstr>Inhoud</vt:lpstr>
      <vt:lpstr>1. Afvalstoffendecreet en Afvalstoffenrichtlijn</vt:lpstr>
      <vt:lpstr>Wat is afval ?</vt:lpstr>
      <vt:lpstr>Hoe worden afvalstoffen ingedeeld ?</vt:lpstr>
      <vt:lpstr>Afvalstoffen</vt:lpstr>
      <vt:lpstr>EURAL</vt:lpstr>
      <vt:lpstr>Bijzondere Afvalstoffen</vt:lpstr>
      <vt:lpstr>Wat is de bestemming van afvalstoffen ?</vt:lpstr>
      <vt:lpstr>Hoe werden de verwerkingsmethoden van afvalstoffen beleidsmatig ingedeeld ?</vt:lpstr>
      <vt:lpstr>Hoe worden de verwerkingsmethoden van afvalstoffen beleidsmatig ingedeeld ?</vt:lpstr>
      <vt:lpstr>Afvalhiërarchie</vt:lpstr>
      <vt:lpstr>Closing-the-circle: enhanced landfill mining </vt:lpstr>
      <vt:lpstr>Slide 14</vt:lpstr>
      <vt:lpstr>Verbranding R1-D10?</vt:lpstr>
      <vt:lpstr>Total waste generation in EU</vt:lpstr>
      <vt:lpstr>3. Inventarisatie van afvalstoffen</vt:lpstr>
      <vt:lpstr>Huishoudelijk afval</vt:lpstr>
      <vt:lpstr>Verdeling selectief ingezamelde HH afvalstoffen (2007)</vt:lpstr>
      <vt:lpstr>Huishoudelijk restafval</vt:lpstr>
      <vt:lpstr>Restafval van bedrijven</vt:lpstr>
      <vt:lpstr>Overzicht verwerking HHA</vt:lpstr>
      <vt:lpstr>restafvalverwerking</vt:lpstr>
      <vt:lpstr>Bedrijfsafvalstoffen (in kton)</vt:lpstr>
      <vt:lpstr>Storten BA</vt:lpstr>
      <vt:lpstr>Europees niveau</vt:lpstr>
      <vt:lpstr>GHG emissies</vt:lpstr>
      <vt:lpstr>4. Preventiebeleid</vt:lpstr>
      <vt:lpstr>Preventie</vt:lpstr>
      <vt:lpstr>Instrumenten voor afvalpreventie</vt:lpstr>
      <vt:lpstr>DIFTAR</vt:lpstr>
      <vt:lpstr>Ecodesign</vt:lpstr>
      <vt:lpstr>Ecodesign</vt:lpstr>
      <vt:lpstr>Recyclagebijdrage</vt:lpstr>
      <vt:lpstr>5. Recyclagebeleid</vt:lpstr>
      <vt:lpstr>Recycling chain: challenges</vt:lpstr>
      <vt:lpstr>History of recycling</vt:lpstr>
      <vt:lpstr>Challenges for industry</vt:lpstr>
      <vt:lpstr>Challenges for industry</vt:lpstr>
      <vt:lpstr>VLAREA-maatregelen voor stimulans van recyclage</vt:lpstr>
      <vt:lpstr>VLAREA-maatregelen voor stimulans van recyclage</vt:lpstr>
      <vt:lpstr>VLAREA-maatregelen voor stimulans van recyclage</vt:lpstr>
      <vt:lpstr>Recyclage in de praktijk :  secundaire bouwstoffen</vt:lpstr>
      <vt:lpstr>Recyclage in de praktijk :  secundaire bouwstoffen</vt:lpstr>
      <vt:lpstr>Recyclage in de praktijk : kunststofafval</vt:lpstr>
      <vt:lpstr>Recyclage in de praktijk : kunststofafval</vt:lpstr>
    </vt:vector>
  </TitlesOfParts>
  <Company>Vito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Rimses User</dc:creator>
  <cp:lastModifiedBy>vranckek</cp:lastModifiedBy>
  <cp:revision>39</cp:revision>
  <dcterms:created xsi:type="dcterms:W3CDTF">2009-04-26T19:50:22Z</dcterms:created>
  <dcterms:modified xsi:type="dcterms:W3CDTF">2012-04-16T07:54:08Z</dcterms:modified>
</cp:coreProperties>
</file>