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A6D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>
      <p:cViewPr varScale="1">
        <p:scale>
          <a:sx n="104" d="100"/>
          <a:sy n="104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EFFC2FE-54D1-46E8-8AD7-1C67E0AD7AD0}" type="datetimeFigureOut">
              <a:rPr lang="nl-BE"/>
              <a:pPr>
                <a:defRPr/>
              </a:pPr>
              <a:t>16/04/2012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01EBF40-484A-4652-B000-747DE159FAD0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5710"/>
            <a:ext cx="4984750" cy="44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831"/>
            <a:ext cx="294640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831"/>
            <a:ext cx="294640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7BBADA9-B6AF-4147-B38A-058211E95DF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E3007F-6441-4618-A0EA-9E695C5B80F6}" type="slidenum">
              <a:rPr lang="nl-NL"/>
              <a:pPr/>
              <a:t>1</a:t>
            </a:fld>
            <a:endParaRPr lang="nl-NL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74700"/>
            <a:ext cx="4957763" cy="3719513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42692"/>
            <a:ext cx="4991100" cy="4414132"/>
          </a:xfrm>
          <a:noFill/>
          <a:ln/>
        </p:spPr>
        <p:txBody>
          <a:bodyPr/>
          <a:lstStyle/>
          <a:p>
            <a:pPr defTabSz="762000"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creen_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4495800"/>
            <a:ext cx="6553200" cy="457200"/>
          </a:xfrm>
        </p:spPr>
        <p:txBody>
          <a:bodyPr/>
          <a:lstStyle>
            <a:lvl1pPr>
              <a:defRPr sz="25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53000"/>
            <a:ext cx="6400800" cy="533400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rgbClr val="47A6DF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4267200"/>
            <a:ext cx="12192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C90C3B-64B0-4A7E-B0A1-4CF5D9B486BA}" type="datetime1">
              <a:rPr lang="nl-BE"/>
              <a:pPr>
                <a:defRPr/>
              </a:pPr>
              <a:t>16/04/2012</a:t>
            </a:fld>
            <a:endParaRPr lang="nl-BE" sz="1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FD4C1-0DBC-42D3-8C32-8BE06B544761}" type="datetime1">
              <a:rPr lang="nl-BE"/>
              <a:pPr>
                <a:defRPr/>
              </a:pPr>
              <a:t>16/04/2012</a:t>
            </a:fld>
            <a:endParaRPr lang="nl-BE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76F12-D67C-440D-9D0F-4DEDC2CBEB0F}" type="slidenum">
              <a:rPr lang="nl-NL"/>
              <a:pPr>
                <a:defRPr/>
              </a:pPr>
              <a:t>‹#›</a:t>
            </a:fld>
            <a:endParaRPr lang="nl-NL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09600"/>
            <a:ext cx="18669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609600"/>
            <a:ext cx="54483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DD2A9-C1A4-48FE-8862-8EAAE7F798ED}" type="datetime1">
              <a:rPr lang="nl-BE"/>
              <a:pPr>
                <a:defRPr/>
              </a:pPr>
              <a:t>16/04/2012</a:t>
            </a:fld>
            <a:endParaRPr lang="nl-BE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48213-4629-49B3-966A-F0D56676E2C2}" type="slidenum">
              <a:rPr lang="nl-NL"/>
              <a:pPr>
                <a:defRPr/>
              </a:pPr>
              <a:t>‹#›</a:t>
            </a:fld>
            <a:endParaRPr lang="nl-NL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467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3716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36576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3733800"/>
            <a:ext cx="36576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BDEEF-E8B2-4AC9-91F8-0E6D412C9DFF}" type="datetime1">
              <a:rPr lang="nl-BE"/>
              <a:pPr>
                <a:defRPr/>
              </a:pPr>
              <a:t>16/04/2012</a:t>
            </a:fld>
            <a:endParaRPr lang="nl-BE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1D85-542E-4443-90F9-5AE95D954037}" type="slidenum">
              <a:rPr lang="nl-NL"/>
              <a:pPr>
                <a:defRPr/>
              </a:pPr>
              <a:t>‹#›</a:t>
            </a:fld>
            <a:endParaRPr lang="nl-NL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467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3716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D9950-0BB1-4DE1-961B-BC1BC3B69101}" type="datetime1">
              <a:rPr lang="nl-BE"/>
              <a:pPr>
                <a:defRPr/>
              </a:pPr>
              <a:t>16/04/2012</a:t>
            </a:fld>
            <a:endParaRPr lang="nl-BE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1151D-087C-47EC-9A1B-9815CF97A4AD}" type="slidenum">
              <a:rPr lang="nl-NL"/>
              <a:pPr>
                <a:defRPr/>
              </a:pPr>
              <a:t>‹#›</a:t>
            </a:fld>
            <a:endParaRPr lang="nl-NL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467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3716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36576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3733800"/>
            <a:ext cx="36576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A1231-9CB6-46C7-8E5D-32EFC29634BD}" type="datetime1">
              <a:rPr lang="nl-BE"/>
              <a:pPr>
                <a:defRPr/>
              </a:pPr>
              <a:t>16/04/2012</a:t>
            </a:fld>
            <a:endParaRPr lang="nl-BE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21902-E7FE-47BD-819E-FBEA3A1C25A1}" type="slidenum">
              <a:rPr lang="nl-NL"/>
              <a:pPr>
                <a:defRPr/>
              </a:pPr>
              <a:t>‹#›</a:t>
            </a:fld>
            <a:endParaRPr lang="nl-NL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C939C-E676-4B07-A4C3-61B10053F283}" type="datetime1">
              <a:rPr lang="nl-BE"/>
              <a:pPr>
                <a:defRPr/>
              </a:pPr>
              <a:t>16/04/2012</a:t>
            </a:fld>
            <a:endParaRPr lang="nl-BE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65F08-CE1A-44BE-8288-918EF4DAF7E4}" type="slidenum">
              <a:rPr lang="nl-NL"/>
              <a:pPr>
                <a:defRPr/>
              </a:pPr>
              <a:t>‹#›</a:t>
            </a:fld>
            <a:endParaRPr lang="nl-NL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FAE12-93C5-43CB-BF00-3AEE41028B7B}" type="datetime1">
              <a:rPr lang="nl-BE"/>
              <a:pPr>
                <a:defRPr/>
              </a:pPr>
              <a:t>16/04/2012</a:t>
            </a:fld>
            <a:endParaRPr lang="nl-BE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4447C-EDA6-47E8-AB5A-13020D3BD106}" type="slidenum">
              <a:rPr lang="nl-NL"/>
              <a:pPr>
                <a:defRPr/>
              </a:pPr>
              <a:t>‹#›</a:t>
            </a:fld>
            <a:endParaRPr lang="nl-NL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371600"/>
            <a:ext cx="3657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3657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84378-5543-476E-B931-6998C9856495}" type="datetime1">
              <a:rPr lang="nl-BE"/>
              <a:pPr>
                <a:defRPr/>
              </a:pPr>
              <a:t>16/04/2012</a:t>
            </a:fld>
            <a:endParaRPr lang="nl-BE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6E3F7-DAD4-4227-8901-85AE1B183E65}" type="slidenum">
              <a:rPr lang="nl-NL"/>
              <a:pPr>
                <a:defRPr/>
              </a:pPr>
              <a:t>‹#›</a:t>
            </a:fld>
            <a:endParaRPr lang="nl-NL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71984-8B31-4DED-BB1E-86C25A80A924}" type="datetime1">
              <a:rPr lang="nl-BE"/>
              <a:pPr>
                <a:defRPr/>
              </a:pPr>
              <a:t>16/04/2012</a:t>
            </a:fld>
            <a:endParaRPr lang="nl-BE" sz="140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B3902-2C03-4C71-87C9-B0634B4C24AF}" type="slidenum">
              <a:rPr lang="nl-NL"/>
              <a:pPr>
                <a:defRPr/>
              </a:pPr>
              <a:t>‹#›</a:t>
            </a:fld>
            <a:endParaRPr lang="nl-NL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92AB6-3FF6-4FC2-A693-38FF8C09BBB9}" type="datetime1">
              <a:rPr lang="nl-BE"/>
              <a:pPr>
                <a:defRPr/>
              </a:pPr>
              <a:t>16/04/2012</a:t>
            </a:fld>
            <a:endParaRPr lang="nl-BE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9DBA8-DBA8-477B-AD7A-CABFCAB1736B}" type="slidenum">
              <a:rPr lang="nl-NL"/>
              <a:pPr>
                <a:defRPr/>
              </a:pPr>
              <a:t>‹#›</a:t>
            </a:fld>
            <a:endParaRPr lang="nl-NL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56F41-51CB-4C10-81D2-D2F59B26A1AE}" type="datetime1">
              <a:rPr lang="nl-BE"/>
              <a:pPr>
                <a:defRPr/>
              </a:pPr>
              <a:t>16/04/2012</a:t>
            </a:fld>
            <a:endParaRPr lang="nl-BE" sz="140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6F288-534E-4F5A-B65D-34A86D4C874D}" type="slidenum">
              <a:rPr lang="nl-NL"/>
              <a:pPr>
                <a:defRPr/>
              </a:pPr>
              <a:t>‹#›</a:t>
            </a:fld>
            <a:endParaRPr lang="nl-NL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DFD5B-CC91-4D9F-BB07-1F3ADA96C321}" type="datetime1">
              <a:rPr lang="nl-BE"/>
              <a:pPr>
                <a:defRPr/>
              </a:pPr>
              <a:t>16/04/2012</a:t>
            </a:fld>
            <a:endParaRPr lang="nl-BE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80010-0F41-4EC3-ADE6-A2CDEB7A371B}" type="slidenum">
              <a:rPr lang="nl-NL"/>
              <a:pPr>
                <a:defRPr/>
              </a:pPr>
              <a:t>‹#›</a:t>
            </a:fld>
            <a:endParaRPr lang="nl-NL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B900C-C9D6-4A92-ADBA-FBF0CA8BEAAB}" type="datetime1">
              <a:rPr lang="nl-BE"/>
              <a:pPr>
                <a:defRPr/>
              </a:pPr>
              <a:t>16/04/2012</a:t>
            </a:fld>
            <a:endParaRPr lang="nl-BE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C7057-1688-4718-ADB8-D8968F484D43}" type="slidenum">
              <a:rPr lang="nl-NL"/>
              <a:pPr>
                <a:defRPr/>
              </a:pPr>
              <a:t>‹#›</a:t>
            </a:fld>
            <a:endParaRPr lang="nl-NL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screen_0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6096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371600"/>
            <a:ext cx="7467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14800" y="6477000"/>
            <a:ext cx="91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fld id="{7EEBF2C0-5C23-4922-8E56-77F2FCB86D42}" type="datetime1">
              <a:rPr lang="nl-BE"/>
              <a:pPr>
                <a:defRPr/>
              </a:pPr>
              <a:t>16/04/2012</a:t>
            </a:fld>
            <a:endParaRPr lang="nl-BE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E382F081-2449-463B-8320-7FE9871FA91D}" type="slidenum">
              <a:rPr lang="nl-NL"/>
              <a:pPr>
                <a:defRPr/>
              </a:pPr>
              <a:t>‹#›</a:t>
            </a:fld>
            <a:endParaRPr lang="nl-NL" sz="140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 rot="-21600000">
            <a:off x="4116388" y="6654800"/>
            <a:ext cx="26463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nl-BE" sz="700"/>
              <a:t>Vertrouwelijk – © 2009, VITO NV – Alle rechten voorbehouden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4343400" y="6705600"/>
            <a:ext cx="41148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ヒラギノ角ゴ Pro W3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ヒラギノ角ゴ Pro W3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ヒラギノ角ゴ Pro W3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ヒラギノ角ゴ Pro W3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ヒラギノ角ゴ Pro W3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ヒラギノ角ゴ Pro W3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ヒラギノ角ゴ Pro W3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799E1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799E1"/>
        </a:buClr>
        <a:buChar char="»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799E1"/>
        </a:buClr>
        <a:buChar char="»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799E1"/>
        </a:buClr>
        <a:buChar char="»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799E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799E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799E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799E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799E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jpeg"/><Relationship Id="rId4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5EF40ED-DD39-4917-ACC2-B9A1DC6FE380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4543425"/>
            <a:ext cx="6553200" cy="355600"/>
          </a:xfrm>
          <a:noFill/>
        </p:spPr>
        <p:txBody>
          <a:bodyPr lIns="90488" tIns="44450" rIns="90488" bIns="44450" anchor="ctr"/>
          <a:lstStyle/>
          <a:p>
            <a:pPr defTabSz="762000" eaLnBrk="1" hangingPunct="1"/>
            <a:r>
              <a:rPr lang="en-GB" sz="3300" smtClean="0"/>
              <a:t>Roosterverbranding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lIns="90488" tIns="44450" rIns="90488" bIns="44450"/>
          <a:lstStyle/>
          <a:p>
            <a:pPr marL="342900" indent="-342900" defTabSz="762000" eaLnBrk="1" hangingPunct="1"/>
            <a:r>
              <a:rPr lang="en-GB" sz="1000" smtClean="0"/>
              <a:t>Prof. dr. Karl Vrancken</a:t>
            </a:r>
          </a:p>
          <a:p>
            <a:pPr marL="342900" indent="-342900" defTabSz="762000" eaLnBrk="1" hangingPunct="1"/>
            <a:r>
              <a:rPr lang="en-GB" sz="1000" smtClean="0"/>
              <a:t>Vito - UA</a:t>
            </a:r>
          </a:p>
          <a:p>
            <a:pPr marL="342900" indent="-342900" defTabSz="762000" eaLnBrk="1" hangingPunct="1"/>
            <a:r>
              <a:rPr lang="en-GB" sz="1000" smtClean="0"/>
              <a:t>3BA BIR</a:t>
            </a:r>
          </a:p>
          <a:p>
            <a:pPr marL="342900" indent="-342900" defTabSz="762000" eaLnBrk="1" hangingPunct="1"/>
            <a:r>
              <a:rPr lang="en-GB" sz="1000" smtClean="0"/>
              <a:t>Milieutechnologie</a:t>
            </a:r>
          </a:p>
        </p:txBody>
      </p:sp>
      <p:pic>
        <p:nvPicPr>
          <p:cNvPr id="5" name="Picture 4" descr="logo_UA_hor_kl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5157192"/>
            <a:ext cx="331236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BFC1E87-9543-436B-A4EA-7F0C7C0F95C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66C9DF5-EBC8-4341-B916-5D14F8478898}" type="slidenum">
              <a:rPr lang="nl-NL"/>
              <a:pPr/>
              <a:t>10</a:t>
            </a:fld>
            <a:endParaRPr lang="nl-NL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defTabSz="762000" eaLnBrk="1" hangingPunct="1"/>
            <a:r>
              <a:rPr lang="en-GB" smtClean="0"/>
              <a:t>Welke functies heeft het verbrandingsrooster?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36700"/>
            <a:ext cx="7467600" cy="4406900"/>
          </a:xfrm>
        </p:spPr>
        <p:txBody>
          <a:bodyPr lIns="90488" tIns="44450" rIns="90488" bIns="44450"/>
          <a:lstStyle/>
          <a:p>
            <a:pPr defTabSz="762000" eaLnBrk="1" hangingPunct="1">
              <a:lnSpc>
                <a:spcPct val="120000"/>
              </a:lnSpc>
              <a:defRPr/>
            </a:pPr>
            <a:r>
              <a:rPr lang="en-GB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Ondersteunen</a:t>
            </a:r>
            <a:r>
              <a:rPr lang="en-GB" dirty="0" smtClean="0"/>
              <a:t> van het </a:t>
            </a:r>
            <a:r>
              <a:rPr lang="en-GB" dirty="0" err="1" smtClean="0"/>
              <a:t>brandend</a:t>
            </a:r>
            <a:r>
              <a:rPr lang="en-GB" dirty="0" smtClean="0"/>
              <a:t> </a:t>
            </a:r>
            <a:r>
              <a:rPr lang="en-GB" dirty="0" err="1" smtClean="0"/>
              <a:t>huisvuil</a:t>
            </a:r>
            <a:endParaRPr lang="en-GB" dirty="0" smtClean="0"/>
          </a:p>
          <a:p>
            <a:pPr defTabSz="762000" eaLnBrk="1" hangingPunct="1">
              <a:lnSpc>
                <a:spcPct val="120000"/>
              </a:lnSpc>
              <a:defRPr/>
            </a:pPr>
            <a:r>
              <a:rPr lang="en-GB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Transport</a:t>
            </a:r>
            <a:r>
              <a:rPr lang="en-GB" dirty="0" smtClean="0"/>
              <a:t> van het </a:t>
            </a:r>
            <a:r>
              <a:rPr lang="en-GB" dirty="0" err="1" smtClean="0"/>
              <a:t>huisvuil</a:t>
            </a:r>
            <a:r>
              <a:rPr lang="en-GB" dirty="0" smtClean="0"/>
              <a:t> door de oven</a:t>
            </a:r>
          </a:p>
          <a:p>
            <a:pPr defTabSz="762000" eaLnBrk="1" hangingPunct="1">
              <a:lnSpc>
                <a:spcPct val="120000"/>
              </a:lnSpc>
              <a:defRPr/>
            </a:pPr>
            <a:r>
              <a:rPr lang="en-GB" dirty="0" err="1" smtClean="0"/>
              <a:t>Verdeling</a:t>
            </a:r>
            <a:r>
              <a:rPr lang="en-GB" dirty="0" smtClean="0"/>
              <a:t> van </a:t>
            </a:r>
            <a:r>
              <a:rPr lang="en-GB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primaire</a:t>
            </a:r>
            <a:r>
              <a:rPr lang="en-GB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lucht</a:t>
            </a:r>
            <a:endParaRPr lang="en-GB" dirty="0" smtClean="0">
              <a:solidFill>
                <a:schemeClr val="accent2"/>
              </a:solidFill>
            </a:endParaRPr>
          </a:p>
          <a:p>
            <a:pPr defTabSz="762000" eaLnBrk="1" hangingPunct="1">
              <a:lnSpc>
                <a:spcPct val="120000"/>
              </a:lnSpc>
              <a:defRPr/>
            </a:pPr>
            <a:r>
              <a:rPr lang="en-GB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Poken</a:t>
            </a:r>
            <a:r>
              <a:rPr lang="en-GB" dirty="0" smtClean="0"/>
              <a:t> van het </a:t>
            </a:r>
            <a:r>
              <a:rPr lang="en-GB" dirty="0" err="1" smtClean="0"/>
              <a:t>brandend</a:t>
            </a:r>
            <a:r>
              <a:rPr lang="en-GB" dirty="0" smtClean="0"/>
              <a:t> </a:t>
            </a:r>
            <a:r>
              <a:rPr lang="en-GB" dirty="0" err="1" smtClean="0"/>
              <a:t>afval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optimale</a:t>
            </a:r>
            <a:r>
              <a:rPr lang="en-GB" dirty="0" smtClean="0"/>
              <a:t> </a:t>
            </a:r>
            <a:r>
              <a:rPr lang="en-GB" dirty="0" err="1" smtClean="0"/>
              <a:t>verbranding</a:t>
            </a:r>
            <a:endParaRPr lang="en-GB" dirty="0" smtClean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C7C9A23-B7E2-4710-A9F9-75844D60E031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28E7912-16B6-484D-BF40-28146EAC2DA2}" type="slidenum">
              <a:rPr lang="nl-NL"/>
              <a:pPr/>
              <a:t>11</a:t>
            </a:fld>
            <a:endParaRPr lang="nl-NL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064500" cy="955675"/>
          </a:xfrm>
          <a:noFill/>
        </p:spPr>
        <p:txBody>
          <a:bodyPr lIns="90488" tIns="44450" rIns="90488" bIns="44450" anchor="ctr"/>
          <a:lstStyle/>
          <a:p>
            <a:pPr defTabSz="762000" eaLnBrk="1" hangingPunct="1"/>
            <a:r>
              <a:rPr lang="en-GB" sz="2100" smtClean="0"/>
              <a:t>Welke zijn de belangrijkste beoordelingscriteria voor een rooster?</a:t>
            </a:r>
            <a:endParaRPr lang="en-GB" sz="2600" smtClean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defTabSz="762000" eaLnBrk="1" hangingPunct="1">
              <a:lnSpc>
                <a:spcPct val="130000"/>
              </a:lnSpc>
            </a:pPr>
            <a:r>
              <a:rPr lang="en-GB" sz="1800" i="1" smtClean="0"/>
              <a:t>pokende</a:t>
            </a:r>
            <a:r>
              <a:rPr lang="en-GB" sz="1800" smtClean="0"/>
              <a:t> werking</a:t>
            </a:r>
          </a:p>
          <a:p>
            <a:pPr defTabSz="762000" eaLnBrk="1" hangingPunct="1">
              <a:lnSpc>
                <a:spcPct val="130000"/>
              </a:lnSpc>
            </a:pPr>
            <a:r>
              <a:rPr lang="en-GB" sz="1800" smtClean="0"/>
              <a:t>scheiding van </a:t>
            </a:r>
          </a:p>
          <a:p>
            <a:pPr algn="ctr" defTabSz="762000" eaLnBrk="1" hangingPunct="1">
              <a:lnSpc>
                <a:spcPct val="130000"/>
              </a:lnSpc>
              <a:buFontTx/>
              <a:buNone/>
            </a:pPr>
            <a:r>
              <a:rPr lang="en-GB" sz="1800" i="1" smtClean="0"/>
              <a:t>droging - ontgassing - verbranding - uitbrand</a:t>
            </a:r>
            <a:endParaRPr lang="en-GB" sz="1800" smtClean="0"/>
          </a:p>
          <a:p>
            <a:pPr defTabSz="762000" eaLnBrk="1" hangingPunct="1">
              <a:lnSpc>
                <a:spcPct val="130000"/>
              </a:lnSpc>
              <a:spcBef>
                <a:spcPct val="0"/>
              </a:spcBef>
            </a:pPr>
            <a:r>
              <a:rPr lang="en-GB" sz="1800" smtClean="0"/>
              <a:t>geschikt om variaties in </a:t>
            </a:r>
            <a:r>
              <a:rPr lang="en-GB" sz="1800" i="1" smtClean="0"/>
              <a:t>calorische waarde </a:t>
            </a:r>
            <a:r>
              <a:rPr lang="en-GB" sz="1800" smtClean="0"/>
              <a:t>op te vangen</a:t>
            </a:r>
          </a:p>
          <a:p>
            <a:pPr defTabSz="762000" eaLnBrk="1" hangingPunct="1">
              <a:lnSpc>
                <a:spcPct val="130000"/>
              </a:lnSpc>
              <a:spcBef>
                <a:spcPct val="0"/>
              </a:spcBef>
            </a:pPr>
            <a:r>
              <a:rPr lang="en-GB" sz="1800" smtClean="0"/>
              <a:t>voorverwarmen en conditioneren van primaire </a:t>
            </a:r>
            <a:r>
              <a:rPr lang="en-GB" sz="1800" i="1" smtClean="0"/>
              <a:t>lucht</a:t>
            </a:r>
            <a:endParaRPr lang="en-GB" sz="1800" smtClean="0"/>
          </a:p>
          <a:p>
            <a:pPr defTabSz="762000" eaLnBrk="1" hangingPunct="1">
              <a:lnSpc>
                <a:spcPct val="130000"/>
              </a:lnSpc>
              <a:spcBef>
                <a:spcPct val="0"/>
              </a:spcBef>
            </a:pPr>
            <a:r>
              <a:rPr lang="en-GB" sz="1800" smtClean="0"/>
              <a:t>beperkte </a:t>
            </a:r>
            <a:r>
              <a:rPr lang="en-GB" sz="1800" i="1" smtClean="0"/>
              <a:t>stofproductie</a:t>
            </a:r>
            <a:endParaRPr lang="en-GB" sz="1800" smtClean="0"/>
          </a:p>
          <a:p>
            <a:pPr defTabSz="762000" eaLnBrk="1" hangingPunct="1">
              <a:lnSpc>
                <a:spcPct val="130000"/>
              </a:lnSpc>
              <a:spcBef>
                <a:spcPct val="0"/>
              </a:spcBef>
            </a:pPr>
            <a:r>
              <a:rPr lang="en-GB" sz="1800" smtClean="0"/>
              <a:t>homogene </a:t>
            </a:r>
            <a:r>
              <a:rPr lang="en-GB" sz="1800" i="1" smtClean="0"/>
              <a:t>verbranding</a:t>
            </a:r>
            <a:endParaRPr lang="en-GB" sz="1800" smtClean="0"/>
          </a:p>
          <a:p>
            <a:pPr defTabSz="762000" eaLnBrk="1" hangingPunct="1">
              <a:lnSpc>
                <a:spcPct val="130000"/>
              </a:lnSpc>
              <a:spcBef>
                <a:spcPct val="0"/>
              </a:spcBef>
            </a:pPr>
            <a:r>
              <a:rPr lang="en-GB" sz="1800" smtClean="0"/>
              <a:t>goede </a:t>
            </a:r>
            <a:r>
              <a:rPr lang="en-GB" sz="1800" i="1" smtClean="0"/>
              <a:t>uitbrand</a:t>
            </a:r>
            <a:r>
              <a:rPr lang="en-GB" sz="1800" smtClean="0"/>
              <a:t>kwaliteit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AF61DD6-F8F2-4967-91CE-41C0427141A4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C007C4-8569-4512-AD28-76FB375CEA6C}" type="slidenum">
              <a:rPr lang="nl-NL"/>
              <a:pPr/>
              <a:t>12</a:t>
            </a:fld>
            <a:endParaRPr lang="nl-NL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defTabSz="762000" eaLnBrk="1" hangingPunct="1"/>
            <a:r>
              <a:rPr lang="en-GB" sz="1900" smtClean="0"/>
              <a:t>Door welke factoren wordt de ontwikkeling van roostersystemen gedreven?</a:t>
            </a:r>
            <a:endParaRPr lang="en-GB" sz="21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8207375" cy="4683125"/>
          </a:xfrm>
        </p:spPr>
        <p:txBody>
          <a:bodyPr lIns="90488" tIns="44450" rIns="90488" bIns="44450"/>
          <a:lstStyle/>
          <a:p>
            <a:pPr defTabSz="762000" eaLnBrk="1" hangingPunct="1">
              <a:lnSpc>
                <a:spcPct val="120000"/>
              </a:lnSpc>
              <a:defRPr/>
            </a:pPr>
            <a:r>
              <a:rPr lang="en-GB" dirty="0" err="1" smtClean="0"/>
              <a:t>afval</a:t>
            </a:r>
            <a:r>
              <a:rPr lang="en-GB" dirty="0" smtClean="0"/>
              <a:t> met </a:t>
            </a:r>
            <a:r>
              <a:rPr lang="en-GB" dirty="0" err="1" smtClean="0"/>
              <a:t>stijgende</a:t>
            </a:r>
            <a:r>
              <a:rPr lang="en-GB" dirty="0" smtClean="0"/>
              <a:t> </a:t>
            </a:r>
            <a:r>
              <a:rPr lang="en-GB" dirty="0" err="1" smtClean="0">
                <a:solidFill>
                  <a:schemeClr val="accent2"/>
                </a:solidFill>
              </a:rPr>
              <a:t>calorische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 err="1" smtClean="0">
                <a:solidFill>
                  <a:schemeClr val="accent2"/>
                </a:solidFill>
              </a:rPr>
              <a:t>waarde</a:t>
            </a:r>
            <a:endParaRPr lang="en-GB" dirty="0" smtClean="0">
              <a:solidFill>
                <a:schemeClr val="accent2"/>
              </a:solidFill>
            </a:endParaRPr>
          </a:p>
          <a:p>
            <a:pPr defTabSz="762000" eaLnBrk="1" hangingPunct="1">
              <a:lnSpc>
                <a:spcPct val="120000"/>
              </a:lnSpc>
              <a:defRPr/>
            </a:pPr>
            <a:r>
              <a:rPr lang="en-GB" dirty="0" err="1" smtClean="0"/>
              <a:t>daling</a:t>
            </a:r>
            <a:r>
              <a:rPr lang="en-GB" dirty="0" smtClean="0"/>
              <a:t> van de </a:t>
            </a:r>
            <a:r>
              <a:rPr lang="en-GB" dirty="0" err="1" smtClean="0">
                <a:solidFill>
                  <a:schemeClr val="accent2"/>
                </a:solidFill>
              </a:rPr>
              <a:t>waterinhoud</a:t>
            </a:r>
            <a:endParaRPr lang="en-GB" dirty="0" smtClean="0">
              <a:solidFill>
                <a:schemeClr val="accent2"/>
              </a:solidFill>
            </a:endParaRPr>
          </a:p>
          <a:p>
            <a:pPr defTabSz="762000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en-GB" dirty="0" err="1" smtClean="0"/>
              <a:t>beperkingen</a:t>
            </a:r>
            <a:r>
              <a:rPr lang="en-GB" dirty="0" smtClean="0"/>
              <a:t> op de </a:t>
            </a:r>
            <a:r>
              <a:rPr lang="en-GB" dirty="0" err="1" smtClean="0">
                <a:solidFill>
                  <a:schemeClr val="accent2"/>
                </a:solidFill>
              </a:rPr>
              <a:t>emissiegrenswaarden</a:t>
            </a:r>
            <a:endParaRPr lang="en-GB" dirty="0" smtClean="0">
              <a:solidFill>
                <a:schemeClr val="accent2"/>
              </a:solidFill>
            </a:endParaRPr>
          </a:p>
          <a:p>
            <a:pPr defTabSz="762000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en-GB" dirty="0" err="1" smtClean="0"/>
              <a:t>stijgende</a:t>
            </a:r>
            <a:r>
              <a:rPr lang="en-GB" dirty="0" smtClean="0"/>
              <a:t> </a:t>
            </a:r>
            <a:r>
              <a:rPr lang="en-GB" dirty="0" err="1" smtClean="0">
                <a:solidFill>
                  <a:schemeClr val="accent2"/>
                </a:solidFill>
              </a:rPr>
              <a:t>capaciteit</a:t>
            </a:r>
            <a:endParaRPr lang="en-GB" dirty="0" smtClean="0">
              <a:solidFill>
                <a:schemeClr val="accent2"/>
              </a:solidFill>
            </a:endParaRPr>
          </a:p>
          <a:p>
            <a:pPr defTabSz="762000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en-GB" dirty="0" err="1" smtClean="0"/>
              <a:t>strengere</a:t>
            </a:r>
            <a:r>
              <a:rPr lang="en-GB" dirty="0" smtClean="0"/>
              <a:t> </a:t>
            </a:r>
            <a:r>
              <a:rPr lang="en-GB" dirty="0" err="1" smtClean="0"/>
              <a:t>eisen</a:t>
            </a:r>
            <a:r>
              <a:rPr lang="en-GB" dirty="0" smtClean="0"/>
              <a:t> </a:t>
            </a:r>
            <a:r>
              <a:rPr lang="en-GB" dirty="0" err="1" smtClean="0"/>
              <a:t>aan</a:t>
            </a:r>
            <a:r>
              <a:rPr lang="en-GB" dirty="0" smtClean="0"/>
              <a:t> </a:t>
            </a:r>
            <a:r>
              <a:rPr lang="en-GB" dirty="0" err="1" smtClean="0">
                <a:solidFill>
                  <a:schemeClr val="accent2"/>
                </a:solidFill>
              </a:rPr>
              <a:t>uitbrandkwaliteit</a:t>
            </a:r>
            <a:endParaRPr lang="en-GB" dirty="0" smtClean="0">
              <a:solidFill>
                <a:schemeClr val="accent2"/>
              </a:solidFill>
            </a:endParaRPr>
          </a:p>
          <a:p>
            <a:pPr defTabSz="762000" eaLnBrk="1" hangingPunct="1">
              <a:spcBef>
                <a:spcPct val="0"/>
              </a:spcBef>
              <a:buFontTx/>
              <a:buNone/>
              <a:defRPr/>
            </a:pPr>
            <a:endParaRPr lang="en-GB" dirty="0" smtClean="0"/>
          </a:p>
          <a:p>
            <a:pPr defTabSz="762000" eaLnBrk="1" hangingPunct="1">
              <a:spcBef>
                <a:spcPct val="0"/>
              </a:spcBef>
              <a:buFontTx/>
              <a:buNone/>
              <a:defRPr/>
            </a:pPr>
            <a:r>
              <a:rPr lang="en-GB" dirty="0" smtClean="0"/>
              <a:t>				</a:t>
            </a:r>
            <a:r>
              <a:rPr lang="en-GB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flexibel</a:t>
            </a:r>
            <a:r>
              <a:rPr lang="en-GB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systeem</a:t>
            </a:r>
            <a:endParaRPr lang="en-GB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42" name="AutoShape 4"/>
          <p:cNvSpPr>
            <a:spLocks noChangeArrowheads="1"/>
          </p:cNvSpPr>
          <p:nvPr/>
        </p:nvSpPr>
        <p:spPr bwMode="auto">
          <a:xfrm>
            <a:off x="1187450" y="3644900"/>
            <a:ext cx="1511300" cy="368300"/>
          </a:xfrm>
          <a:prstGeom prst="rightArrow">
            <a:avLst>
              <a:gd name="adj1" fmla="val 50000"/>
              <a:gd name="adj2" fmla="val 205191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544B6C7-D5D2-421F-942B-0F7E7045A90A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F60C03-C655-420C-AD88-F2D1B27363AD}" type="slidenum">
              <a:rPr lang="nl-NL"/>
              <a:pPr/>
              <a:t>13</a:t>
            </a:fld>
            <a:endParaRPr lang="nl-NL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459787" cy="955675"/>
          </a:xfrm>
          <a:noFill/>
        </p:spPr>
        <p:txBody>
          <a:bodyPr lIns="90488" tIns="44450" rIns="90488" bIns="44450" anchor="ctr"/>
          <a:lstStyle/>
          <a:p>
            <a:pPr defTabSz="762000" eaLnBrk="1" hangingPunct="1"/>
            <a:r>
              <a:rPr lang="en-GB" sz="2100" i="1" smtClean="0"/>
              <a:t>verbrandingsrooster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defTabSz="762000" eaLnBrk="1" hangingPunct="1">
              <a:defRPr/>
            </a:pPr>
            <a:r>
              <a:rPr lang="en-GB" smtClean="0"/>
              <a:t>dragen </a:t>
            </a:r>
          </a:p>
          <a:p>
            <a:pPr defTabSz="762000" eaLnBrk="1" hangingPunct="1">
              <a:defRPr/>
            </a:pPr>
            <a:r>
              <a:rPr lang="en-GB" smtClean="0"/>
              <a:t>verplaatsen</a:t>
            </a:r>
          </a:p>
          <a:p>
            <a:pPr defTabSz="762000" eaLnBrk="1" hangingPunct="1">
              <a:defRPr/>
            </a:pPr>
            <a:r>
              <a:rPr lang="en-GB" smtClean="0"/>
              <a:t>verdeling primaire lucht</a:t>
            </a:r>
          </a:p>
          <a:p>
            <a:pPr defTabSz="762000" eaLnBrk="1" hangingPunct="1">
              <a:defRPr/>
            </a:pPr>
            <a:r>
              <a:rPr lang="en-GB" smtClean="0"/>
              <a:t>poken</a:t>
            </a:r>
          </a:p>
          <a:p>
            <a:pPr defTabSz="762000" eaLnBrk="1" hangingPunct="1">
              <a:buFontTx/>
              <a:buNone/>
              <a:defRPr/>
            </a:pPr>
            <a:endParaRPr lang="en-GB" smtClean="0">
              <a:solidFill>
                <a:srgbClr val="3365FB"/>
              </a:solidFill>
            </a:endParaRPr>
          </a:p>
          <a:p>
            <a:pPr defTabSz="762000" eaLnBrk="1" hangingPunct="1">
              <a:buFontTx/>
              <a:buNone/>
              <a:defRPr/>
            </a:pPr>
            <a:r>
              <a:rPr lang="en-GB" smtClean="0">
                <a:solidFill>
                  <a:srgbClr val="3365FB"/>
                </a:solidFill>
              </a:rPr>
              <a:t>			</a:t>
            </a:r>
            <a:endParaRPr lang="en-GB" smtClean="0">
              <a:solidFill>
                <a:srgbClr val="3365FB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66338B0-0036-4B00-961F-5198D9C3D08C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CBC6980-58F5-47E6-B830-4D89FC7A4FE8}" type="slidenum">
              <a:rPr lang="nl-NL"/>
              <a:pPr/>
              <a:t>14</a:t>
            </a:fld>
            <a:endParaRPr lang="nl-NL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defTabSz="762000" eaLnBrk="1" hangingPunct="1">
              <a:buFontTx/>
              <a:buNone/>
            </a:pPr>
            <a:r>
              <a:rPr lang="en-GB" smtClean="0"/>
              <a:t>proces optimaal door apart sturen van schuiven en kantelen</a:t>
            </a:r>
          </a:p>
          <a:p>
            <a:pPr lvl="1" defTabSz="762000" eaLnBrk="1" hangingPunct="1">
              <a:buFontTx/>
              <a:buNone/>
            </a:pPr>
            <a:r>
              <a:rPr lang="en-GB" sz="2400" i="1" smtClean="0"/>
              <a:t>Vb. </a:t>
            </a:r>
          </a:p>
        </p:txBody>
      </p:sp>
      <p:pic>
        <p:nvPicPr>
          <p:cNvPr id="25603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0"/>
            <a:ext cx="8001000" cy="2700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accent2"/>
            </a:outerShdw>
          </a:effectLst>
        </p:spPr>
      </p:pic>
      <p:sp>
        <p:nvSpPr>
          <p:cNvPr id="163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GB" sz="1900" i="1" smtClean="0"/>
              <a:t>verbrandingsrooster - pokende werking</a:t>
            </a:r>
            <a:endParaRPr lang="en-US" sz="1900" i="1" smtClean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9B3F714-AF2F-44D1-94A3-35FDE3F9BAAF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9A6116-96F2-46F9-B6DA-559A82B9423C}" type="slidenum">
              <a:rPr lang="nl-NL"/>
              <a:pPr/>
              <a:t>15</a:t>
            </a:fld>
            <a:endParaRPr lang="nl-NL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defTabSz="762000" eaLnBrk="1" hangingPunct="1"/>
            <a:r>
              <a:rPr lang="en-GB" i="1" smtClean="0"/>
              <a:t>tegelontwerp</a:t>
            </a:r>
          </a:p>
        </p:txBody>
      </p:sp>
      <p:pic>
        <p:nvPicPr>
          <p:cNvPr id="17413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150" y="1528763"/>
            <a:ext cx="7912100" cy="48133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04BAB03-C6B9-4075-9564-559A2CC8355A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B4D6B1D-6EAA-4C6B-9ED8-04DA339E90E7}" type="slidenum">
              <a:rPr lang="nl-NL"/>
              <a:pPr/>
              <a:t>16</a:t>
            </a:fld>
            <a:endParaRPr lang="nl-NL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defTabSz="762000" eaLnBrk="1" hangingPunct="1"/>
            <a:r>
              <a:rPr lang="en-GB" sz="2100" smtClean="0"/>
              <a:t>Welke eigenschappen hebben andere verbrandingsroosters?</a:t>
            </a:r>
            <a:endParaRPr lang="en-GB" sz="2600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371600"/>
            <a:ext cx="3660775" cy="4572000"/>
          </a:xfrm>
          <a:noFill/>
        </p:spPr>
        <p:txBody>
          <a:bodyPr lIns="90488" tIns="44450" rIns="90488" bIns="44450"/>
          <a:lstStyle/>
          <a:p>
            <a:pPr defTabSz="762000" eaLnBrk="1" hangingPunct="1"/>
            <a:r>
              <a:rPr lang="en-GB" sz="1800" smtClean="0"/>
              <a:t>voorschuifrooster</a:t>
            </a:r>
          </a:p>
          <a:p>
            <a:pPr defTabSz="762000" eaLnBrk="1" hangingPunct="1"/>
            <a:r>
              <a:rPr lang="en-GB" sz="1800" smtClean="0"/>
              <a:t>terugschuifrooster</a:t>
            </a:r>
          </a:p>
          <a:p>
            <a:pPr defTabSz="762000" eaLnBrk="1" hangingPunct="1"/>
            <a:r>
              <a:rPr lang="en-GB" sz="1800" smtClean="0"/>
              <a:t>voorschuif-terugschuifrooster</a:t>
            </a:r>
          </a:p>
          <a:p>
            <a:pPr defTabSz="762000" eaLnBrk="1" hangingPunct="1"/>
            <a:r>
              <a:rPr lang="en-GB" sz="1800" smtClean="0"/>
              <a:t>walsenrooster</a:t>
            </a:r>
          </a:p>
          <a:p>
            <a:pPr defTabSz="762000" eaLnBrk="1" hangingPunct="1">
              <a:buFontTx/>
              <a:buNone/>
            </a:pPr>
            <a:endParaRPr lang="en-GB" sz="1800" smtClean="0"/>
          </a:p>
          <a:p>
            <a:pPr defTabSz="762000" eaLnBrk="1" hangingPunct="1"/>
            <a:endParaRPr lang="en-GB" sz="1800" i="1" smtClean="0"/>
          </a:p>
          <a:p>
            <a:pPr defTabSz="762000" eaLnBrk="1" hangingPunct="1"/>
            <a:endParaRPr lang="en-GB" sz="1800" i="1" smtClean="0"/>
          </a:p>
        </p:txBody>
      </p:sp>
      <p:pic>
        <p:nvPicPr>
          <p:cNvPr id="18438" name="Picture 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08175" y="4076700"/>
            <a:ext cx="5686425" cy="2044700"/>
          </a:xfrm>
          <a:noFill/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A54246-6D0F-4E4F-8EE7-9A109D856A54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3F8E5E3-C071-4AE1-BDBD-92C5FF3F3E3D}" type="slidenum">
              <a:rPr lang="nl-NL"/>
              <a:pPr/>
              <a:t>17</a:t>
            </a:fld>
            <a:endParaRPr lang="nl-NL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nl-BE" smtClean="0"/>
              <a:t>Koeling van roosters</a:t>
            </a:r>
            <a:endParaRPr lang="en-US" smtClean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371600"/>
            <a:ext cx="7400925" cy="4572000"/>
          </a:xfrm>
        </p:spPr>
        <p:txBody>
          <a:bodyPr/>
          <a:lstStyle/>
          <a:p>
            <a:pPr defTabSz="762000" eaLnBrk="1" hangingPunct="1"/>
            <a:r>
              <a:rPr lang="nl-BE" sz="1800" smtClean="0"/>
              <a:t>Luchtgekoelde roosters</a:t>
            </a:r>
          </a:p>
          <a:p>
            <a:pPr defTabSz="762000" eaLnBrk="1" hangingPunct="1"/>
            <a:r>
              <a:rPr lang="nl-BE" sz="1800" smtClean="0"/>
              <a:t>Watergekoelde roosters</a:t>
            </a:r>
          </a:p>
          <a:p>
            <a:pPr lvl="1" defTabSz="762000" eaLnBrk="1" hangingPunct="1"/>
            <a:r>
              <a:rPr lang="nl-BE" sz="1800" i="1" smtClean="0"/>
              <a:t>lucht enkel voor verbranding</a:t>
            </a:r>
            <a:endParaRPr lang="en-US" sz="1800" i="1" smtClean="0"/>
          </a:p>
        </p:txBody>
      </p:sp>
      <p:pic>
        <p:nvPicPr>
          <p:cNvPr id="1946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03350" y="2708275"/>
            <a:ext cx="5184775" cy="3546475"/>
          </a:xfrm>
          <a:noFill/>
        </p:spPr>
      </p:pic>
      <p:pic>
        <p:nvPicPr>
          <p:cNvPr id="19463" name="Picture 5" descr="Solid_WCgra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125" y="2060575"/>
            <a:ext cx="1512888" cy="130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1663556-A250-4C25-A3B1-86CAFF519C46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F3C0053-6581-4CE6-AA31-442F33D78496}" type="slidenum">
              <a:rPr lang="nl-NL"/>
              <a:pPr/>
              <a:t>18</a:t>
            </a:fld>
            <a:endParaRPr lang="nl-NL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nl-BE" smtClean="0"/>
              <a:t>Stortbunker</a:t>
            </a:r>
            <a:endParaRPr lang="en-GB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762000" eaLnBrk="1" hangingPunct="1"/>
            <a:r>
              <a:rPr lang="nl-BE" smtClean="0"/>
              <a:t>Ontvangst</a:t>
            </a:r>
          </a:p>
          <a:p>
            <a:pPr defTabSz="762000" eaLnBrk="1" hangingPunct="1"/>
            <a:r>
              <a:rPr lang="nl-BE" smtClean="0"/>
              <a:t>Verkleinen</a:t>
            </a:r>
          </a:p>
          <a:p>
            <a:pPr defTabSz="762000" eaLnBrk="1" hangingPunct="1"/>
            <a:r>
              <a:rPr lang="nl-BE" smtClean="0"/>
              <a:t>Opslag</a:t>
            </a:r>
          </a:p>
          <a:p>
            <a:pPr defTabSz="762000" eaLnBrk="1" hangingPunct="1"/>
            <a:r>
              <a:rPr lang="nl-BE" smtClean="0"/>
              <a:t>Mengen</a:t>
            </a:r>
          </a:p>
          <a:p>
            <a:pPr defTabSz="762000" eaLnBrk="1" hangingPunct="1"/>
            <a:r>
              <a:rPr lang="nl-BE" smtClean="0"/>
              <a:t>Homogeniseren</a:t>
            </a:r>
            <a:endParaRPr lang="en-GB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0F609E4-0AD0-4EB4-8633-80E3B915C9C1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0D6074-01F0-4686-8DAB-86D14E0C3A19}" type="slidenum">
              <a:rPr lang="nl-NL"/>
              <a:pPr/>
              <a:t>19</a:t>
            </a:fld>
            <a:endParaRPr lang="nl-NL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nl-BE" smtClean="0"/>
              <a:t>Verbrandingskamer</a:t>
            </a:r>
            <a:endParaRPr lang="en-GB" smtClean="0"/>
          </a:p>
        </p:txBody>
      </p:sp>
      <p:pic>
        <p:nvPicPr>
          <p:cNvPr id="2150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89213" y="1724025"/>
            <a:ext cx="4270375" cy="3865563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6DF2C3D-44F6-47C5-B02F-29B4CE644497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9171A2-7C57-40D5-9BD1-A2BA5E170385}" type="slidenum">
              <a:rPr lang="nl-NL"/>
              <a:pPr/>
              <a:t>2</a:t>
            </a:fld>
            <a:endParaRPr lang="nl-NL" sz="1400"/>
          </a:p>
        </p:txBody>
      </p:sp>
      <p:pic>
        <p:nvPicPr>
          <p:cNvPr id="4100" name="Picture 2" descr="cap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31913" y="981075"/>
            <a:ext cx="6337300" cy="4981575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9E53276-EC45-49F8-B278-25630FF6F09B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3B2118-BE6B-49B6-87AC-87B4EC05A409}" type="slidenum">
              <a:rPr lang="nl-NL"/>
              <a:pPr/>
              <a:t>20</a:t>
            </a:fld>
            <a:endParaRPr lang="nl-NL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nl-BE" smtClean="0"/>
              <a:t>Verbrandingskamer</a:t>
            </a:r>
            <a:endParaRPr lang="en-US" smtClean="0"/>
          </a:p>
        </p:txBody>
      </p:sp>
      <p:pic>
        <p:nvPicPr>
          <p:cNvPr id="22533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787650" y="1371600"/>
            <a:ext cx="3803650" cy="2263775"/>
          </a:xfrm>
          <a:noFill/>
        </p:spPr>
      </p:pic>
      <p:pic>
        <p:nvPicPr>
          <p:cNvPr id="2253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195513" y="3716338"/>
            <a:ext cx="4608512" cy="2560637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E9CBF71-4C44-45EF-B7A6-16BBDBAD055F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2355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9AA48A4-C868-4560-AC2D-30353922DCD4}" type="slidenum">
              <a:rPr lang="nl-NL"/>
              <a:pPr/>
              <a:t>21</a:t>
            </a:fld>
            <a:endParaRPr lang="nl-NL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nl-BE" smtClean="0"/>
              <a:t>Secundaire lucht</a:t>
            </a:r>
            <a:endParaRPr lang="en-US" smtClean="0"/>
          </a:p>
        </p:txBody>
      </p:sp>
      <p:pic>
        <p:nvPicPr>
          <p:cNvPr id="2355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89013" y="1793875"/>
            <a:ext cx="3660775" cy="1524000"/>
          </a:xfrm>
          <a:noFill/>
        </p:spPr>
      </p:pic>
      <p:pic>
        <p:nvPicPr>
          <p:cNvPr id="23558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003800" y="2205038"/>
            <a:ext cx="3800475" cy="1628775"/>
          </a:xfrm>
          <a:noFill/>
        </p:spPr>
      </p:pic>
      <p:pic>
        <p:nvPicPr>
          <p:cNvPr id="23559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957388" y="3832225"/>
            <a:ext cx="4151312" cy="1981200"/>
          </a:xfrm>
          <a:noFill/>
        </p:spPr>
      </p:pic>
      <p:pic>
        <p:nvPicPr>
          <p:cNvPr id="23560" name="Picture 6" descr="Solid_Pris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25" y="4005263"/>
            <a:ext cx="165576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634797A-DCDB-4899-9554-A3E1F6B3733A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D5AEAC-3691-4A92-9EA9-DD38C5D6F68B}" type="slidenum">
              <a:rPr lang="nl-NL"/>
              <a:pPr/>
              <a:t>22</a:t>
            </a:fld>
            <a:endParaRPr lang="nl-NL" sz="14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endParaRPr lang="nl-BE" smtClean="0"/>
          </a:p>
        </p:txBody>
      </p:sp>
      <p:pic>
        <p:nvPicPr>
          <p:cNvPr id="24581" name="Picture 3" descr="roosteroven indave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404813"/>
            <a:ext cx="7632700" cy="5397500"/>
          </a:xfr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2B311F4-071A-48CE-A797-73BC0958B7CF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94E9111-186E-40FC-9A1E-345784EE73E2}" type="slidenum">
              <a:rPr lang="nl-NL"/>
              <a:pPr/>
              <a:t>23</a:t>
            </a:fld>
            <a:endParaRPr lang="nl-NL" sz="14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nl-BE" smtClean="0"/>
              <a:t>Ontslakker</a:t>
            </a:r>
            <a:endParaRPr lang="en-GB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371600"/>
            <a:ext cx="3660775" cy="4572000"/>
          </a:xfrm>
        </p:spPr>
        <p:txBody>
          <a:bodyPr/>
          <a:lstStyle/>
          <a:p>
            <a:pPr defTabSz="762000" eaLnBrk="1" hangingPunct="1"/>
            <a:r>
              <a:rPr lang="nl-BE" sz="1800" smtClean="0"/>
              <a:t>Nat/droog</a:t>
            </a:r>
          </a:p>
          <a:p>
            <a:pPr defTabSz="762000" eaLnBrk="1" hangingPunct="1"/>
            <a:r>
              <a:rPr lang="nl-BE" sz="1800" smtClean="0"/>
              <a:t>Luchtslot</a:t>
            </a:r>
          </a:p>
          <a:p>
            <a:pPr defTabSz="762000" eaLnBrk="1" hangingPunct="1"/>
            <a:r>
              <a:rPr lang="nl-BE" sz="1800" smtClean="0"/>
              <a:t>Afvoer bodemassen</a:t>
            </a:r>
            <a:endParaRPr lang="en-GB" sz="1800" smtClean="0"/>
          </a:p>
        </p:txBody>
      </p:sp>
      <p:pic>
        <p:nvPicPr>
          <p:cNvPr id="2560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814888" y="1992313"/>
            <a:ext cx="3624262" cy="3330575"/>
          </a:xfr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59FFEFE-89EB-40E9-9E1F-113122F2D19E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6330FB8-F0B5-45F3-9FF2-353B7CE92E37}" type="slidenum">
              <a:rPr lang="nl-NL"/>
              <a:pPr/>
              <a:t>24</a:t>
            </a:fld>
            <a:endParaRPr lang="nl-NL" sz="14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nl-BE" smtClean="0"/>
              <a:t>Ketel</a:t>
            </a:r>
            <a:endParaRPr lang="en-GB" smtClean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371600"/>
            <a:ext cx="5810250" cy="4572000"/>
          </a:xfrm>
        </p:spPr>
        <p:txBody>
          <a:bodyPr/>
          <a:lstStyle/>
          <a:p>
            <a:pPr defTabSz="762000" eaLnBrk="1" hangingPunct="1"/>
            <a:r>
              <a:rPr lang="nl-BE" sz="1800" smtClean="0"/>
              <a:t>Stralingsdeel</a:t>
            </a:r>
          </a:p>
          <a:p>
            <a:pPr defTabSz="762000" eaLnBrk="1" hangingPunct="1"/>
            <a:r>
              <a:rPr lang="nl-BE" sz="1800" smtClean="0"/>
              <a:t>Convectiedeel</a:t>
            </a:r>
          </a:p>
          <a:p>
            <a:pPr defTabSz="762000" eaLnBrk="1" hangingPunct="1"/>
            <a:r>
              <a:rPr lang="nl-BE" sz="1800" smtClean="0"/>
              <a:t>Horizontaal/Verticaal</a:t>
            </a:r>
          </a:p>
          <a:p>
            <a:pPr defTabSz="762000" eaLnBrk="1" hangingPunct="1"/>
            <a:endParaRPr lang="nl-BE" sz="1800" smtClean="0"/>
          </a:p>
          <a:p>
            <a:pPr defTabSz="762000" eaLnBrk="1" hangingPunct="1"/>
            <a:endParaRPr lang="nl-BE" sz="1800" smtClean="0"/>
          </a:p>
          <a:p>
            <a:pPr defTabSz="762000" eaLnBrk="1" hangingPunct="1"/>
            <a:endParaRPr lang="nl-BE" sz="1800" smtClean="0"/>
          </a:p>
          <a:p>
            <a:pPr defTabSz="762000" eaLnBrk="1" hangingPunct="1"/>
            <a:endParaRPr lang="nl-BE" sz="1800" smtClean="0"/>
          </a:p>
          <a:p>
            <a:pPr defTabSz="762000" eaLnBrk="1" hangingPunct="1"/>
            <a:endParaRPr lang="nl-BE" sz="1800" smtClean="0"/>
          </a:p>
          <a:p>
            <a:pPr defTabSz="762000" eaLnBrk="1" hangingPunct="1"/>
            <a:endParaRPr lang="nl-BE" sz="1800" smtClean="0"/>
          </a:p>
          <a:p>
            <a:pPr defTabSz="762000" eaLnBrk="1" hangingPunct="1"/>
            <a:r>
              <a:rPr lang="nl-BE" sz="1800" smtClean="0"/>
              <a:t>Electricteit / Warmte</a:t>
            </a:r>
          </a:p>
          <a:p>
            <a:pPr defTabSz="762000" eaLnBrk="1" hangingPunct="1"/>
            <a:endParaRPr lang="en-GB" sz="1800" smtClean="0"/>
          </a:p>
        </p:txBody>
      </p:sp>
      <p:pic>
        <p:nvPicPr>
          <p:cNvPr id="2663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03575" y="2492375"/>
            <a:ext cx="5364163" cy="1631950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C784152-ADF1-4BBC-97A8-920B9B7D775D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B0A7EA5-2DB3-43D0-921D-7A1F6E0DFAE4}" type="slidenum">
              <a:rPr lang="nl-NL"/>
              <a:pPr/>
              <a:t>25</a:t>
            </a:fld>
            <a:endParaRPr lang="nl-NL" sz="14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nl-BE" smtClean="0"/>
              <a:t>Rookgasreiniging</a:t>
            </a:r>
            <a:endParaRPr lang="en-GB" smtClean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371600"/>
            <a:ext cx="3660775" cy="4572000"/>
          </a:xfrm>
        </p:spPr>
        <p:txBody>
          <a:bodyPr/>
          <a:lstStyle/>
          <a:p>
            <a:pPr defTabSz="762000" eaLnBrk="1" hangingPunct="1"/>
            <a:r>
              <a:rPr lang="nl-BE" sz="1800" smtClean="0"/>
              <a:t>Ontstoffing</a:t>
            </a:r>
          </a:p>
          <a:p>
            <a:pPr defTabSz="762000" eaLnBrk="1" hangingPunct="1"/>
            <a:r>
              <a:rPr lang="nl-BE" sz="1800" smtClean="0"/>
              <a:t>Verwijdering zure componenten:</a:t>
            </a:r>
          </a:p>
          <a:p>
            <a:pPr lvl="1" defTabSz="762000" eaLnBrk="1" hangingPunct="1"/>
            <a:r>
              <a:rPr lang="nl-BE" sz="1800" smtClean="0"/>
              <a:t>Nat</a:t>
            </a:r>
          </a:p>
          <a:p>
            <a:pPr lvl="1" defTabSz="762000" eaLnBrk="1" hangingPunct="1"/>
            <a:r>
              <a:rPr lang="nl-BE" sz="1800" smtClean="0"/>
              <a:t>Half-nat</a:t>
            </a:r>
          </a:p>
          <a:p>
            <a:pPr lvl="1" defTabSz="762000" eaLnBrk="1" hangingPunct="1"/>
            <a:r>
              <a:rPr lang="nl-BE" sz="1800" smtClean="0"/>
              <a:t>Droog</a:t>
            </a:r>
          </a:p>
          <a:p>
            <a:pPr defTabSz="762000" eaLnBrk="1" hangingPunct="1"/>
            <a:r>
              <a:rPr lang="nl-BE" sz="1800" smtClean="0"/>
              <a:t>Verwijdering dioxines</a:t>
            </a:r>
          </a:p>
          <a:p>
            <a:pPr defTabSz="762000" eaLnBrk="1" hangingPunct="1"/>
            <a:r>
              <a:rPr lang="nl-BE" sz="1800" smtClean="0"/>
              <a:t>DeNOx</a:t>
            </a:r>
          </a:p>
          <a:p>
            <a:pPr defTabSz="762000" eaLnBrk="1" hangingPunct="1"/>
            <a:endParaRPr lang="en-GB" sz="1800" smtClean="0"/>
          </a:p>
        </p:txBody>
      </p:sp>
      <p:pic>
        <p:nvPicPr>
          <p:cNvPr id="2765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932363" y="3043238"/>
            <a:ext cx="3244850" cy="2627312"/>
          </a:xfr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F7CAD87-4809-492B-A07C-8693AB52F6DB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EFCF51A-23FC-450C-8040-0D5425B81239}" type="slidenum">
              <a:rPr lang="nl-NL"/>
              <a:pPr/>
              <a:t>26</a:t>
            </a:fld>
            <a:endParaRPr lang="nl-NL" sz="14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nl-BE" smtClean="0"/>
              <a:t>Rookgasreiniging halfnat</a:t>
            </a:r>
            <a:endParaRPr lang="en-GB" smtClean="0"/>
          </a:p>
        </p:txBody>
      </p:sp>
      <p:pic>
        <p:nvPicPr>
          <p:cNvPr id="2867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292725" y="1557338"/>
            <a:ext cx="3246438" cy="4202112"/>
          </a:xfrm>
          <a:noFill/>
        </p:spPr>
      </p:pic>
      <p:pic>
        <p:nvPicPr>
          <p:cNvPr id="2867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96975" y="2214563"/>
            <a:ext cx="3660775" cy="2616200"/>
          </a:xfr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F676102-8B8F-4C9F-BB2A-7736B86BB867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E257FFA-2BC0-4ABB-8204-DD9D964CA925}" type="slidenum">
              <a:rPr lang="nl-NL"/>
              <a:pPr/>
              <a:t>27</a:t>
            </a:fld>
            <a:endParaRPr lang="nl-NL" sz="14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nl-BE" smtClean="0"/>
              <a:t>Rookgasreiniging nat</a:t>
            </a:r>
            <a:endParaRPr lang="en-GB" smtClean="0"/>
          </a:p>
        </p:txBody>
      </p:sp>
      <p:pic>
        <p:nvPicPr>
          <p:cNvPr id="2970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41463" y="1371600"/>
            <a:ext cx="4486275" cy="3008313"/>
          </a:xfr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84B7E9A-56E4-4E13-8ED7-5CD0B1F3FA7F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88E8C47-0AF2-4E5E-9F98-F9246237DA24}" type="slidenum">
              <a:rPr lang="nl-NL"/>
              <a:pPr/>
              <a:t>28</a:t>
            </a:fld>
            <a:endParaRPr lang="nl-NL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nl-BE" smtClean="0"/>
              <a:t>Installaties</a:t>
            </a:r>
            <a:endParaRPr lang="en-GB" smtClean="0"/>
          </a:p>
        </p:txBody>
      </p:sp>
      <p:pic>
        <p:nvPicPr>
          <p:cNvPr id="3072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27125" y="1454150"/>
            <a:ext cx="6848475" cy="4195763"/>
          </a:xfr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2591929-D9A3-4861-B17C-B29E7BABA49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704B843-3DAB-4FB2-AA93-8E5CC2DDEAD3}" type="slidenum">
              <a:rPr lang="nl-NL"/>
              <a:pPr/>
              <a:t>29</a:t>
            </a:fld>
            <a:endParaRPr lang="nl-NL" sz="140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endParaRPr lang="nl-BE" smtClean="0"/>
          </a:p>
        </p:txBody>
      </p:sp>
      <p:pic>
        <p:nvPicPr>
          <p:cNvPr id="31749" name="Picture 3" descr="Spittelau1-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5288" y="620713"/>
            <a:ext cx="3810000" cy="3465512"/>
          </a:xfrm>
          <a:noFill/>
        </p:spPr>
      </p:pic>
      <p:pic>
        <p:nvPicPr>
          <p:cNvPr id="31750" name="Picture 4" descr="hundertwass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238625" y="2776538"/>
            <a:ext cx="4083050" cy="2774950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CDA30E7-ED48-49CC-AFD8-569A6A95B11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85BBC1-4DBA-4796-8969-8C7764354B81}" type="slidenum">
              <a:rPr lang="nl-NL"/>
              <a:pPr/>
              <a:t>3</a:t>
            </a:fld>
            <a:endParaRPr lang="nl-NL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endParaRPr lang="nl-BE" smtClean="0"/>
          </a:p>
        </p:txBody>
      </p:sp>
      <p:pic>
        <p:nvPicPr>
          <p:cNvPr id="5125" name="Picture 3" descr="roosteroven indave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404813"/>
            <a:ext cx="7632700" cy="5397500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41E2BD9-8BE1-4140-8EE8-26944B018A42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28EDCF1-A922-4C7D-B76B-B595E1DA3F1D}" type="slidenum">
              <a:rPr lang="nl-NL"/>
              <a:pPr/>
              <a:t>4</a:t>
            </a:fld>
            <a:endParaRPr lang="nl-NL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defTabSz="762000" eaLnBrk="1" hangingPunct="1"/>
            <a:r>
              <a:rPr lang="en-GB" smtClean="0"/>
              <a:t>Wat is verbranding?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defTabSz="762000" eaLnBrk="1" hangingPunct="1">
              <a:buFontTx/>
              <a:buNone/>
            </a:pPr>
            <a:r>
              <a:rPr lang="en-GB" smtClean="0"/>
              <a:t>verbranding = brandstof + O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4140200" y="1628775"/>
            <a:ext cx="2936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GB" sz="1600" b="1"/>
              <a:t>2</a:t>
            </a:r>
          </a:p>
        </p:txBody>
      </p:sp>
      <p:sp>
        <p:nvSpPr>
          <p:cNvPr id="6151" name="AutoShape 5"/>
          <p:cNvSpPr>
            <a:spLocks noChangeArrowheads="1"/>
          </p:cNvSpPr>
          <p:nvPr/>
        </p:nvSpPr>
        <p:spPr bwMode="auto">
          <a:xfrm rot="16200000" flipH="1">
            <a:off x="4578350" y="2216150"/>
            <a:ext cx="749300" cy="444500"/>
          </a:xfrm>
          <a:prstGeom prst="rightArrow">
            <a:avLst>
              <a:gd name="adj1" fmla="val 50000"/>
              <a:gd name="adj2" fmla="val 8429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3789363" y="2981325"/>
            <a:ext cx="1677987" cy="52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GB" sz="2800" b="1">
                <a:solidFill>
                  <a:schemeClr val="accent2"/>
                </a:solidFill>
              </a:rPr>
              <a:t>rookgas </a:t>
            </a:r>
          </a:p>
        </p:txBody>
      </p:sp>
      <p:sp>
        <p:nvSpPr>
          <p:cNvPr id="6153" name="Rectangle 7"/>
          <p:cNvSpPr>
            <a:spLocks noChangeArrowheads="1"/>
          </p:cNvSpPr>
          <p:nvPr/>
        </p:nvSpPr>
        <p:spPr bwMode="auto">
          <a:xfrm>
            <a:off x="4551363" y="3590925"/>
            <a:ext cx="4518025" cy="1382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GB" sz="2800" b="1"/>
              <a:t>+ waterdamp</a:t>
            </a:r>
          </a:p>
          <a:p>
            <a:pPr defTabSz="762000"/>
            <a:endParaRPr lang="en-GB" sz="2800" b="1"/>
          </a:p>
          <a:p>
            <a:pPr defTabSz="762000"/>
            <a:r>
              <a:rPr lang="en-GB" sz="2800" b="1"/>
              <a:t>+ luchtovermaat (koeling)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DEAAF0B-5E79-42D0-8381-BF5BB4DFFD2A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DF8E58-B747-4F2B-A5FB-5CA4CF91248B}" type="slidenum">
              <a:rPr lang="nl-NL"/>
              <a:pPr/>
              <a:t>5</a:t>
            </a:fld>
            <a:endParaRPr lang="nl-NL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defTabSz="762000" eaLnBrk="1" hangingPunct="1"/>
            <a:r>
              <a:rPr lang="en-GB" i="1" smtClean="0"/>
              <a:t>stappen in verbranding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8278813" cy="4683125"/>
          </a:xfrm>
          <a:noFill/>
        </p:spPr>
        <p:txBody>
          <a:bodyPr lIns="90488" tIns="44450" rIns="90488" bIns="44450"/>
          <a:lstStyle/>
          <a:p>
            <a:pPr defTabSz="762000" eaLnBrk="1" hangingPunct="1">
              <a:lnSpc>
                <a:spcPct val="120000"/>
              </a:lnSpc>
            </a:pPr>
            <a:r>
              <a:rPr lang="en-GB" sz="1800" smtClean="0"/>
              <a:t>drogen					</a:t>
            </a:r>
            <a:r>
              <a:rPr lang="en-GB" sz="1800" i="1" smtClean="0">
                <a:solidFill>
                  <a:schemeClr val="accent2"/>
                </a:solidFill>
              </a:rPr>
              <a:t>water</a:t>
            </a:r>
            <a:endParaRPr lang="en-GB" sz="1800" smtClean="0">
              <a:solidFill>
                <a:schemeClr val="accent2"/>
              </a:solidFill>
            </a:endParaRPr>
          </a:p>
          <a:p>
            <a:pPr defTabSz="762000" eaLnBrk="1" hangingPunct="1">
              <a:lnSpc>
                <a:spcPct val="120000"/>
              </a:lnSpc>
            </a:pPr>
            <a:r>
              <a:rPr lang="en-GB" sz="1800" smtClean="0"/>
              <a:t>ontgassen				</a:t>
            </a:r>
            <a:r>
              <a:rPr lang="en-GB" sz="1800" i="1" smtClean="0">
                <a:solidFill>
                  <a:schemeClr val="accent2"/>
                </a:solidFill>
              </a:rPr>
              <a:t>vluchtige stoffen</a:t>
            </a:r>
          </a:p>
          <a:p>
            <a:pPr defTabSz="762000" eaLnBrk="1" hangingPunct="1">
              <a:lnSpc>
                <a:spcPct val="120000"/>
              </a:lnSpc>
            </a:pPr>
            <a:r>
              <a:rPr lang="en-GB" sz="1800" smtClean="0"/>
              <a:t>vergassen				</a:t>
            </a:r>
            <a:r>
              <a:rPr lang="en-GB" sz="1800" i="1" smtClean="0">
                <a:solidFill>
                  <a:schemeClr val="accent2"/>
                </a:solidFill>
              </a:rPr>
              <a:t>CO, H</a:t>
            </a:r>
            <a:r>
              <a:rPr lang="en-GB" sz="1800" i="1" baseline="-25000" smtClean="0">
                <a:solidFill>
                  <a:schemeClr val="accent2"/>
                </a:solidFill>
              </a:rPr>
              <a:t>2</a:t>
            </a:r>
            <a:r>
              <a:rPr lang="en-GB" sz="1800" i="1" smtClean="0">
                <a:solidFill>
                  <a:schemeClr val="accent2"/>
                </a:solidFill>
              </a:rPr>
              <a:t> + warmte</a:t>
            </a:r>
          </a:p>
          <a:p>
            <a:pPr defTabSz="762000" eaLnBrk="1" hangingPunct="1">
              <a:lnSpc>
                <a:spcPct val="120000"/>
              </a:lnSpc>
            </a:pPr>
            <a:r>
              <a:rPr lang="en-GB" sz="1800" smtClean="0"/>
              <a:t>volledige oxidatie			</a:t>
            </a:r>
            <a:r>
              <a:rPr lang="en-GB" sz="1800" i="1" smtClean="0">
                <a:solidFill>
                  <a:schemeClr val="accent2"/>
                </a:solidFill>
              </a:rPr>
              <a:t>CO</a:t>
            </a:r>
            <a:r>
              <a:rPr lang="en-GB" sz="1800" i="1" baseline="-25000" smtClean="0">
                <a:solidFill>
                  <a:schemeClr val="accent2"/>
                </a:solidFill>
              </a:rPr>
              <a:t>2</a:t>
            </a:r>
            <a:r>
              <a:rPr lang="en-GB" sz="1800" i="1" smtClean="0">
                <a:solidFill>
                  <a:schemeClr val="accent2"/>
                </a:solidFill>
              </a:rPr>
              <a:t>  , H</a:t>
            </a:r>
            <a:r>
              <a:rPr lang="en-GB" sz="1800" i="1" baseline="-25000" smtClean="0">
                <a:solidFill>
                  <a:schemeClr val="accent2"/>
                </a:solidFill>
              </a:rPr>
              <a:t>2</a:t>
            </a:r>
            <a:r>
              <a:rPr lang="en-GB" sz="1800" i="1" smtClean="0">
                <a:solidFill>
                  <a:schemeClr val="accent2"/>
                </a:solidFill>
              </a:rPr>
              <a:t>O + warmte</a:t>
            </a:r>
          </a:p>
          <a:p>
            <a:pPr defTabSz="762000" eaLnBrk="1" hangingPunct="1">
              <a:lnSpc>
                <a:spcPct val="120000"/>
              </a:lnSpc>
            </a:pPr>
            <a:r>
              <a:rPr lang="en-GB" sz="1800" smtClean="0"/>
              <a:t>uitbrand van vaste koolstof 	</a:t>
            </a:r>
            <a:r>
              <a:rPr lang="en-GB" sz="1800" i="1" smtClean="0">
                <a:solidFill>
                  <a:schemeClr val="accent2"/>
                </a:solidFill>
              </a:rPr>
              <a:t>CO</a:t>
            </a:r>
            <a:r>
              <a:rPr lang="en-GB" sz="1800" i="1" baseline="-25000" smtClean="0">
                <a:solidFill>
                  <a:schemeClr val="accent2"/>
                </a:solidFill>
              </a:rPr>
              <a:t>2</a:t>
            </a:r>
            <a:r>
              <a:rPr lang="en-GB" sz="1800" i="1" smtClean="0">
                <a:solidFill>
                  <a:schemeClr val="accent2"/>
                </a:solidFill>
              </a:rPr>
              <a:t>  , H</a:t>
            </a:r>
            <a:r>
              <a:rPr lang="en-GB" sz="1800" i="1" baseline="-25000" smtClean="0">
                <a:solidFill>
                  <a:schemeClr val="accent2"/>
                </a:solidFill>
              </a:rPr>
              <a:t>2</a:t>
            </a:r>
            <a:r>
              <a:rPr lang="en-GB" sz="1800" i="1" smtClean="0">
                <a:solidFill>
                  <a:schemeClr val="accent2"/>
                </a:solidFill>
              </a:rPr>
              <a:t>O +	warmte</a:t>
            </a:r>
          </a:p>
          <a:p>
            <a:pPr defTabSz="762000" eaLnBrk="1" hangingPunct="1">
              <a:lnSpc>
                <a:spcPct val="120000"/>
              </a:lnSpc>
            </a:pPr>
            <a:r>
              <a:rPr lang="en-GB" sz="1800" smtClean="0"/>
              <a:t>askoeling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A996B2E-2B06-440A-BE58-7E1672E290F5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819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A7F0D3D-3E60-4F82-9326-A61D958F637E}" type="slidenum">
              <a:rPr lang="nl-NL"/>
              <a:pPr/>
              <a:t>6</a:t>
            </a:fld>
            <a:endParaRPr lang="nl-NL" sz="140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228600"/>
            <a:ext cx="80772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defTabSz="762000">
              <a:defRPr/>
            </a:pPr>
            <a:r>
              <a:rPr lang="en-GB" sz="2800" b="1">
                <a:solidFill>
                  <a:srgbClr val="676767"/>
                </a:solidFill>
              </a:rPr>
              <a:t>Wat is verbranding?</a:t>
            </a:r>
            <a:endParaRPr lang="en-GB" sz="2800" b="1">
              <a:solidFill>
                <a:srgbClr val="676767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609600" y="1447800"/>
            <a:ext cx="8153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defTabSz="762000">
              <a:spcBef>
                <a:spcPct val="20000"/>
              </a:spcBef>
            </a:pPr>
            <a:endParaRPr lang="en-GB" sz="2800" b="1">
              <a:solidFill>
                <a:schemeClr val="accent1"/>
              </a:solidFill>
            </a:endParaRPr>
          </a:p>
          <a:p>
            <a:pPr marL="342900" indent="-342900" defTabSz="762000">
              <a:spcBef>
                <a:spcPct val="20000"/>
              </a:spcBef>
            </a:pPr>
            <a:r>
              <a:rPr lang="en-GB" b="1">
                <a:solidFill>
                  <a:schemeClr val="accent1"/>
                </a:solidFill>
              </a:rPr>
              <a:t>			  </a:t>
            </a:r>
            <a:r>
              <a:rPr lang="en-GB" b="1">
                <a:solidFill>
                  <a:schemeClr val="accent2"/>
                </a:solidFill>
              </a:rPr>
              <a:t>volledige oxidatie</a:t>
            </a:r>
            <a:endParaRPr lang="en-GB" sz="2800" b="1">
              <a:solidFill>
                <a:schemeClr val="accent2"/>
              </a:solidFill>
            </a:endParaRPr>
          </a:p>
          <a:p>
            <a:pPr marL="342900" indent="-342900" defTabSz="762000">
              <a:spcBef>
                <a:spcPct val="20000"/>
              </a:spcBef>
            </a:pPr>
            <a:r>
              <a:rPr lang="en-GB" b="1">
                <a:solidFill>
                  <a:schemeClr val="accent2"/>
                </a:solidFill>
              </a:rPr>
              <a:t>droging			</a:t>
            </a:r>
          </a:p>
          <a:p>
            <a:pPr marL="1143000" lvl="2" indent="-228600" defTabSz="762000">
              <a:spcBef>
                <a:spcPct val="20000"/>
              </a:spcBef>
            </a:pPr>
            <a:r>
              <a:rPr lang="en-GB" b="1">
                <a:solidFill>
                  <a:schemeClr val="accent2"/>
                </a:solidFill>
              </a:rPr>
              <a:t>ontgassing</a:t>
            </a:r>
          </a:p>
          <a:p>
            <a:pPr marL="1600200" lvl="3" indent="-228600" defTabSz="762000">
              <a:spcBef>
                <a:spcPct val="20000"/>
              </a:spcBef>
            </a:pPr>
            <a:r>
              <a:rPr lang="en-GB" b="1">
                <a:solidFill>
                  <a:schemeClr val="accent2"/>
                </a:solidFill>
              </a:rPr>
              <a:t>vergassing		</a:t>
            </a:r>
          </a:p>
          <a:p>
            <a:pPr marL="2057400" lvl="4" indent="-228600" defTabSz="762000">
              <a:spcBef>
                <a:spcPct val="20000"/>
              </a:spcBef>
            </a:pPr>
            <a:endParaRPr lang="en-GB" b="1">
              <a:solidFill>
                <a:schemeClr val="accent2"/>
              </a:solidFill>
            </a:endParaRPr>
          </a:p>
          <a:p>
            <a:pPr marL="2057400" lvl="4" indent="-228600" defTabSz="762000">
              <a:spcBef>
                <a:spcPct val="20000"/>
              </a:spcBef>
            </a:pPr>
            <a:r>
              <a:rPr lang="en-GB" b="1">
                <a:solidFill>
                  <a:schemeClr val="accent2"/>
                </a:solidFill>
              </a:rPr>
              <a:t>Uitbrand van vaste koolstof</a:t>
            </a:r>
          </a:p>
          <a:p>
            <a:pPr marL="2057400" lvl="4" indent="-228600" defTabSz="762000">
              <a:spcBef>
                <a:spcPct val="20000"/>
              </a:spcBef>
              <a:buFontTx/>
              <a:buChar char="•"/>
            </a:pPr>
            <a:endParaRPr lang="en-GB" b="1">
              <a:solidFill>
                <a:schemeClr val="accent2"/>
              </a:solidFill>
            </a:endParaRPr>
          </a:p>
          <a:p>
            <a:pPr marL="2057400" lvl="4" indent="-228600" defTabSz="762000">
              <a:spcBef>
                <a:spcPct val="20000"/>
              </a:spcBef>
            </a:pPr>
            <a:r>
              <a:rPr lang="en-GB" b="1">
                <a:solidFill>
                  <a:schemeClr val="accent2"/>
                </a:solidFill>
              </a:rPr>
              <a:t>                   askoeling</a:t>
            </a:r>
          </a:p>
        </p:txBody>
      </p:sp>
      <p:sp>
        <p:nvSpPr>
          <p:cNvPr id="8198" name="Line 4"/>
          <p:cNvSpPr>
            <a:spLocks noChangeShapeType="1"/>
          </p:cNvSpPr>
          <p:nvPr/>
        </p:nvSpPr>
        <p:spPr bwMode="auto">
          <a:xfrm>
            <a:off x="381000" y="3124200"/>
            <a:ext cx="441960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8199" name="Line 5"/>
          <p:cNvSpPr>
            <a:spLocks noChangeShapeType="1"/>
          </p:cNvSpPr>
          <p:nvPr/>
        </p:nvSpPr>
        <p:spPr bwMode="auto">
          <a:xfrm>
            <a:off x="4800600" y="5791200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8200" name="Line 6"/>
          <p:cNvSpPr>
            <a:spLocks noChangeShapeType="1"/>
          </p:cNvSpPr>
          <p:nvPr/>
        </p:nvSpPr>
        <p:spPr bwMode="auto">
          <a:xfrm>
            <a:off x="6096000" y="5257800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8201" name="Line 7"/>
          <p:cNvSpPr>
            <a:spLocks noChangeShapeType="1"/>
          </p:cNvSpPr>
          <p:nvPr/>
        </p:nvSpPr>
        <p:spPr bwMode="auto">
          <a:xfrm flipV="1">
            <a:off x="6096000" y="38862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8202" name="Line 8"/>
          <p:cNvSpPr>
            <a:spLocks noChangeShapeType="1"/>
          </p:cNvSpPr>
          <p:nvPr/>
        </p:nvSpPr>
        <p:spPr bwMode="auto">
          <a:xfrm flipH="1" flipV="1">
            <a:off x="5181600" y="3124200"/>
            <a:ext cx="850900" cy="774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8203" name="Line 9"/>
          <p:cNvSpPr>
            <a:spLocks noChangeShapeType="1"/>
          </p:cNvSpPr>
          <p:nvPr/>
        </p:nvSpPr>
        <p:spPr bwMode="auto">
          <a:xfrm flipV="1">
            <a:off x="5181600" y="1600200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8204" name="Line 10"/>
          <p:cNvSpPr>
            <a:spLocks noChangeShapeType="1"/>
          </p:cNvSpPr>
          <p:nvPr/>
        </p:nvSpPr>
        <p:spPr bwMode="auto">
          <a:xfrm flipV="1">
            <a:off x="2209800" y="1593850"/>
            <a:ext cx="0" cy="85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8205" name="Line 11"/>
          <p:cNvSpPr>
            <a:spLocks noChangeShapeType="1"/>
          </p:cNvSpPr>
          <p:nvPr/>
        </p:nvSpPr>
        <p:spPr bwMode="auto">
          <a:xfrm flipH="1" flipV="1">
            <a:off x="1289050" y="2127250"/>
            <a:ext cx="9271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AFDE1AA-C7CA-4606-B920-26AB4D7C5C2D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1FA4EE5-2BFD-4991-8AB5-AC4A1862821B}" type="slidenum">
              <a:rPr lang="nl-NL"/>
              <a:pPr/>
              <a:t>7</a:t>
            </a:fld>
            <a:endParaRPr lang="nl-NL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defTabSz="762000" eaLnBrk="1" hangingPunct="1"/>
            <a:r>
              <a:rPr lang="en-GB" i="1" smtClean="0"/>
              <a:t>verbrandingswaarde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defTabSz="762000" eaLnBrk="1" hangingPunct="1"/>
            <a:r>
              <a:rPr lang="en-GB" smtClean="0"/>
              <a:t>de hoeveelheid warmte die vrijkomt per kg verbrand afval</a:t>
            </a:r>
          </a:p>
          <a:p>
            <a:pPr lvl="1" defTabSz="762000" eaLnBrk="1" hangingPunct="1"/>
            <a:r>
              <a:rPr lang="en-GB" smtClean="0"/>
              <a:t>door omzetting C tot CO</a:t>
            </a:r>
            <a:r>
              <a:rPr lang="en-GB" baseline="-25000" smtClean="0"/>
              <a:t>2</a:t>
            </a:r>
            <a:r>
              <a:rPr lang="en-GB" smtClean="0"/>
              <a:t>  en H</a:t>
            </a:r>
            <a:r>
              <a:rPr lang="en-GB" baseline="-25000" smtClean="0"/>
              <a:t>2</a:t>
            </a:r>
            <a:r>
              <a:rPr lang="en-GB" smtClean="0"/>
              <a:t> tot H</a:t>
            </a:r>
            <a:r>
              <a:rPr lang="en-GB" baseline="-25000" smtClean="0"/>
              <a:t>2</a:t>
            </a:r>
            <a:r>
              <a:rPr lang="en-GB" smtClean="0"/>
              <a:t>O</a:t>
            </a:r>
          </a:p>
          <a:p>
            <a:pPr defTabSz="762000" eaLnBrk="1" hangingPunct="1"/>
            <a:r>
              <a:rPr lang="en-GB" smtClean="0"/>
              <a:t>uitgedrukt in kJ/kg of kcal/kg</a:t>
            </a:r>
          </a:p>
          <a:p>
            <a:pPr lvl="1" defTabSz="762000" eaLnBrk="1" hangingPunct="1"/>
            <a:r>
              <a:rPr lang="en-GB" smtClean="0"/>
              <a:t>1kJ = 4,18 kcal </a:t>
            </a:r>
          </a:p>
          <a:p>
            <a:pPr defTabSz="762000" eaLnBrk="1" hangingPunct="1"/>
            <a:r>
              <a:rPr lang="en-GB" smtClean="0"/>
              <a:t>Higher Heating Value (HHV) - Lower Heating Value (LHV)</a:t>
            </a:r>
          </a:p>
          <a:p>
            <a:pPr lvl="1" defTabSz="762000" eaLnBrk="1" hangingPunct="1"/>
            <a:r>
              <a:rPr lang="en-GB" smtClean="0"/>
              <a:t>verschil = verdampingswarmte van water</a:t>
            </a:r>
          </a:p>
          <a:p>
            <a:pPr lvl="1" defTabSz="762000" eaLnBrk="1" hangingPunct="1"/>
            <a:endParaRPr lang="en-GB" smtClean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BDF648C-4AE0-4917-8144-95EB80D4A260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915FD8D-CF6E-496F-904F-6318551CB6C6}" type="slidenum">
              <a:rPr lang="nl-NL"/>
              <a:pPr/>
              <a:t>8</a:t>
            </a:fld>
            <a:endParaRPr lang="nl-NL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defTabSz="762000" eaLnBrk="1" hangingPunct="1"/>
            <a:r>
              <a:rPr lang="en-GB" i="1" smtClean="0"/>
              <a:t>luchtovermaat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defTabSz="762000" eaLnBrk="1" hangingPunct="1">
              <a:buFontTx/>
              <a:buNone/>
            </a:pPr>
            <a:r>
              <a:rPr lang="en-GB" smtClean="0"/>
              <a:t>= teveel aan zuurstof , boven wat nodig is voor volledige verbranding</a:t>
            </a:r>
          </a:p>
          <a:p>
            <a:pPr defTabSz="762000" eaLnBrk="1" hangingPunct="1">
              <a:buFontTx/>
              <a:buNone/>
            </a:pPr>
            <a:endParaRPr lang="en-GB" smtClean="0"/>
          </a:p>
          <a:p>
            <a:pPr defTabSz="762000" eaLnBrk="1" hangingPunct="1">
              <a:buFontTx/>
              <a:buNone/>
            </a:pPr>
            <a:r>
              <a:rPr lang="en-GB" i="1" smtClean="0"/>
              <a:t>				werkelijke hoeveelheid</a:t>
            </a:r>
          </a:p>
          <a:p>
            <a:pPr defTabSz="762000" eaLnBrk="1" hangingPunct="1">
              <a:buFontTx/>
              <a:buNone/>
            </a:pPr>
            <a:r>
              <a:rPr lang="en-GB" i="1" smtClean="0"/>
              <a:t>				nodige hoeveelheid</a:t>
            </a:r>
            <a:endParaRPr lang="en-GB" smtClean="0"/>
          </a:p>
          <a:p>
            <a:pPr defTabSz="762000" eaLnBrk="1" hangingPunct="1">
              <a:buFontTx/>
              <a:buNone/>
            </a:pPr>
            <a:endParaRPr lang="en-GB" smtClean="0"/>
          </a:p>
          <a:p>
            <a:pPr defTabSz="762000" eaLnBrk="1" hangingPunct="1">
              <a:buFontTx/>
              <a:buNone/>
            </a:pPr>
            <a:r>
              <a:rPr lang="en-GB" smtClean="0"/>
              <a:t>		</a:t>
            </a:r>
            <a:r>
              <a:rPr lang="en-GB" smtClean="0">
                <a:solidFill>
                  <a:srgbClr val="063DE8"/>
                </a:solidFill>
              </a:rPr>
              <a:t>bepaald door meting van O  en CO </a:t>
            </a:r>
          </a:p>
        </p:txBody>
      </p:sp>
      <p:sp>
        <p:nvSpPr>
          <p:cNvPr id="10246" name="Line 4"/>
          <p:cNvSpPr>
            <a:spLocks noChangeShapeType="1"/>
          </p:cNvSpPr>
          <p:nvPr/>
        </p:nvSpPr>
        <p:spPr bwMode="auto">
          <a:xfrm>
            <a:off x="2987675" y="2781300"/>
            <a:ext cx="394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0247" name="AutoShape 5"/>
          <p:cNvSpPr>
            <a:spLocks noChangeArrowheads="1"/>
          </p:cNvSpPr>
          <p:nvPr/>
        </p:nvSpPr>
        <p:spPr bwMode="auto">
          <a:xfrm>
            <a:off x="1042988" y="3644900"/>
            <a:ext cx="609600" cy="228600"/>
          </a:xfrm>
          <a:prstGeom prst="rightArrow">
            <a:avLst>
              <a:gd name="adj1" fmla="val 50000"/>
              <a:gd name="adj2" fmla="val 133346"/>
            </a:avLst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4787900" y="3716338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n-GB" sz="1800" b="1">
                <a:solidFill>
                  <a:srgbClr val="3365FB"/>
                </a:solidFill>
              </a:rPr>
              <a:t>2</a:t>
            </a:r>
          </a:p>
        </p:txBody>
      </p:sp>
      <p:sp>
        <p:nvSpPr>
          <p:cNvPr id="10249" name="Rectangle 7"/>
          <p:cNvSpPr>
            <a:spLocks noChangeArrowheads="1"/>
          </p:cNvSpPr>
          <p:nvPr/>
        </p:nvSpPr>
        <p:spPr bwMode="auto">
          <a:xfrm>
            <a:off x="5651500" y="3716338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GB" sz="1800" b="1">
                <a:solidFill>
                  <a:srgbClr val="3365FB"/>
                </a:solidFill>
              </a:rPr>
              <a:t>2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352AC58-122F-4392-8CFB-83AF5A3B8312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25E4C91-ED81-44BD-B39A-C8499C10A9B8}" type="slidenum">
              <a:rPr lang="nl-NL"/>
              <a:pPr/>
              <a:t>9</a:t>
            </a:fld>
            <a:endParaRPr lang="nl-NL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064500" cy="955675"/>
          </a:xfrm>
          <a:noFill/>
        </p:spPr>
        <p:txBody>
          <a:bodyPr lIns="90488" tIns="44450" rIns="90488" bIns="44450" anchor="ctr"/>
          <a:lstStyle/>
          <a:p>
            <a:pPr defTabSz="762000" eaLnBrk="1" hangingPunct="1"/>
            <a:r>
              <a:rPr lang="en-GB" smtClean="0"/>
              <a:t>Wat is een verbrandingsrooster?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63763"/>
            <a:ext cx="8134350" cy="3932237"/>
          </a:xfrm>
          <a:noFill/>
        </p:spPr>
        <p:txBody>
          <a:bodyPr lIns="90488" tIns="44450" rIns="90488" bIns="44450"/>
          <a:lstStyle/>
          <a:p>
            <a:pPr defTabSz="762000" eaLnBrk="1" hangingPunct="1"/>
            <a:r>
              <a:rPr lang="en-GB" smtClean="0"/>
              <a:t>een speciaal ontworpen bewegende vloer</a:t>
            </a:r>
          </a:p>
          <a:p>
            <a:pPr defTabSz="762000" eaLnBrk="1" hangingPunct="1"/>
            <a:r>
              <a:rPr lang="en-GB" smtClean="0"/>
              <a:t>de bodem van de verbrandingsruimte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VITO_landscape_nl">
  <a:themeElements>
    <a:clrScheme name="VITO_landscape_n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ITO_landscape_nl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VITO_landscape_n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TO_landscape_n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TO_landscape_n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TO_landscape_n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TO_landscape_n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TO_landscape_n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TO_landscape_n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TO_landscape_n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TO_landscape_n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TO_landscape_n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TO_landscape_n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TO_landscape_n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VITO_landscape_nl</Template>
  <TotalTime>135</TotalTime>
  <Words>356</Words>
  <Application>Microsoft Office PowerPoint</Application>
  <PresentationFormat>On-screen Show (4:3)</PresentationFormat>
  <Paragraphs>184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VITO_landscape_nl</vt:lpstr>
      <vt:lpstr>Roosterverbranding</vt:lpstr>
      <vt:lpstr>Slide 2</vt:lpstr>
      <vt:lpstr>Slide 3</vt:lpstr>
      <vt:lpstr>Wat is verbranding?</vt:lpstr>
      <vt:lpstr>stappen in verbranding</vt:lpstr>
      <vt:lpstr>Slide 6</vt:lpstr>
      <vt:lpstr>verbrandingswaarde</vt:lpstr>
      <vt:lpstr>luchtovermaat</vt:lpstr>
      <vt:lpstr>Wat is een verbrandingsrooster?</vt:lpstr>
      <vt:lpstr>Welke functies heeft het verbrandingsrooster?</vt:lpstr>
      <vt:lpstr>Welke zijn de belangrijkste beoordelingscriteria voor een rooster?</vt:lpstr>
      <vt:lpstr>Door welke factoren wordt de ontwikkeling van roostersystemen gedreven?</vt:lpstr>
      <vt:lpstr>verbrandingsrooster </vt:lpstr>
      <vt:lpstr>verbrandingsrooster - pokende werking</vt:lpstr>
      <vt:lpstr>tegelontwerp</vt:lpstr>
      <vt:lpstr>Welke eigenschappen hebben andere verbrandingsroosters?</vt:lpstr>
      <vt:lpstr>Koeling van roosters</vt:lpstr>
      <vt:lpstr>Stortbunker</vt:lpstr>
      <vt:lpstr>Verbrandingskamer</vt:lpstr>
      <vt:lpstr>Verbrandingskamer</vt:lpstr>
      <vt:lpstr>Secundaire lucht</vt:lpstr>
      <vt:lpstr>Slide 22</vt:lpstr>
      <vt:lpstr>Ontslakker</vt:lpstr>
      <vt:lpstr>Ketel</vt:lpstr>
      <vt:lpstr>Rookgasreiniging</vt:lpstr>
      <vt:lpstr>Rookgasreiniging halfnat</vt:lpstr>
      <vt:lpstr>Rookgasreiniging nat</vt:lpstr>
      <vt:lpstr>Installaties</vt:lpstr>
      <vt:lpstr>Slide 29</vt:lpstr>
    </vt:vector>
  </TitlesOfParts>
  <Company>Vito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Roosterverbranding</dc:title>
  <dc:creator>Rimses User</dc:creator>
  <cp:lastModifiedBy>vranckek</cp:lastModifiedBy>
  <cp:revision>15</cp:revision>
  <dcterms:created xsi:type="dcterms:W3CDTF">2009-04-26T21:02:35Z</dcterms:created>
  <dcterms:modified xsi:type="dcterms:W3CDTF">2012-04-16T08:56:02Z</dcterms:modified>
</cp:coreProperties>
</file>