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sldIdLst>
    <p:sldId id="257" r:id="rId4"/>
    <p:sldId id="316" r:id="rId6"/>
    <p:sldId id="263" r:id="rId7"/>
    <p:sldId id="315" r:id="rId8"/>
    <p:sldId id="31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0E2A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47" autoAdjust="0"/>
  </p:normalViewPr>
  <p:slideViewPr>
    <p:cSldViewPr snapToGrid="0">
      <p:cViewPr varScale="1">
        <p:scale>
          <a:sx n="99" d="100"/>
          <a:sy n="9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3A204-8859-4A0D-A68F-EA61B02E1EC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F993-41FE-4ED1-BBC9-80B882DEC72C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3808d40d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3808d40d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3808d40d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3808d40d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3808d40d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3808d40d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5814400" y="1636400"/>
            <a:ext cx="542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51" name="Google Shape;151;p15"/>
          <p:cNvSpPr txBox="1">
            <a:spLocks noGrp="1"/>
          </p:cNvSpPr>
          <p:nvPr>
            <p:ph type="subTitle" idx="1"/>
          </p:nvPr>
        </p:nvSpPr>
        <p:spPr>
          <a:xfrm>
            <a:off x="5814400" y="2758800"/>
            <a:ext cx="5426800" cy="2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/>
          <a:srcRect b="47712"/>
          <a:stretch>
            <a:fillRect/>
          </a:stretch>
        </p:blipFill>
        <p:spPr>
          <a:xfrm>
            <a:off x="4652300" y="5496401"/>
            <a:ext cx="4297133" cy="136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3"/>
          <a:srcRect t="47712"/>
          <a:stretch>
            <a:fillRect/>
          </a:stretch>
        </p:blipFill>
        <p:spPr>
          <a:xfrm>
            <a:off x="7969434" y="1"/>
            <a:ext cx="4297133" cy="136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2820400" y="2469951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2820400" y="3120947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>
            <a:spLocks noGrp="1"/>
          </p:cNvSpPr>
          <p:nvPr>
            <p:ph type="title" idx="2"/>
          </p:nvPr>
        </p:nvSpPr>
        <p:spPr>
          <a:xfrm>
            <a:off x="2820400" y="4207524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118" name="Google Shape;118;p13"/>
          <p:cNvSpPr txBox="1">
            <a:spLocks noGrp="1"/>
          </p:cNvSpPr>
          <p:nvPr>
            <p:ph type="subTitle" idx="3"/>
          </p:nvPr>
        </p:nvSpPr>
        <p:spPr>
          <a:xfrm>
            <a:off x="2820400" y="4858520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>
            <a:spLocks noGrp="1"/>
          </p:cNvSpPr>
          <p:nvPr>
            <p:ph type="title" idx="4"/>
          </p:nvPr>
        </p:nvSpPr>
        <p:spPr>
          <a:xfrm>
            <a:off x="7670367" y="2469951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120" name="Google Shape;120;p13"/>
          <p:cNvSpPr txBox="1">
            <a:spLocks noGrp="1"/>
          </p:cNvSpPr>
          <p:nvPr>
            <p:ph type="subTitle" idx="5"/>
          </p:nvPr>
        </p:nvSpPr>
        <p:spPr>
          <a:xfrm>
            <a:off x="7670367" y="3120947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>
            <a:spLocks noGrp="1"/>
          </p:cNvSpPr>
          <p:nvPr>
            <p:ph type="title" idx="6"/>
          </p:nvPr>
        </p:nvSpPr>
        <p:spPr>
          <a:xfrm>
            <a:off x="7670372" y="4207524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122" name="Google Shape;122;p13"/>
          <p:cNvSpPr txBox="1">
            <a:spLocks noGrp="1"/>
          </p:cNvSpPr>
          <p:nvPr>
            <p:ph type="subTitle" idx="7"/>
          </p:nvPr>
        </p:nvSpPr>
        <p:spPr>
          <a:xfrm>
            <a:off x="7670367" y="4858520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>
            <a:spLocks noGrp="1"/>
          </p:cNvSpPr>
          <p:nvPr>
            <p:ph type="title" idx="8" hasCustomPrompt="1"/>
          </p:nvPr>
        </p:nvSpPr>
        <p:spPr>
          <a:xfrm>
            <a:off x="1616033" y="2846984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9" hasCustomPrompt="1"/>
          </p:nvPr>
        </p:nvSpPr>
        <p:spPr>
          <a:xfrm>
            <a:off x="1616033" y="4608417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3" hasCustomPrompt="1"/>
          </p:nvPr>
        </p:nvSpPr>
        <p:spPr>
          <a:xfrm>
            <a:off x="6466000" y="2846984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4" hasCustomPrompt="1"/>
          </p:nvPr>
        </p:nvSpPr>
        <p:spPr>
          <a:xfrm>
            <a:off x="6466000" y="4608417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5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522000" y="418200"/>
            <a:ext cx="11148000" cy="60216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465"/>
            </a:lvl1pPr>
            <a:lvl2pPr marL="1219200" lvl="1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5"/>
            </a:lvl2pPr>
            <a:lvl3pPr marL="1828800" lvl="2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5"/>
            </a:lvl3pPr>
            <a:lvl4pPr marL="2438400" lvl="3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5"/>
            </a:lvl4pPr>
            <a:lvl5pPr marL="3048000" lvl="4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5"/>
            </a:lvl5pPr>
            <a:lvl6pPr marL="3657600" lvl="5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5"/>
            </a:lvl6pPr>
            <a:lvl7pPr marL="4267200" lvl="6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5"/>
            </a:lvl7pPr>
            <a:lvl8pPr marL="4876800" lvl="7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5"/>
            </a:lvl8pPr>
            <a:lvl9pPr marL="5486400" lvl="8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5"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>
            <a:off x="5" y="134760"/>
            <a:ext cx="3480937" cy="448029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8711072" y="6292360"/>
            <a:ext cx="3480937" cy="448029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3" name="Google Shape;523;p49"/>
          <p:cNvSpPr/>
          <p:nvPr/>
        </p:nvSpPr>
        <p:spPr>
          <a:xfrm>
            <a:off x="-1058367" y="-1067233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24" name="Google Shape;524;p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99800" y="139282"/>
            <a:ext cx="4463867" cy="27051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5" name="Google Shape;525;p49"/>
          <p:cNvGrpSpPr/>
          <p:nvPr/>
        </p:nvGrpSpPr>
        <p:grpSpPr>
          <a:xfrm flipH="1">
            <a:off x="342101" y="6008151"/>
            <a:ext cx="1539500" cy="574000"/>
            <a:chOff x="4042650" y="642025"/>
            <a:chExt cx="1154625" cy="430500"/>
          </a:xfrm>
        </p:grpSpPr>
        <p:sp>
          <p:nvSpPr>
            <p:cNvPr id="526" name="Google Shape;526;p49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49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8" name="Google Shape;528;p49"/>
          <p:cNvSpPr/>
          <p:nvPr/>
        </p:nvSpPr>
        <p:spPr>
          <a:xfrm>
            <a:off x="9454800" y="4012767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950800" y="1615067"/>
            <a:ext cx="48820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950800" y="5030400"/>
            <a:ext cx="48820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9" name="Google Shape;179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5936" y="0"/>
            <a:ext cx="4173600" cy="25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8418900" y="163900"/>
            <a:ext cx="4173600" cy="417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 rot="10800000" flipH="1">
            <a:off x="8772533" y="-1397533"/>
            <a:ext cx="4411200" cy="441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20"/>
          <p:cNvSpPr/>
          <p:nvPr/>
        </p:nvSpPr>
        <p:spPr>
          <a:xfrm>
            <a:off x="2129333" y="2155467"/>
            <a:ext cx="6643200" cy="6643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123300" y="1291867"/>
            <a:ext cx="467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1123300" y="2212533"/>
            <a:ext cx="46752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0"/>
          <p:cNvSpPr/>
          <p:nvPr/>
        </p:nvSpPr>
        <p:spPr>
          <a:xfrm>
            <a:off x="10226900" y="498667"/>
            <a:ext cx="684400" cy="618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20"/>
          <p:cNvSpPr/>
          <p:nvPr/>
        </p:nvSpPr>
        <p:spPr>
          <a:xfrm>
            <a:off x="11127067" y="498667"/>
            <a:ext cx="684400" cy="618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" name="Google Shape;188;p20"/>
          <p:cNvGrpSpPr/>
          <p:nvPr/>
        </p:nvGrpSpPr>
        <p:grpSpPr>
          <a:xfrm>
            <a:off x="7458307" y="765449"/>
            <a:ext cx="1546789" cy="85264"/>
            <a:chOff x="3779200" y="1371600"/>
            <a:chExt cx="1992600" cy="109500"/>
          </a:xfrm>
        </p:grpSpPr>
        <p:sp>
          <p:nvSpPr>
            <p:cNvPr id="189" name="Google Shape;189;p2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95" name="Google Shape;195;p20"/>
          <p:cNvPicPr preferRelativeResize="0"/>
          <p:nvPr/>
        </p:nvPicPr>
        <p:blipFill rotWithShape="1">
          <a:blip r:embed="rId3"/>
          <a:srcRect b="33936"/>
          <a:stretch>
            <a:fillRect/>
          </a:stretch>
        </p:blipFill>
        <p:spPr>
          <a:xfrm>
            <a:off x="144900" y="5070867"/>
            <a:ext cx="4463867" cy="178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6630467" y="1066433"/>
            <a:ext cx="4355200" cy="30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6630467" y="4131995"/>
            <a:ext cx="4355200" cy="1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/>
          <p:nvPr/>
        </p:nvSpPr>
        <p:spPr>
          <a:xfrm rot="10800000" flipH="1">
            <a:off x="-1697767" y="-1170933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25"/>
          <p:cNvSpPr>
            <a:spLocks noGrp="1"/>
          </p:cNvSpPr>
          <p:nvPr>
            <p:ph type="pic" idx="2"/>
          </p:nvPr>
        </p:nvSpPr>
        <p:spPr>
          <a:xfrm>
            <a:off x="0" y="233"/>
            <a:ext cx="5084000" cy="68580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/>
          <p:nvPr/>
        </p:nvSpPr>
        <p:spPr>
          <a:xfrm>
            <a:off x="7028800" y="16225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3" name="Google Shape;493;p46"/>
          <p:cNvSpPr/>
          <p:nvPr/>
        </p:nvSpPr>
        <p:spPr>
          <a:xfrm>
            <a:off x="-956733" y="-478200"/>
            <a:ext cx="4211600" cy="4211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94" name="Google Shape;494;p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5904" y="4037900"/>
            <a:ext cx="4358200" cy="2641067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6"/>
          <p:cNvSpPr/>
          <p:nvPr/>
        </p:nvSpPr>
        <p:spPr>
          <a:xfrm>
            <a:off x="950733" y="1054100"/>
            <a:ext cx="10290400" cy="47500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6" name="Google Shape;496;p46"/>
          <p:cNvSpPr txBox="1">
            <a:spLocks noGrp="1"/>
          </p:cNvSpPr>
          <p:nvPr>
            <p:ph type="title"/>
          </p:nvPr>
        </p:nvSpPr>
        <p:spPr>
          <a:xfrm>
            <a:off x="1689400" y="1992400"/>
            <a:ext cx="8813200" cy="28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5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5814400" y="1636400"/>
            <a:ext cx="542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51" name="Google Shape;151;p15"/>
          <p:cNvSpPr txBox="1">
            <a:spLocks noGrp="1"/>
          </p:cNvSpPr>
          <p:nvPr>
            <p:ph type="subTitle" idx="1"/>
          </p:nvPr>
        </p:nvSpPr>
        <p:spPr>
          <a:xfrm>
            <a:off x="5814400" y="2758800"/>
            <a:ext cx="5426800" cy="2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/>
          <a:srcRect b="47712"/>
          <a:stretch>
            <a:fillRect/>
          </a:stretch>
        </p:blipFill>
        <p:spPr>
          <a:xfrm>
            <a:off x="4652300" y="5496401"/>
            <a:ext cx="4297133" cy="136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3"/>
          <a:srcRect t="47712"/>
          <a:stretch>
            <a:fillRect/>
          </a:stretch>
        </p:blipFill>
        <p:spPr>
          <a:xfrm>
            <a:off x="7969434" y="1"/>
            <a:ext cx="4297133" cy="136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2820400" y="2469951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2820400" y="3120947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>
            <a:spLocks noGrp="1"/>
          </p:cNvSpPr>
          <p:nvPr>
            <p:ph type="title" idx="2"/>
          </p:nvPr>
        </p:nvSpPr>
        <p:spPr>
          <a:xfrm>
            <a:off x="2820400" y="4207524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118" name="Google Shape;118;p13"/>
          <p:cNvSpPr txBox="1">
            <a:spLocks noGrp="1"/>
          </p:cNvSpPr>
          <p:nvPr>
            <p:ph type="subTitle" idx="3"/>
          </p:nvPr>
        </p:nvSpPr>
        <p:spPr>
          <a:xfrm>
            <a:off x="2820400" y="4858520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>
            <a:spLocks noGrp="1"/>
          </p:cNvSpPr>
          <p:nvPr>
            <p:ph type="title" idx="4"/>
          </p:nvPr>
        </p:nvSpPr>
        <p:spPr>
          <a:xfrm>
            <a:off x="7670367" y="2469951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120" name="Google Shape;120;p13"/>
          <p:cNvSpPr txBox="1">
            <a:spLocks noGrp="1"/>
          </p:cNvSpPr>
          <p:nvPr>
            <p:ph type="subTitle" idx="5"/>
          </p:nvPr>
        </p:nvSpPr>
        <p:spPr>
          <a:xfrm>
            <a:off x="7670367" y="3120947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>
            <a:spLocks noGrp="1"/>
          </p:cNvSpPr>
          <p:nvPr>
            <p:ph type="title" idx="6"/>
          </p:nvPr>
        </p:nvSpPr>
        <p:spPr>
          <a:xfrm>
            <a:off x="7670372" y="4207524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5"/>
            </a:lvl9pPr>
          </a:lstStyle>
          <a:p/>
        </p:txBody>
      </p:sp>
      <p:sp>
        <p:nvSpPr>
          <p:cNvPr id="122" name="Google Shape;122;p13"/>
          <p:cNvSpPr txBox="1">
            <a:spLocks noGrp="1"/>
          </p:cNvSpPr>
          <p:nvPr>
            <p:ph type="subTitle" idx="7"/>
          </p:nvPr>
        </p:nvSpPr>
        <p:spPr>
          <a:xfrm>
            <a:off x="7670367" y="4858520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>
            <a:spLocks noGrp="1"/>
          </p:cNvSpPr>
          <p:nvPr>
            <p:ph type="title" idx="8" hasCustomPrompt="1"/>
          </p:nvPr>
        </p:nvSpPr>
        <p:spPr>
          <a:xfrm>
            <a:off x="1616033" y="2846984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9" hasCustomPrompt="1"/>
          </p:nvPr>
        </p:nvSpPr>
        <p:spPr>
          <a:xfrm>
            <a:off x="1616033" y="4608417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3" hasCustomPrompt="1"/>
          </p:nvPr>
        </p:nvSpPr>
        <p:spPr>
          <a:xfrm>
            <a:off x="6466000" y="2846984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4" hasCustomPrompt="1"/>
          </p:nvPr>
        </p:nvSpPr>
        <p:spPr>
          <a:xfrm>
            <a:off x="6466000" y="4608417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5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5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522000" y="418200"/>
            <a:ext cx="11148000" cy="60216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465"/>
            </a:lvl1pPr>
            <a:lvl2pPr marL="1219200" lvl="1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5"/>
            </a:lvl2pPr>
            <a:lvl3pPr marL="1828800" lvl="2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5"/>
            </a:lvl3pPr>
            <a:lvl4pPr marL="2438400" lvl="3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5"/>
            </a:lvl4pPr>
            <a:lvl5pPr marL="3048000" lvl="4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5"/>
            </a:lvl5pPr>
            <a:lvl6pPr marL="3657600" lvl="5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5"/>
            </a:lvl6pPr>
            <a:lvl7pPr marL="4267200" lvl="6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5"/>
            </a:lvl7pPr>
            <a:lvl8pPr marL="4876800" lvl="7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5"/>
            </a:lvl8pPr>
            <a:lvl9pPr marL="5486400" lvl="8" indent="-3981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5"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>
            <a:off x="5" y="134760"/>
            <a:ext cx="3480937" cy="448029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8711072" y="6292360"/>
            <a:ext cx="3480937" cy="448029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3" name="Google Shape;523;p49"/>
          <p:cNvSpPr/>
          <p:nvPr/>
        </p:nvSpPr>
        <p:spPr>
          <a:xfrm>
            <a:off x="-1058367" y="-1067233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24" name="Google Shape;524;p4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599800" y="139282"/>
            <a:ext cx="4463867" cy="27051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5" name="Google Shape;525;p49"/>
          <p:cNvGrpSpPr/>
          <p:nvPr/>
        </p:nvGrpSpPr>
        <p:grpSpPr>
          <a:xfrm flipH="1">
            <a:off x="342101" y="6008151"/>
            <a:ext cx="1539500" cy="574000"/>
            <a:chOff x="4042650" y="642025"/>
            <a:chExt cx="1154625" cy="430500"/>
          </a:xfrm>
        </p:grpSpPr>
        <p:sp>
          <p:nvSpPr>
            <p:cNvPr id="526" name="Google Shape;526;p49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49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8" name="Google Shape;528;p49"/>
          <p:cNvSpPr/>
          <p:nvPr/>
        </p:nvSpPr>
        <p:spPr>
          <a:xfrm>
            <a:off x="9454800" y="4012767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950800" y="1615067"/>
            <a:ext cx="48820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950800" y="5030400"/>
            <a:ext cx="48820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9" name="Google Shape;179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5936" y="0"/>
            <a:ext cx="4173600" cy="25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8418900" y="163900"/>
            <a:ext cx="4173600" cy="417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 rot="10800000" flipH="1">
            <a:off x="8772533" y="-1397533"/>
            <a:ext cx="4411200" cy="441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20"/>
          <p:cNvSpPr/>
          <p:nvPr/>
        </p:nvSpPr>
        <p:spPr>
          <a:xfrm>
            <a:off x="2129333" y="2155467"/>
            <a:ext cx="6643200" cy="6643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123300" y="1291867"/>
            <a:ext cx="467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1123300" y="2212533"/>
            <a:ext cx="46752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0"/>
          <p:cNvSpPr/>
          <p:nvPr/>
        </p:nvSpPr>
        <p:spPr>
          <a:xfrm>
            <a:off x="10226900" y="498667"/>
            <a:ext cx="684400" cy="618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20"/>
          <p:cNvSpPr/>
          <p:nvPr/>
        </p:nvSpPr>
        <p:spPr>
          <a:xfrm>
            <a:off x="11127067" y="498667"/>
            <a:ext cx="684400" cy="618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" name="Google Shape;188;p20"/>
          <p:cNvGrpSpPr/>
          <p:nvPr/>
        </p:nvGrpSpPr>
        <p:grpSpPr>
          <a:xfrm>
            <a:off x="7458307" y="765449"/>
            <a:ext cx="1546789" cy="85264"/>
            <a:chOff x="3779200" y="1371600"/>
            <a:chExt cx="1992600" cy="109500"/>
          </a:xfrm>
        </p:grpSpPr>
        <p:sp>
          <p:nvSpPr>
            <p:cNvPr id="189" name="Google Shape;189;p2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95" name="Google Shape;195;p20"/>
          <p:cNvPicPr preferRelativeResize="0"/>
          <p:nvPr/>
        </p:nvPicPr>
        <p:blipFill rotWithShape="1">
          <a:blip r:embed="rId3"/>
          <a:srcRect b="33936"/>
          <a:stretch>
            <a:fillRect/>
          </a:stretch>
        </p:blipFill>
        <p:spPr>
          <a:xfrm>
            <a:off x="144900" y="5070867"/>
            <a:ext cx="4463867" cy="178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6630467" y="1066433"/>
            <a:ext cx="4355200" cy="30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6630467" y="4131995"/>
            <a:ext cx="4355200" cy="1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/>
          <p:nvPr/>
        </p:nvSpPr>
        <p:spPr>
          <a:xfrm rot="10800000" flipH="1">
            <a:off x="-1697767" y="-1170933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25"/>
          <p:cNvSpPr>
            <a:spLocks noGrp="1"/>
          </p:cNvSpPr>
          <p:nvPr>
            <p:ph type="pic" idx="2"/>
          </p:nvPr>
        </p:nvSpPr>
        <p:spPr>
          <a:xfrm>
            <a:off x="0" y="233"/>
            <a:ext cx="5084000" cy="68580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/>
          <p:nvPr/>
        </p:nvSpPr>
        <p:spPr>
          <a:xfrm>
            <a:off x="7028800" y="16225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3" name="Google Shape;493;p46"/>
          <p:cNvSpPr/>
          <p:nvPr/>
        </p:nvSpPr>
        <p:spPr>
          <a:xfrm>
            <a:off x="-956733" y="-478200"/>
            <a:ext cx="4211600" cy="4211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94" name="Google Shape;494;p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5904" y="4037900"/>
            <a:ext cx="4358200" cy="2641067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6"/>
          <p:cNvSpPr/>
          <p:nvPr/>
        </p:nvSpPr>
        <p:spPr>
          <a:xfrm>
            <a:off x="950733" y="1054100"/>
            <a:ext cx="10290400" cy="47500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6" name="Google Shape;496;p46"/>
          <p:cNvSpPr txBox="1">
            <a:spLocks noGrp="1"/>
          </p:cNvSpPr>
          <p:nvPr>
            <p:ph type="title"/>
          </p:nvPr>
        </p:nvSpPr>
        <p:spPr>
          <a:xfrm>
            <a:off x="1689400" y="1992400"/>
            <a:ext cx="8813200" cy="28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5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BBC3C-8EE3-4C8A-A683-CAD45DED079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B0C09-0AD5-4F0B-9BA6-0281D1E7B5D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"/>
          <p:cNvSpPr/>
          <p:nvPr/>
        </p:nvSpPr>
        <p:spPr>
          <a:xfrm rot="10800000" flipH="1">
            <a:off x="5543211" y="305633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1" name="Google Shape;591;p61"/>
          <p:cNvSpPr/>
          <p:nvPr/>
        </p:nvSpPr>
        <p:spPr>
          <a:xfrm>
            <a:off x="402067" y="305633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594" name="Google Shape;594;p6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8767" y="566767"/>
            <a:ext cx="5673400" cy="572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45489" y="-345333"/>
            <a:ext cx="3255667" cy="197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4089" y="4625501"/>
            <a:ext cx="3255667" cy="1972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61"/>
          <p:cNvGrpSpPr/>
          <p:nvPr/>
        </p:nvGrpSpPr>
        <p:grpSpPr>
          <a:xfrm>
            <a:off x="4884934" y="5906300"/>
            <a:ext cx="5020100" cy="646133"/>
            <a:chOff x="198225" y="4390550"/>
            <a:chExt cx="3765075" cy="484600"/>
          </a:xfrm>
        </p:grpSpPr>
        <p:sp>
          <p:nvSpPr>
            <p:cNvPr id="598" name="Google Shape;598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00" name="Google Shape;600;p61"/>
          <p:cNvGrpSpPr/>
          <p:nvPr/>
        </p:nvGrpSpPr>
        <p:grpSpPr>
          <a:xfrm>
            <a:off x="7621533" y="372201"/>
            <a:ext cx="4570467" cy="852500"/>
            <a:chOff x="1298650" y="3255600"/>
            <a:chExt cx="3427850" cy="639375"/>
          </a:xfrm>
        </p:grpSpPr>
        <p:sp>
          <p:nvSpPr>
            <p:cNvPr id="601" name="Google Shape;601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603" name="Google Shape;603;p61"/>
          <p:cNvGrpSpPr/>
          <p:nvPr/>
        </p:nvGrpSpPr>
        <p:grpSpPr>
          <a:xfrm rot="5400000">
            <a:off x="419464" y="988460"/>
            <a:ext cx="1162016" cy="623405"/>
            <a:chOff x="773350" y="518000"/>
            <a:chExt cx="2757950" cy="1479600"/>
          </a:xfrm>
        </p:grpSpPr>
        <p:sp>
          <p:nvSpPr>
            <p:cNvPr id="604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542915" y="1064895"/>
            <a:ext cx="5789295" cy="23876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chemeClr val="bg1"/>
                </a:solidFill>
                <a:latin typeface="IBM Plex Sans" panose="020B0503050203000203" pitchFamily="34" charset="0"/>
              </a:rPr>
              <a:t>TMDB_FILM_searcher — Telegram-бот для поиска фильмов</a:t>
            </a:r>
            <a:endParaRPr lang="en-US" altLang="en-US" sz="3600" b="1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6238875" y="4977130"/>
            <a:ext cx="5628640" cy="802640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Ubuntu" panose="020B0504030602030204" pitchFamily="34" charset="0"/>
              </a:rPr>
              <a:t>Выполнил</a:t>
            </a:r>
            <a:r>
              <a:rPr lang="en-US" sz="2000" dirty="0">
                <a:solidFill>
                  <a:schemeClr val="bg1"/>
                </a:solidFill>
                <a:latin typeface="Ubuntu" panose="020B0504030602030204" pitchFamily="34" charset="0"/>
              </a:rPr>
              <a:t>:</a:t>
            </a:r>
            <a:endParaRPr lang="ru-RU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r"/>
            <a:r>
              <a:rPr lang="ru-RU" sz="2000" dirty="0">
                <a:solidFill>
                  <a:schemeClr val="bg1"/>
                </a:solidFill>
                <a:latin typeface="Ubuntu" panose="020B0504030602030204" pitchFamily="34" charset="0"/>
              </a:rPr>
              <a:t>Мордвинкин Максим ИС-16</a:t>
            </a:r>
            <a:endParaRPr lang="ru-RU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r"/>
            <a:endParaRPr lang="ru-RU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 animBg="1"/>
      <p:bldP spid="591" grpId="0" animBg="1"/>
      <p:bldP spid="3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1"/>
          <p:cNvSpPr txBox="1">
            <a:spLocks noGrp="1"/>
          </p:cNvSpPr>
          <p:nvPr>
            <p:ph type="title"/>
          </p:nvPr>
        </p:nvSpPr>
        <p:spPr>
          <a:xfrm>
            <a:off x="5226917" y="104262"/>
            <a:ext cx="6965083" cy="13112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altLang="en-US" sz="3500" b="1" dirty="0">
                <a:solidFill>
                  <a:schemeClr val="bg1"/>
                </a:solidFill>
                <a:latin typeface="IBM Plex Sans" panose="020B0503050203000203" pitchFamily="34" charset="0"/>
              </a:rPr>
              <a:t> Стек технологий TMDB_FILM_searcher</a:t>
            </a:r>
            <a:endParaRPr lang="en-US" altLang="en-US" sz="3500" b="1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796" name="Google Shape;796;p71"/>
          <p:cNvSpPr txBox="1">
            <a:spLocks noGrp="1"/>
          </p:cNvSpPr>
          <p:nvPr>
            <p:ph type="subTitle" idx="1"/>
          </p:nvPr>
        </p:nvSpPr>
        <p:spPr>
          <a:xfrm>
            <a:off x="5335696" y="1392777"/>
            <a:ext cx="6248984" cy="526222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Язык и фреймворк: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Python 3.8+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python-telegram-bot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Работа с TMDB: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requests (или aiohttp/httpx) для API-запросов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Интеграция с GPT-4o: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Библиотека g4f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Модуль gpt_helper.py для формирования запросов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Хранение данных: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SQLite (sqlite3) (файл users.db)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Таблицы: users (user_id, last_movie_id), exclusions (user_id, movie_id)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Переменные окружения: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python-dotenv (.env с TG_TOKEN и TMDB_API_KEY)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</p:txBody>
      </p:sp>
      <p:pic>
        <p:nvPicPr>
          <p:cNvPr id="6" name="Picture 5" descr="foni-papik-pro-m96t-p-kartinki-telegram-na-prozrachnom-fone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31975" y="104140"/>
            <a:ext cx="9753600" cy="638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" grpId="0"/>
      <p:bldP spid="79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/>
          <p:cNvSpPr/>
          <p:nvPr/>
        </p:nvSpPr>
        <p:spPr>
          <a:xfrm>
            <a:off x="-1079967" y="-671333"/>
            <a:ext cx="6128400" cy="61284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2" name="Google Shape;732;p68"/>
          <p:cNvSpPr txBox="1">
            <a:spLocks noGrp="1"/>
          </p:cNvSpPr>
          <p:nvPr>
            <p:ph type="title"/>
          </p:nvPr>
        </p:nvSpPr>
        <p:spPr>
          <a:xfrm>
            <a:off x="5814400" y="1636400"/>
            <a:ext cx="54268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altLang="en-US" sz="3600" b="1" dirty="0">
                <a:solidFill>
                  <a:schemeClr val="bg1"/>
                </a:solidFill>
                <a:latin typeface="IBM Plex Sans" panose="020B0503050203000203" pitchFamily="34" charset="0"/>
              </a:rPr>
              <a:t>TMDB_FILM_searcher</a:t>
            </a:r>
            <a:br>
              <a:rPr lang="en-US" altLang="en-US" sz="3600" b="1" dirty="0">
                <a:solidFill>
                  <a:schemeClr val="bg1"/>
                </a:solidFill>
                <a:latin typeface="IBM Plex Sans" panose="020B0503050203000203" pitchFamily="34" charset="0"/>
              </a:rPr>
            </a:br>
            <a:r>
              <a:rPr lang="en-US" altLang="en-US" sz="3600" b="1" dirty="0">
                <a:solidFill>
                  <a:schemeClr val="bg1"/>
                </a:solidFill>
                <a:latin typeface="IBM Plex Sans" panose="020B0503050203000203" pitchFamily="34" charset="0"/>
              </a:rPr>
              <a:t>Telegram-бот для поиска фильмов</a:t>
            </a:r>
            <a:endParaRPr lang="en-US" altLang="en-US" sz="3600" b="1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733" name="Google Shape;733;p68"/>
          <p:cNvSpPr txBox="1">
            <a:spLocks noGrp="1"/>
          </p:cNvSpPr>
          <p:nvPr>
            <p:ph type="subTitle" idx="1"/>
          </p:nvPr>
        </p:nvSpPr>
        <p:spPr>
          <a:xfrm>
            <a:off x="5814399" y="2758800"/>
            <a:ext cx="6207555" cy="246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TMDB_FILM_searcher — это удобный бот в Telegram, который помогает быстро находить информацию о фильмах через базу TMDB. Просто опишите желаемый фильм (например, </a:t>
            </a:r>
            <a:r>
              <a:rPr lang="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«</a:t>
            </a:r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фантастика о космических приключениях</a:t>
            </a:r>
            <a:r>
              <a:rPr lang="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»</a:t>
            </a:r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), и бот через GPT-4o сформирует точный запрос к TMDB и пришлёт вам карточку с постером, названием, годом выхода, жанрами, рейтингом и кратким описанием.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pPr marL="0" indent="0"/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pPr marL="0" indent="0"/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</p:txBody>
      </p:sp>
      <p:grpSp>
        <p:nvGrpSpPr>
          <p:cNvPr id="735" name="Google Shape;735;p68"/>
          <p:cNvGrpSpPr/>
          <p:nvPr/>
        </p:nvGrpSpPr>
        <p:grpSpPr>
          <a:xfrm>
            <a:off x="5390201" y="787617"/>
            <a:ext cx="1539500" cy="574000"/>
            <a:chOff x="4042650" y="642025"/>
            <a:chExt cx="1154625" cy="430500"/>
          </a:xfrm>
        </p:grpSpPr>
        <p:sp>
          <p:nvSpPr>
            <p:cNvPr id="736" name="Google Shape;736;p6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737" name="Google Shape;737;p6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738" name="Google Shape;738;p68"/>
          <p:cNvGrpSpPr/>
          <p:nvPr/>
        </p:nvGrpSpPr>
        <p:grpSpPr>
          <a:xfrm>
            <a:off x="9981667" y="5496384"/>
            <a:ext cx="1539500" cy="574000"/>
            <a:chOff x="4042650" y="642025"/>
            <a:chExt cx="1154625" cy="430500"/>
          </a:xfrm>
        </p:grpSpPr>
        <p:sp>
          <p:nvSpPr>
            <p:cNvPr id="739" name="Google Shape;739;p6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6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4" name="Picture 3" descr="klipartz.co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" y="787400"/>
            <a:ext cx="5129530" cy="5129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" grpId="0" animBg="1"/>
      <p:bldP spid="732" grpId="0"/>
      <p:bldP spid="73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Снимок экрана 2025-05-31 в 08.11.2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49860" y="0"/>
            <a:ext cx="4782820" cy="6858000"/>
          </a:xfrm>
          <a:prstGeom prst="rect">
            <a:avLst/>
          </a:prstGeom>
        </p:spPr>
      </p:pic>
      <p:sp>
        <p:nvSpPr>
          <p:cNvPr id="795" name="Google Shape;795;p71"/>
          <p:cNvSpPr txBox="1">
            <a:spLocks noGrp="1"/>
          </p:cNvSpPr>
          <p:nvPr>
            <p:ph type="title"/>
          </p:nvPr>
        </p:nvSpPr>
        <p:spPr>
          <a:xfrm>
            <a:off x="5226917" y="104262"/>
            <a:ext cx="6965083" cy="13112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altLang="en-US" sz="3500" b="1" dirty="0">
                <a:solidFill>
                  <a:schemeClr val="bg1"/>
                </a:solidFill>
                <a:latin typeface="IBM Plex Sans" panose="020B0503050203000203" pitchFamily="34" charset="0"/>
              </a:rPr>
              <a:t> Функционал TMDB_FILM_searcher</a:t>
            </a:r>
            <a:endParaRPr lang="en-US" altLang="en-US" sz="3500" b="1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796" name="Google Shape;796;p71"/>
          <p:cNvSpPr txBox="1">
            <a:spLocks noGrp="1"/>
          </p:cNvSpPr>
          <p:nvPr>
            <p:ph type="subTitle" idx="1"/>
          </p:nvPr>
        </p:nvSpPr>
        <p:spPr>
          <a:xfrm>
            <a:off x="5335696" y="1392777"/>
            <a:ext cx="6248984" cy="526222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TMDB_FILM_searcher позволяет пользователю ввести любое текстовое описание фильма (например, </a:t>
            </a:r>
            <a:r>
              <a:rPr lang="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«</a:t>
            </a:r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романтическая комедия про двух студентов в Париже</a:t>
            </a:r>
            <a:r>
              <a:rPr lang="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»</a:t>
            </a:r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). Бот отправляет это описание в GPT-4o для формирования точного поискового запроса и затем обращается к TMDB API.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В ответ бот присылает карточку первого наиболее релевантного фильма, включающую постер, название, год выпуска, жанры, рейтинг и краткое описание.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Под каждой карточкой доступна Inline-кнопка </a:t>
            </a:r>
            <a:r>
              <a:rPr lang="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«</a:t>
            </a:r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Добавить в исключения</a:t>
            </a:r>
            <a:r>
              <a:rPr lang="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»</a:t>
            </a:r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: при нажатии ID фильма сохраняется в локальной базе SQLite, и этот фильм больше не будет предлагаться в дальнейшем.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" grpId="0"/>
      <p:bldP spid="7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1"/>
          <p:cNvSpPr txBox="1">
            <a:spLocks noGrp="1"/>
          </p:cNvSpPr>
          <p:nvPr>
            <p:ph type="title"/>
          </p:nvPr>
        </p:nvSpPr>
        <p:spPr>
          <a:xfrm>
            <a:off x="5226917" y="104262"/>
            <a:ext cx="6965083" cy="13112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en-US" altLang="en-US" sz="3500" b="1" dirty="0">
                <a:solidFill>
                  <a:schemeClr val="bg1"/>
                </a:solidFill>
                <a:latin typeface="IBM Plex Sans" panose="020B0503050203000203" pitchFamily="34" charset="0"/>
              </a:rPr>
              <a:t> Ограничения и дальнейшие планы TMDB_FILM_searcher</a:t>
            </a:r>
            <a:endParaRPr lang="en-US" altLang="en-US" sz="3500" b="1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796" name="Google Shape;796;p71"/>
          <p:cNvSpPr txBox="1">
            <a:spLocks noGrp="1"/>
          </p:cNvSpPr>
          <p:nvPr>
            <p:ph type="subTitle" idx="1"/>
          </p:nvPr>
        </p:nvSpPr>
        <p:spPr>
          <a:xfrm>
            <a:off x="5335905" y="1316355"/>
            <a:ext cx="6855460" cy="526224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Ограничения текущей версии: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Показывает только первый результат поиска, без листания </a:t>
            </a:r>
            <a:r>
              <a:rPr lang="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«</a:t>
            </a:r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◀</a:t>
            </a:r>
            <a:r>
              <a:rPr lang="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️</a:t>
            </a:r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/▶</a:t>
            </a:r>
            <a:r>
              <a:rPr lang="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️»</a:t>
            </a:r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.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Нет отдельной команды /search &lt;название&gt;, все запросы проходят через GPT-4o.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Трейлеры не подтягиваются автоматически (только базовые данные: постер, год, жанр, рейтинг, описание).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Краткосрочные доработки: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Добавить навигацию по результатам поиска (кнопки </a:t>
            </a:r>
            <a:r>
              <a:rPr lang="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«</a:t>
            </a:r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◀</a:t>
            </a:r>
            <a:r>
              <a:rPr lang="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️</a:t>
            </a:r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/▶</a:t>
            </a:r>
            <a:r>
              <a:rPr lang="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️»</a:t>
            </a:r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).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Встроить команду прямого поиска по названию (/search).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Автоматический показ трейлеров через TMDB API.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Долгосрочные планы: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Перейти на асинхронный фреймворк (aiogram/aiohttp) для ускорения.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Перенести </a:t>
            </a:r>
            <a:r>
              <a:rPr lang="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«</a:t>
            </a:r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исключения</a:t>
            </a:r>
            <a:r>
              <a:rPr lang="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»</a:t>
            </a:r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 в облачную БД (Redis/MongoDB) для масштабирования.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  <a:p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– Ввести </a:t>
            </a:r>
            <a:r>
              <a:rPr lang="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«</a:t>
            </a:r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Избранное</a:t>
            </a:r>
            <a:r>
              <a:rPr lang="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»</a:t>
            </a:r>
            <a:r>
              <a:rPr lang="en-US" altLang="en-US" sz="1800" dirty="0">
                <a:solidFill>
                  <a:schemeClr val="bg1"/>
                </a:solidFill>
                <a:latin typeface="IBM Plex Sans Medium" panose="020B0603050203000203" pitchFamily="34" charset="0"/>
              </a:rPr>
              <a:t> и рекомендательные механизмы на основе истории запросов.</a:t>
            </a:r>
            <a:endParaRPr lang="en-US" altLang="en-US" sz="1800" dirty="0">
              <a:solidFill>
                <a:schemeClr val="bg1"/>
              </a:solidFill>
              <a:latin typeface="IBM Plex Sans Medium" panose="020B060305020300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88900"/>
            <a:ext cx="457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" grpId="0"/>
      <p:bldP spid="796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2276</Words>
  <Application>WPS Writer</Application>
  <PresentationFormat>Широкоэкранный</PresentationFormat>
  <Paragraphs>57</Paragraphs>
  <Slides>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6" baseType="lpstr">
      <vt:lpstr>Arial</vt:lpstr>
      <vt:lpstr>SimSun</vt:lpstr>
      <vt:lpstr>Wingdings</vt:lpstr>
      <vt:lpstr>Roboto Condensed Light</vt:lpstr>
      <vt:lpstr>Thonburi</vt:lpstr>
      <vt:lpstr>IBM Plex Sans</vt:lpstr>
      <vt:lpstr>苹方-简</vt:lpstr>
      <vt:lpstr>Ubuntu</vt:lpstr>
      <vt:lpstr>Arial</vt:lpstr>
      <vt:lpstr>IBM Plex Sans Medium</vt:lpstr>
      <vt:lpstr>Aptos</vt:lpstr>
      <vt:lpstr>Helvetica Neue</vt:lpstr>
      <vt:lpstr>Microsoft YaHei</vt:lpstr>
      <vt:lpstr>汉仪旗黑</vt:lpstr>
      <vt:lpstr>Arial Unicode MS</vt:lpstr>
      <vt:lpstr>Aptos Display</vt:lpstr>
      <vt:lpstr>宋体-简</vt:lpstr>
      <vt:lpstr>Calibri</vt:lpstr>
      <vt:lpstr>Apple Color Emoji</vt:lpstr>
      <vt:lpstr>Тема Office</vt:lpstr>
      <vt:lpstr>1_Тема Office</vt:lpstr>
      <vt:lpstr>Искусственный интеллект на службе отечества</vt:lpstr>
      <vt:lpstr> Стек технологий TMDB_FILM_searcher</vt:lpstr>
      <vt:lpstr>Искусственный интеллект</vt:lpstr>
      <vt:lpstr> Функционал TMDB_FILM_searcher</vt:lpstr>
      <vt:lpstr>Риски, вызовы и этические аспекты 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 Мордвинкин</dc:creator>
  <cp:lastModifiedBy>maksim</cp:lastModifiedBy>
  <cp:revision>26</cp:revision>
  <dcterms:created xsi:type="dcterms:W3CDTF">2025-05-31T05:48:18Z</dcterms:created>
  <dcterms:modified xsi:type="dcterms:W3CDTF">2025-05-31T05:48:18Z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4083F1DEDF88B7EF22983A685EB5CEC6_43</vt:lpwstr>
  </property>
  <property fmtid="{D5CDD505-2E9C-101B-9397-08002B2CF9AE}" pid="3" name="KSOProductBuildVer">
    <vt:lpwstr>1033-6.13.1.8709</vt:lpwstr>
  </property>
</Properties>
</file>