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6" r:id="rId9"/>
    <p:sldId id="261" r:id="rId10"/>
    <p:sldId id="264" r:id="rId11"/>
    <p:sldId id="265" r:id="rId12"/>
    <p:sldId id="267" r:id="rId13"/>
    <p:sldId id="268"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0AFF1-7FA8-4977-8962-981861B09B10}" type="datetimeFigureOut">
              <a:rPr lang="en-US" smtClean="0"/>
              <a:t>15/1/2021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64FE6-88C2-4966-A7B0-042B55EE04FB}" type="slidenum">
              <a:rPr lang="en-US" smtClean="0"/>
              <a:t>‹#›</a:t>
            </a:fld>
            <a:endParaRPr lang="en-US"/>
          </a:p>
        </p:txBody>
      </p:sp>
    </p:spTree>
    <p:extLst>
      <p:ext uri="{BB962C8B-B14F-4D97-AF65-F5344CB8AC3E}">
        <p14:creationId xmlns:p14="http://schemas.microsoft.com/office/powerpoint/2010/main" val="3222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16</a:t>
            </a:fld>
            <a:endParaRPr lang="en-US"/>
          </a:p>
        </p:txBody>
      </p:sp>
    </p:spTree>
    <p:extLst>
      <p:ext uri="{BB962C8B-B14F-4D97-AF65-F5344CB8AC3E}">
        <p14:creationId xmlns:p14="http://schemas.microsoft.com/office/powerpoint/2010/main" val="3678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18</a:t>
            </a:fld>
            <a:endParaRPr lang="en-US"/>
          </a:p>
        </p:txBody>
      </p:sp>
    </p:spTree>
    <p:extLst>
      <p:ext uri="{BB962C8B-B14F-4D97-AF65-F5344CB8AC3E}">
        <p14:creationId xmlns:p14="http://schemas.microsoft.com/office/powerpoint/2010/main" val="295012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19</a:t>
            </a:fld>
            <a:endParaRPr lang="en-US"/>
          </a:p>
        </p:txBody>
      </p:sp>
    </p:spTree>
    <p:extLst>
      <p:ext uri="{BB962C8B-B14F-4D97-AF65-F5344CB8AC3E}">
        <p14:creationId xmlns:p14="http://schemas.microsoft.com/office/powerpoint/2010/main" val="176812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6B6C-B544-44A3-96AF-6A210A442E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3D4E6C-6A9D-49AE-B618-A81E750C4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D456E-4A76-4195-B628-215485029014}"/>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a:extLst>
              <a:ext uri="{FF2B5EF4-FFF2-40B4-BE49-F238E27FC236}">
                <a16:creationId xmlns:a16="http://schemas.microsoft.com/office/drawing/2014/main" id="{5F6F6222-E3FB-4203-A75E-2CB793401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C419A-AE57-4464-9A65-7550C8DE38CF}"/>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59645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99D-745B-499A-8BF7-4FC9500B75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346A8B-0B86-457E-9002-A28C5E733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AFD21-4A68-4D31-BF0B-E4E3CD026240}"/>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a:extLst>
              <a:ext uri="{FF2B5EF4-FFF2-40B4-BE49-F238E27FC236}">
                <a16:creationId xmlns:a16="http://schemas.microsoft.com/office/drawing/2014/main" id="{390782EB-D1FF-43AC-A995-3C57D03E3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F7A12-F24B-47DE-A2A9-F24D8564E463}"/>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413014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6F5F9-2949-4055-B10C-97B29B613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683BE9-A160-43ED-9738-DE7C85108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D26A-3985-48A2-A0DC-6F39B30E2404}"/>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a:extLst>
              <a:ext uri="{FF2B5EF4-FFF2-40B4-BE49-F238E27FC236}">
                <a16:creationId xmlns:a16="http://schemas.microsoft.com/office/drawing/2014/main" id="{64FE9A99-2C31-427A-B170-7A367D63C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B325F-0DA3-4390-B52B-3E56D3129432}"/>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07583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2397-411C-4009-8C5F-3217648BE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C50F6-BBFF-4343-A961-704B2638E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E74C1-A94E-4F19-AD7E-E31F4C3A0ACB}"/>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a:extLst>
              <a:ext uri="{FF2B5EF4-FFF2-40B4-BE49-F238E27FC236}">
                <a16:creationId xmlns:a16="http://schemas.microsoft.com/office/drawing/2014/main" id="{4AB74F91-3B74-423D-888D-7AA94B02B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518BB-E3CC-4EC6-911E-5DF834EBE4EF}"/>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92214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FCD0-876D-4CE7-8390-AEB0295D0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C23EB4-98A2-4018-80F2-4DC3EC2D1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4B8D6-67A8-445B-94D6-99CBDFE773EF}"/>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a:extLst>
              <a:ext uri="{FF2B5EF4-FFF2-40B4-BE49-F238E27FC236}">
                <a16:creationId xmlns:a16="http://schemas.microsoft.com/office/drawing/2014/main" id="{D72290BC-AF70-45E9-88AB-48A870CE7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D3A45-DB15-4DA7-9E6C-C6E16029F4C9}"/>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95918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F36F-FE9C-42D2-98C1-2EA2E104B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5DDE2-1EA2-4038-A531-91693CF580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F387D-4D87-4614-A444-25757047E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E639EB-05A3-43E9-AF23-E23858E9C806}"/>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6" name="Footer Placeholder 5">
            <a:extLst>
              <a:ext uri="{FF2B5EF4-FFF2-40B4-BE49-F238E27FC236}">
                <a16:creationId xmlns:a16="http://schemas.microsoft.com/office/drawing/2014/main" id="{F78BFE1E-B036-4444-901E-0FF4FAD08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D8710-8378-430A-9A08-E67DEABF410C}"/>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7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125D-7DE4-411B-B400-2DC55519F7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8D6C07-C55E-4868-A629-389662230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2B1AE2-E18B-484B-9ABF-CEF54D1BEB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5B7D9E-116D-41D7-844B-37502ED69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7DD24-E794-4681-9930-F02C25EC36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6DE9D-ECA6-4A1A-AAA8-DEC5F11F3833}"/>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8" name="Footer Placeholder 7">
            <a:extLst>
              <a:ext uri="{FF2B5EF4-FFF2-40B4-BE49-F238E27FC236}">
                <a16:creationId xmlns:a16="http://schemas.microsoft.com/office/drawing/2014/main" id="{77102AB7-DDC3-4E41-82B7-3A4DE40F36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9F68F-035A-4854-9A28-89C0AC7B1F2D}"/>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3672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1392-04EA-4C23-A847-BFDB35DC3B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96048-9EDA-4758-8AEA-6297BE431196}"/>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4" name="Footer Placeholder 3">
            <a:extLst>
              <a:ext uri="{FF2B5EF4-FFF2-40B4-BE49-F238E27FC236}">
                <a16:creationId xmlns:a16="http://schemas.microsoft.com/office/drawing/2014/main" id="{7F418ABD-2B52-4EAE-A011-AB1A49F361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C77B6-26D7-4CF3-8188-9F54600166B0}"/>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49994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DB7F8-796A-44EB-94A0-76CF5324DAA9}"/>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3" name="Footer Placeholder 2">
            <a:extLst>
              <a:ext uri="{FF2B5EF4-FFF2-40B4-BE49-F238E27FC236}">
                <a16:creationId xmlns:a16="http://schemas.microsoft.com/office/drawing/2014/main" id="{6A6CDA7B-B435-45A9-8A70-02792BFA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5CCF6F-852E-4C4A-8F45-5E175CED7FE9}"/>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25889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820A-AB33-4ED2-8AE0-F2A831EAB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1FDFE2-3086-4BB3-993A-5FB59D87E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D0490-C662-43E1-826D-831E4D8E7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0536C-C360-4FFD-B995-40CA70371E6C}"/>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6" name="Footer Placeholder 5">
            <a:extLst>
              <a:ext uri="{FF2B5EF4-FFF2-40B4-BE49-F238E27FC236}">
                <a16:creationId xmlns:a16="http://schemas.microsoft.com/office/drawing/2014/main" id="{B87EFF01-133F-4C42-8621-BC736AE3E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B4696-E646-4E54-AED0-0067E87D506E}"/>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04212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D13D-76B3-4FF1-AE63-B0558B5E6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1A314-BC35-485F-A4A2-408ED6D9D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925AB5-689B-4DE5-8B00-127DE851E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7450D-666F-4D7C-A379-2ACEE98D8AB8}"/>
              </a:ext>
            </a:extLst>
          </p:cNvPr>
          <p:cNvSpPr>
            <a:spLocks noGrp="1"/>
          </p:cNvSpPr>
          <p:nvPr>
            <p:ph type="dt" sz="half" idx="10"/>
          </p:nvPr>
        </p:nvSpPr>
        <p:spPr/>
        <p:txBody>
          <a:bodyPr/>
          <a:lstStyle/>
          <a:p>
            <a:fld id="{E5E800DD-F329-4895-84F4-1E68EE8E2395}" type="datetimeFigureOut">
              <a:rPr lang="en-US" smtClean="0"/>
              <a:t>15/1/2021</a:t>
            </a:fld>
            <a:endParaRPr lang="en-US"/>
          </a:p>
        </p:txBody>
      </p:sp>
      <p:sp>
        <p:nvSpPr>
          <p:cNvPr id="6" name="Footer Placeholder 5">
            <a:extLst>
              <a:ext uri="{FF2B5EF4-FFF2-40B4-BE49-F238E27FC236}">
                <a16:creationId xmlns:a16="http://schemas.microsoft.com/office/drawing/2014/main" id="{1D902205-3CEF-47A0-9A68-B243A23CB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63E9C-E407-4B08-A36E-C410CEE227EB}"/>
              </a:ext>
            </a:extLst>
          </p:cNvPr>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90946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A61770-1C4B-474C-B0D6-4A4AEDEAA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0F30EF-E542-4DD5-924C-C89E5A61D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453E3-09C0-4E98-99D6-2AE0BD6DF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800DD-F329-4895-84F4-1E68EE8E2395}" type="datetimeFigureOut">
              <a:rPr lang="en-US" smtClean="0"/>
              <a:t>15/1/2021</a:t>
            </a:fld>
            <a:endParaRPr lang="en-US"/>
          </a:p>
        </p:txBody>
      </p:sp>
      <p:sp>
        <p:nvSpPr>
          <p:cNvPr id="5" name="Footer Placeholder 4">
            <a:extLst>
              <a:ext uri="{FF2B5EF4-FFF2-40B4-BE49-F238E27FC236}">
                <a16:creationId xmlns:a16="http://schemas.microsoft.com/office/drawing/2014/main" id="{B6D1154E-598E-4DCB-8C1F-76D8D1DC6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9FABA-0FEE-4A13-8190-F2B5F1D5F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F7E4-E1E7-4B61-B01F-17F6C449D602}" type="slidenum">
              <a:rPr lang="en-US" smtClean="0"/>
              <a:t>‹#›</a:t>
            </a:fld>
            <a:endParaRPr lang="en-US"/>
          </a:p>
        </p:txBody>
      </p:sp>
    </p:spTree>
    <p:extLst>
      <p:ext uri="{BB962C8B-B14F-4D97-AF65-F5344CB8AC3E}">
        <p14:creationId xmlns:p14="http://schemas.microsoft.com/office/powerpoint/2010/main" val="300492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ome.openweathermap.org/api_key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622F-CF7D-48C2-8E82-8F8A7B3F3927}"/>
              </a:ext>
            </a:extLst>
          </p:cNvPr>
          <p:cNvSpPr>
            <a:spLocks noGrp="1"/>
          </p:cNvSpPr>
          <p:nvPr>
            <p:ph type="ctrTitle"/>
          </p:nvPr>
        </p:nvSpPr>
        <p:spPr>
          <a:xfrm>
            <a:off x="1524000" y="899318"/>
            <a:ext cx="9144000" cy="1909763"/>
          </a:xfrm>
        </p:spPr>
        <p:txBody>
          <a:bodyPr/>
          <a:lstStyle/>
          <a:p>
            <a:r>
              <a:rPr lang="en-US" dirty="0" err="1"/>
              <a:t>Đồ</a:t>
            </a:r>
            <a:r>
              <a:rPr lang="en-US" dirty="0"/>
              <a:t> </a:t>
            </a:r>
            <a:r>
              <a:rPr lang="en-US" dirty="0" err="1"/>
              <a:t>án</a:t>
            </a:r>
            <a:r>
              <a:rPr lang="en-US" dirty="0"/>
              <a:t> </a:t>
            </a:r>
            <a:r>
              <a:rPr lang="en-US" dirty="0" err="1"/>
              <a:t>nhập</a:t>
            </a:r>
            <a:r>
              <a:rPr lang="en-US" dirty="0"/>
              <a:t> </a:t>
            </a:r>
            <a:r>
              <a:rPr lang="en-US" dirty="0" err="1"/>
              <a:t>môn</a:t>
            </a:r>
            <a:r>
              <a:rPr lang="en-US" dirty="0"/>
              <a:t> </a:t>
            </a:r>
            <a:br>
              <a:rPr lang="en-US" dirty="0"/>
            </a:br>
            <a:r>
              <a:rPr lang="en-US" dirty="0"/>
              <a:t>Khoa </a:t>
            </a:r>
            <a:r>
              <a:rPr lang="en-US" dirty="0" err="1"/>
              <a:t>học</a:t>
            </a:r>
            <a:r>
              <a:rPr lang="en-US" dirty="0"/>
              <a:t> </a:t>
            </a:r>
            <a:r>
              <a:rPr lang="en-US" dirty="0" err="1"/>
              <a:t>dữ</a:t>
            </a:r>
            <a:r>
              <a:rPr lang="en-US" dirty="0"/>
              <a:t> </a:t>
            </a:r>
            <a:r>
              <a:rPr lang="en-US" dirty="0" err="1"/>
              <a:t>liệu</a:t>
            </a:r>
            <a:endParaRPr lang="en-US" dirty="0"/>
          </a:p>
        </p:txBody>
      </p:sp>
      <p:sp>
        <p:nvSpPr>
          <p:cNvPr id="3" name="Subtitle 2">
            <a:extLst>
              <a:ext uri="{FF2B5EF4-FFF2-40B4-BE49-F238E27FC236}">
                <a16:creationId xmlns:a16="http://schemas.microsoft.com/office/drawing/2014/main" id="{5D75044C-4881-4DA8-B302-78A8640A0727}"/>
              </a:ext>
            </a:extLst>
          </p:cNvPr>
          <p:cNvSpPr>
            <a:spLocks noGrp="1"/>
          </p:cNvSpPr>
          <p:nvPr>
            <p:ph type="subTitle" idx="1"/>
          </p:nvPr>
        </p:nvSpPr>
        <p:spPr>
          <a:xfrm>
            <a:off x="1524000" y="4048920"/>
            <a:ext cx="9144000" cy="736697"/>
          </a:xfrm>
        </p:spPr>
        <p:txBody>
          <a:bodyPr>
            <a:normAutofit fontScale="92500" lnSpcReduction="20000"/>
          </a:bodyPr>
          <a:lstStyle/>
          <a:p>
            <a:r>
              <a:rPr lang="en-US" dirty="0"/>
              <a:t>     18120212 – </a:t>
            </a:r>
            <a:r>
              <a:rPr lang="en-US" dirty="0" err="1"/>
              <a:t>Huỳnh</a:t>
            </a:r>
            <a:r>
              <a:rPr lang="en-US" dirty="0"/>
              <a:t> Long Nam</a:t>
            </a:r>
          </a:p>
          <a:p>
            <a:r>
              <a:rPr lang="en-US" dirty="0"/>
              <a:t>18120293 – </a:t>
            </a:r>
            <a:r>
              <a:rPr lang="en-US" dirty="0" err="1"/>
              <a:t>Vòng</a:t>
            </a:r>
            <a:r>
              <a:rPr lang="en-US" dirty="0"/>
              <a:t> </a:t>
            </a:r>
            <a:r>
              <a:rPr lang="en-US" dirty="0" err="1"/>
              <a:t>Cảnh</a:t>
            </a:r>
            <a:r>
              <a:rPr lang="en-US" dirty="0"/>
              <a:t> Chi</a:t>
            </a:r>
          </a:p>
          <a:p>
            <a:endParaRPr lang="en-US" dirty="0"/>
          </a:p>
        </p:txBody>
      </p:sp>
    </p:spTree>
    <p:extLst>
      <p:ext uri="{BB962C8B-B14F-4D97-AF65-F5344CB8AC3E}">
        <p14:creationId xmlns:p14="http://schemas.microsoft.com/office/powerpoint/2010/main" val="111333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DC9E-F536-4D2C-A838-372098EB7F8D}"/>
              </a:ext>
            </a:extLst>
          </p:cNvPr>
          <p:cNvSpPr>
            <a:spLocks noGrp="1"/>
          </p:cNvSpPr>
          <p:nvPr>
            <p:ph type="title"/>
          </p:nvPr>
        </p:nvSpPr>
        <p:spPr/>
        <p:txBody>
          <a:bodyPr>
            <a:normAutofit/>
          </a:bodyPr>
          <a:lstStyle/>
          <a:p>
            <a:r>
              <a:rPr lang="en-US" sz="5400" b="1" dirty="0" err="1">
                <a:latin typeface="Helvetica Neue"/>
              </a:rPr>
              <a:t>Đặt</a:t>
            </a:r>
            <a:r>
              <a:rPr lang="en-US" sz="5400" b="1" dirty="0">
                <a:latin typeface="Helvetica Neue"/>
              </a:rPr>
              <a:t> </a:t>
            </a:r>
            <a:r>
              <a:rPr lang="en-US" sz="5400" b="1" dirty="0" err="1">
                <a:latin typeface="Helvetica Neue"/>
              </a:rPr>
              <a:t>câu</a:t>
            </a:r>
            <a:r>
              <a:rPr lang="en-US" sz="5400" b="1" dirty="0">
                <a:latin typeface="Helvetica Neue"/>
              </a:rPr>
              <a:t> </a:t>
            </a:r>
            <a:r>
              <a:rPr lang="en-US" sz="5400" b="1" dirty="0" err="1">
                <a:latin typeface="Helvetica Neue"/>
              </a:rPr>
              <a:t>hỏi</a:t>
            </a:r>
            <a:endParaRPr lang="en-US" sz="5400" b="1" dirty="0">
              <a:latin typeface="Helvetica Neue"/>
            </a:endParaRPr>
          </a:p>
        </p:txBody>
      </p:sp>
      <p:sp>
        <p:nvSpPr>
          <p:cNvPr id="3" name="Content Placeholder 2">
            <a:extLst>
              <a:ext uri="{FF2B5EF4-FFF2-40B4-BE49-F238E27FC236}">
                <a16:creationId xmlns:a16="http://schemas.microsoft.com/office/drawing/2014/main" id="{7F4D2B35-D602-4CB3-B4AE-954072990822}"/>
              </a:ext>
            </a:extLst>
          </p:cNvPr>
          <p:cNvSpPr>
            <a:spLocks noGrp="1"/>
          </p:cNvSpPr>
          <p:nvPr>
            <p:ph idx="1"/>
          </p:nvPr>
        </p:nvSpPr>
        <p:spPr>
          <a:xfrm>
            <a:off x="838200" y="2766218"/>
            <a:ext cx="10515600" cy="1325563"/>
          </a:xfrm>
        </p:spPr>
        <p:txBody>
          <a:bodyPr>
            <a:normAutofit/>
          </a:bodyPr>
          <a:lstStyle/>
          <a:p>
            <a:pPr marL="457200" lvl="1" indent="0">
              <a:buNone/>
            </a:pPr>
            <a:r>
              <a:rPr lang="en-US" sz="3600" b="0" i="1" dirty="0">
                <a:solidFill>
                  <a:srgbClr val="000000"/>
                </a:solidFill>
                <a:effectLst/>
                <a:latin typeface="Helvetica Neue"/>
              </a:rPr>
              <a:t>	</a:t>
            </a:r>
            <a:r>
              <a:rPr lang="vi-VN" sz="3600" b="0" i="1" dirty="0">
                <a:solidFill>
                  <a:srgbClr val="000000"/>
                </a:solidFill>
                <a:effectLst/>
                <a:latin typeface="Helvetica Neue"/>
              </a:rPr>
              <a:t>Chất lượng không khí được tính thế nào từ các thông số không khí đo được từ môi trường</a:t>
            </a:r>
            <a:r>
              <a:rPr lang="en-US" sz="3600" b="0" i="1" dirty="0">
                <a:solidFill>
                  <a:srgbClr val="000000"/>
                </a:solidFill>
                <a:effectLst/>
                <a:latin typeface="Helvetica Neue"/>
              </a:rPr>
              <a:t>?</a:t>
            </a:r>
          </a:p>
          <a:p>
            <a:pPr marL="457200" lvl="1" indent="0">
              <a:buNone/>
            </a:pPr>
            <a:endParaRPr lang="en-US" sz="3600" i="1" dirty="0">
              <a:solidFill>
                <a:srgbClr val="000000"/>
              </a:solidFill>
              <a:latin typeface="Helvetica Neue"/>
            </a:endParaRPr>
          </a:p>
        </p:txBody>
      </p:sp>
    </p:spTree>
    <p:extLst>
      <p:ext uri="{BB962C8B-B14F-4D97-AF65-F5344CB8AC3E}">
        <p14:creationId xmlns:p14="http://schemas.microsoft.com/office/powerpoint/2010/main" val="264353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r>
              <a:rPr lang="en-US" b="1" i="0" dirty="0" err="1">
                <a:solidFill>
                  <a:srgbClr val="000000"/>
                </a:solidFill>
                <a:effectLst/>
                <a:latin typeface="Helvetica Neue"/>
              </a:rPr>
              <a:t>Tiền</a:t>
            </a:r>
            <a:r>
              <a:rPr lang="en-US" b="1" i="0" dirty="0">
                <a:solidFill>
                  <a:srgbClr val="000000"/>
                </a:solidFill>
                <a:effectLst/>
                <a:latin typeface="Helvetica Neue"/>
              </a:rPr>
              <a:t> </a:t>
            </a:r>
            <a:r>
              <a:rPr lang="en-US" b="1" i="0" dirty="0" err="1">
                <a:solidFill>
                  <a:srgbClr val="000000"/>
                </a:solidFill>
                <a:effectLst/>
                <a:latin typeface="Helvetica Neue"/>
              </a:rPr>
              <a:t>xử</a:t>
            </a:r>
            <a:r>
              <a:rPr lang="en-US" b="1" i="0" dirty="0">
                <a:solidFill>
                  <a:srgbClr val="000000"/>
                </a:solidFill>
                <a:effectLst/>
                <a:latin typeface="Helvetica Neue"/>
              </a:rPr>
              <a:t> </a:t>
            </a:r>
            <a:r>
              <a:rPr lang="en-US" b="1" i="0" dirty="0" err="1">
                <a:solidFill>
                  <a:srgbClr val="000000"/>
                </a:solidFill>
                <a:effectLst/>
                <a:latin typeface="Helvetica Neue"/>
              </a:rPr>
              <a:t>lý</a:t>
            </a:r>
            <a:endParaRPr lang="en-US" dirty="0"/>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p:txBody>
          <a:bodyPr/>
          <a:lstStyle/>
          <a:p>
            <a:r>
              <a:rPr lang="en-US" b="1" dirty="0" err="1">
                <a:solidFill>
                  <a:srgbClr val="000000"/>
                </a:solidFill>
                <a:latin typeface="Helvetica Neue"/>
              </a:rPr>
              <a:t>T</a:t>
            </a:r>
            <a:r>
              <a:rPr lang="en-US" b="1" i="0" dirty="0" err="1">
                <a:solidFill>
                  <a:srgbClr val="000000"/>
                </a:solidFill>
                <a:effectLst/>
                <a:latin typeface="Helvetica Neue"/>
              </a:rPr>
              <a:t>ách</a:t>
            </a:r>
            <a:r>
              <a:rPr lang="en-US" b="1" i="0" dirty="0">
                <a:solidFill>
                  <a:srgbClr val="000000"/>
                </a:solidFill>
                <a:effectLst/>
                <a:latin typeface="Helvetica Neue"/>
              </a:rPr>
              <a:t> </a:t>
            </a:r>
            <a:r>
              <a:rPr lang="en-US" b="1" i="0" dirty="0" err="1">
                <a:solidFill>
                  <a:srgbClr val="000000"/>
                </a:solidFill>
                <a:effectLst/>
                <a:latin typeface="Helvetica Neue"/>
              </a:rPr>
              <a:t>các</a:t>
            </a:r>
            <a:r>
              <a:rPr lang="en-US" b="1" i="0" dirty="0">
                <a:solidFill>
                  <a:srgbClr val="000000"/>
                </a:solidFill>
                <a:effectLst/>
                <a:latin typeface="Helvetica Neue"/>
              </a:rPr>
              <a:t> </a:t>
            </a:r>
            <a:r>
              <a:rPr lang="en-US" b="1" i="0" dirty="0" err="1">
                <a:solidFill>
                  <a:srgbClr val="000000"/>
                </a:solidFill>
                <a:effectLst/>
                <a:latin typeface="Helvetica Neue"/>
              </a:rPr>
              <a:t>tập</a:t>
            </a:r>
            <a:endParaRPr lang="en-US" b="1" i="0" dirty="0">
              <a:solidFill>
                <a:srgbClr val="000000"/>
              </a:solidFill>
              <a:effectLst/>
              <a:latin typeface="Helvetica Neue"/>
            </a:endParaRPr>
          </a:p>
          <a:p>
            <a:pPr lvl="1"/>
            <a:r>
              <a:rPr lang="en-US" b="0" i="0" dirty="0" err="1">
                <a:solidFill>
                  <a:srgbClr val="000000"/>
                </a:solidFill>
                <a:effectLst/>
                <a:latin typeface="Helvetica Neue"/>
              </a:rPr>
              <a:t>Tách</a:t>
            </a:r>
            <a:r>
              <a:rPr lang="en-US" b="0" i="0" dirty="0">
                <a:solidFill>
                  <a:srgbClr val="000000"/>
                </a:solidFill>
                <a:effectLst/>
                <a:latin typeface="Helvetica Neue"/>
              </a:rPr>
              <a:t> </a:t>
            </a:r>
            <a:r>
              <a:rPr lang="en-US" b="0" i="0" dirty="0" err="1">
                <a:solidFill>
                  <a:srgbClr val="000000"/>
                </a:solidFill>
                <a:effectLst/>
                <a:latin typeface="Helvetica Neue"/>
              </a:rPr>
              <a:t>dữ</a:t>
            </a:r>
            <a:r>
              <a:rPr lang="en-US" b="0" i="0" dirty="0">
                <a:solidFill>
                  <a:srgbClr val="000000"/>
                </a:solidFill>
                <a:effectLst/>
                <a:latin typeface="Helvetica Neue"/>
              </a:rPr>
              <a:t> </a:t>
            </a:r>
            <a:r>
              <a:rPr lang="en-US" b="0" i="0" dirty="0" err="1">
                <a:solidFill>
                  <a:srgbClr val="000000"/>
                </a:solidFill>
                <a:effectLst/>
                <a:latin typeface="Helvetica Neue"/>
              </a:rPr>
              <a:t>liệu</a:t>
            </a:r>
            <a:r>
              <a:rPr lang="en-US" b="0" i="0" dirty="0">
                <a:solidFill>
                  <a:srgbClr val="000000"/>
                </a:solidFill>
                <a:effectLst/>
                <a:latin typeface="Helvetica Neue"/>
              </a:rPr>
              <a:t> </a:t>
            </a:r>
            <a:r>
              <a:rPr lang="en-US" b="0" i="0" dirty="0" err="1">
                <a:solidFill>
                  <a:srgbClr val="000000"/>
                </a:solidFill>
                <a:effectLst/>
                <a:latin typeface="Helvetica Neue"/>
              </a:rPr>
              <a:t>theo</a:t>
            </a:r>
            <a:r>
              <a:rPr lang="en-US" b="0" i="0" dirty="0">
                <a:solidFill>
                  <a:srgbClr val="000000"/>
                </a:solidFill>
                <a:effectLst/>
                <a:latin typeface="Helvetica Neue"/>
              </a:rPr>
              <a:t> </a:t>
            </a:r>
            <a:r>
              <a:rPr lang="en-US" b="0" i="0" dirty="0" err="1">
                <a:solidFill>
                  <a:srgbClr val="000000"/>
                </a:solidFill>
                <a:effectLst/>
                <a:latin typeface="Helvetica Neue"/>
              </a:rPr>
              <a:t>tỉ</a:t>
            </a:r>
            <a:r>
              <a:rPr lang="en-US" b="0" i="0" dirty="0">
                <a:solidFill>
                  <a:srgbClr val="000000"/>
                </a:solidFill>
                <a:effectLst/>
                <a:latin typeface="Helvetica Neue"/>
              </a:rPr>
              <a:t> </a:t>
            </a:r>
            <a:r>
              <a:rPr lang="en-US" b="0" i="0" dirty="0" err="1">
                <a:solidFill>
                  <a:srgbClr val="000000"/>
                </a:solidFill>
                <a:effectLst/>
                <a:latin typeface="Helvetica Neue"/>
              </a:rPr>
              <a:t>lệ</a:t>
            </a:r>
            <a:r>
              <a:rPr lang="en-US" b="0" i="0" dirty="0">
                <a:solidFill>
                  <a:srgbClr val="000000"/>
                </a:solidFill>
                <a:effectLst/>
                <a:latin typeface="Helvetica Neue"/>
              </a:rPr>
              <a:t>: 80% </a:t>
            </a:r>
            <a:r>
              <a:rPr lang="en-US" b="0" i="0" dirty="0" err="1">
                <a:solidFill>
                  <a:srgbClr val="000000"/>
                </a:solidFill>
                <a:effectLst/>
                <a:latin typeface="Helvetica Neue"/>
              </a:rPr>
              <a:t>cho</a:t>
            </a:r>
            <a:r>
              <a:rPr lang="en-US" b="0" i="0" dirty="0">
                <a:solidFill>
                  <a:srgbClr val="000000"/>
                </a:solidFill>
                <a:effectLst/>
                <a:latin typeface="Helvetica Neue"/>
              </a:rPr>
              <a:t> </a:t>
            </a:r>
            <a:r>
              <a:rPr lang="en-US" b="0" i="0" dirty="0" err="1">
                <a:solidFill>
                  <a:srgbClr val="000000"/>
                </a:solidFill>
                <a:effectLst/>
                <a:latin typeface="Helvetica Neue"/>
              </a:rPr>
              <a:t>tập</a:t>
            </a:r>
            <a:r>
              <a:rPr lang="en-US" b="0" i="0" dirty="0">
                <a:solidFill>
                  <a:srgbClr val="000000"/>
                </a:solidFill>
                <a:effectLst/>
                <a:latin typeface="Helvetica Neue"/>
              </a:rPr>
              <a:t> train, 10% </a:t>
            </a:r>
            <a:r>
              <a:rPr lang="en-US" b="0" i="0" dirty="0" err="1">
                <a:solidFill>
                  <a:srgbClr val="000000"/>
                </a:solidFill>
                <a:effectLst/>
                <a:latin typeface="Helvetica Neue"/>
              </a:rPr>
              <a:t>cho</a:t>
            </a:r>
            <a:r>
              <a:rPr lang="en-US" b="0" i="0" dirty="0">
                <a:solidFill>
                  <a:srgbClr val="000000"/>
                </a:solidFill>
                <a:effectLst/>
                <a:latin typeface="Helvetica Neue"/>
              </a:rPr>
              <a:t> </a:t>
            </a:r>
            <a:r>
              <a:rPr lang="en-US" b="0" i="0" dirty="0" err="1">
                <a:solidFill>
                  <a:srgbClr val="000000"/>
                </a:solidFill>
                <a:effectLst/>
                <a:latin typeface="Helvetica Neue"/>
              </a:rPr>
              <a:t>tập</a:t>
            </a:r>
            <a:r>
              <a:rPr lang="en-US" b="0" i="0" dirty="0">
                <a:solidFill>
                  <a:srgbClr val="000000"/>
                </a:solidFill>
                <a:effectLst/>
                <a:latin typeface="Helvetica Neue"/>
              </a:rPr>
              <a:t> validation, 10% </a:t>
            </a:r>
            <a:r>
              <a:rPr lang="en-US" b="0" i="0" dirty="0" err="1">
                <a:solidFill>
                  <a:srgbClr val="000000"/>
                </a:solidFill>
                <a:effectLst/>
                <a:latin typeface="Helvetica Neue"/>
              </a:rPr>
              <a:t>cho</a:t>
            </a:r>
            <a:r>
              <a:rPr lang="en-US" b="0" i="0" dirty="0">
                <a:solidFill>
                  <a:srgbClr val="000000"/>
                </a:solidFill>
                <a:effectLst/>
                <a:latin typeface="Helvetica Neue"/>
              </a:rPr>
              <a:t> </a:t>
            </a:r>
            <a:r>
              <a:rPr lang="en-US" b="0" i="0" dirty="0" err="1">
                <a:solidFill>
                  <a:srgbClr val="000000"/>
                </a:solidFill>
                <a:effectLst/>
                <a:latin typeface="Helvetica Neue"/>
              </a:rPr>
              <a:t>tập</a:t>
            </a:r>
            <a:r>
              <a:rPr lang="en-US" b="0" i="0" dirty="0">
                <a:solidFill>
                  <a:srgbClr val="000000"/>
                </a:solidFill>
                <a:effectLst/>
                <a:latin typeface="Helvetica Neue"/>
              </a:rPr>
              <a:t> test</a:t>
            </a:r>
          </a:p>
          <a:p>
            <a:pPr lvl="1"/>
            <a:endParaRPr lang="en-US" b="0" i="0" dirty="0">
              <a:solidFill>
                <a:srgbClr val="000000"/>
              </a:solidFill>
              <a:effectLst/>
              <a:latin typeface="Helvetica Neue"/>
            </a:endParaRPr>
          </a:p>
          <a:p>
            <a:endParaRPr lang="en-US" dirty="0"/>
          </a:p>
        </p:txBody>
      </p:sp>
      <p:graphicFrame>
        <p:nvGraphicFramePr>
          <p:cNvPr id="5" name="Table 5">
            <a:extLst>
              <a:ext uri="{FF2B5EF4-FFF2-40B4-BE49-F238E27FC236}">
                <a16:creationId xmlns:a16="http://schemas.microsoft.com/office/drawing/2014/main" id="{D0DFBBBB-1BD7-4369-B094-0494EEB31E8E}"/>
              </a:ext>
            </a:extLst>
          </p:cNvPr>
          <p:cNvGraphicFramePr>
            <a:graphicFrameLocks noGrp="1"/>
          </p:cNvGraphicFramePr>
          <p:nvPr>
            <p:extLst>
              <p:ext uri="{D42A27DB-BD31-4B8C-83A1-F6EECF244321}">
                <p14:modId xmlns:p14="http://schemas.microsoft.com/office/powerpoint/2010/main" val="2257889392"/>
              </p:ext>
            </p:extLst>
          </p:nvPr>
        </p:nvGraphicFramePr>
        <p:xfrm>
          <a:off x="1434840" y="3656372"/>
          <a:ext cx="8250336" cy="1298838"/>
        </p:xfrm>
        <a:graphic>
          <a:graphicData uri="http://schemas.openxmlformats.org/drawingml/2006/table">
            <a:tbl>
              <a:tblPr firstRow="1" bandRow="1">
                <a:tableStyleId>{5C22544A-7EE6-4342-B048-85BDC9FD1C3A}</a:tableStyleId>
              </a:tblPr>
              <a:tblGrid>
                <a:gridCol w="4125168">
                  <a:extLst>
                    <a:ext uri="{9D8B030D-6E8A-4147-A177-3AD203B41FA5}">
                      <a16:colId xmlns:a16="http://schemas.microsoft.com/office/drawing/2014/main" val="1813753465"/>
                    </a:ext>
                  </a:extLst>
                </a:gridCol>
                <a:gridCol w="4125168">
                  <a:extLst>
                    <a:ext uri="{9D8B030D-6E8A-4147-A177-3AD203B41FA5}">
                      <a16:colId xmlns:a16="http://schemas.microsoft.com/office/drawing/2014/main" val="1733404324"/>
                    </a:ext>
                  </a:extLst>
                </a:gridCol>
              </a:tblGrid>
              <a:tr h="402444">
                <a:tc>
                  <a:txBody>
                    <a:bodyPr/>
                    <a:lstStyle/>
                    <a:p>
                      <a:r>
                        <a:rPr lang="en-US" b="0" i="0" dirty="0" err="1">
                          <a:solidFill>
                            <a:srgbClr val="000000"/>
                          </a:solidFill>
                          <a:effectLst/>
                          <a:latin typeface="+mn-lt"/>
                        </a:rPr>
                        <a:t>train_X_df.shape</a:t>
                      </a:r>
                      <a:r>
                        <a:rPr lang="en-US" b="0" dirty="0">
                          <a:solidFill>
                            <a:srgbClr val="000000"/>
                          </a:solidFill>
                          <a:latin typeface="+mn-lt"/>
                        </a:rPr>
                        <a:t> : (858, 9)</a:t>
                      </a:r>
                      <a:endParaRPr lang="en-US"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0000"/>
                          </a:solidFill>
                          <a:latin typeface="+mn-lt"/>
                        </a:rPr>
                        <a:t>train_y_sr.shape</a:t>
                      </a:r>
                      <a:endParaRPr lang="en-US" b="0" i="0"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20749"/>
                  </a:ext>
                </a:extLst>
              </a:tr>
              <a:tr h="448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val_X_df.shape</a:t>
                      </a:r>
                      <a:r>
                        <a:rPr lang="en-US" dirty="0"/>
                        <a:t> : (108,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val_y_sr.shape</a:t>
                      </a:r>
                      <a:r>
                        <a:rPr lang="en-US" dirty="0"/>
                        <a:t> : (108,)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283970"/>
                  </a:ext>
                </a:extLst>
              </a:tr>
              <a:tr h="448197">
                <a:tc>
                  <a:txBody>
                    <a:bodyPr/>
                    <a:lstStyle/>
                    <a:p>
                      <a:r>
                        <a:rPr lang="en-US" dirty="0" err="1"/>
                        <a:t>test_X_df.shape</a:t>
                      </a:r>
                      <a:r>
                        <a:rPr lang="en-US" dirty="0"/>
                        <a:t> : (108,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test_y_sr.shape</a:t>
                      </a:r>
                      <a:r>
                        <a:rPr lang="en-US" dirty="0"/>
                        <a:t> (108,)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5627419"/>
                  </a:ext>
                </a:extLst>
              </a:tr>
            </a:tbl>
          </a:graphicData>
        </a:graphic>
      </p:graphicFrame>
    </p:spTree>
    <p:extLst>
      <p:ext uri="{BB962C8B-B14F-4D97-AF65-F5344CB8AC3E}">
        <p14:creationId xmlns:p14="http://schemas.microsoft.com/office/powerpoint/2010/main" val="1527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solidFill>
                  <a:srgbClr val="000000"/>
                </a:solidFill>
                <a:effectLst/>
                <a:latin typeface="Helvetica Neue"/>
              </a:rPr>
              <a:t>Tiền</a:t>
            </a:r>
            <a:r>
              <a:rPr lang="en-US" b="1" i="0" dirty="0">
                <a:solidFill>
                  <a:srgbClr val="000000"/>
                </a:solidFill>
                <a:effectLst/>
                <a:latin typeface="Helvetica Neue"/>
              </a:rPr>
              <a:t> </a:t>
            </a:r>
            <a:r>
              <a:rPr lang="en-US" b="1" i="0" dirty="0" err="1">
                <a:solidFill>
                  <a:srgbClr val="000000"/>
                </a:solidFill>
                <a:effectLst/>
                <a:latin typeface="Helvetica Neue"/>
              </a:rPr>
              <a:t>xử</a:t>
            </a:r>
            <a:r>
              <a:rPr lang="en-US" b="1" i="0" dirty="0">
                <a:solidFill>
                  <a:srgbClr val="000000"/>
                </a:solidFill>
                <a:effectLst/>
                <a:latin typeface="Helvetica Neue"/>
              </a:rPr>
              <a:t> </a:t>
            </a:r>
            <a:r>
              <a:rPr lang="en-US" b="1" i="0" dirty="0" err="1">
                <a:solidFill>
                  <a:srgbClr val="000000"/>
                </a:solidFill>
                <a:effectLst/>
                <a:latin typeface="Helvetica Neue"/>
              </a:rPr>
              <a:t>lý</a:t>
            </a:r>
            <a:r>
              <a:rPr lang="en-US" b="1" i="0" dirty="0">
                <a:solidFill>
                  <a:srgbClr val="000000"/>
                </a:solidFill>
                <a:effectLst/>
                <a:latin typeface="Helvetica Neue"/>
              </a:rPr>
              <a:t> </a:t>
            </a:r>
            <a:r>
              <a:rPr lang="en-US" b="1" i="0" dirty="0" err="1">
                <a:solidFill>
                  <a:srgbClr val="000000"/>
                </a:solidFill>
                <a:effectLst/>
                <a:latin typeface="Helvetica Neue"/>
              </a:rPr>
              <a:t>tập</a:t>
            </a:r>
            <a:r>
              <a:rPr lang="en-US" b="1" i="0" dirty="0">
                <a:solidFill>
                  <a:srgbClr val="000000"/>
                </a:solidFill>
                <a:effectLst/>
                <a:latin typeface="Helvetica Neue"/>
              </a:rPr>
              <a:t> </a:t>
            </a:r>
            <a:r>
              <a:rPr lang="en-US" b="1" i="0" dirty="0" err="1">
                <a:solidFill>
                  <a:srgbClr val="000000"/>
                </a:solidFill>
                <a:effectLst/>
                <a:latin typeface="Helvetica Neue"/>
              </a:rPr>
              <a:t>huấn</a:t>
            </a:r>
            <a:r>
              <a:rPr lang="en-US" b="1" i="0" dirty="0">
                <a:solidFill>
                  <a:srgbClr val="000000"/>
                </a:solidFill>
                <a:effectLst/>
                <a:latin typeface="Helvetica Neue"/>
              </a:rPr>
              <a:t> </a:t>
            </a:r>
            <a:r>
              <a:rPr lang="en-US" b="1" i="0" dirty="0" err="1">
                <a:solidFill>
                  <a:srgbClr val="000000"/>
                </a:solidFill>
                <a:effectLst/>
                <a:latin typeface="Helvetica Neue"/>
              </a:rPr>
              <a:t>luyện</a:t>
            </a:r>
            <a:endParaRPr lang="en-US" b="1"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p:txBody>
          <a:bodyPr/>
          <a:lstStyle/>
          <a:p>
            <a:r>
              <a:rPr lang="en-US" b="1" dirty="0" err="1">
                <a:solidFill>
                  <a:srgbClr val="000000"/>
                </a:solidFill>
                <a:latin typeface="Helvetica Neue"/>
              </a:rPr>
              <a:t>Loại</a:t>
            </a:r>
            <a:r>
              <a:rPr lang="en-US" b="1" dirty="0">
                <a:solidFill>
                  <a:srgbClr val="000000"/>
                </a:solidFill>
                <a:latin typeface="Helvetica Neue"/>
              </a:rPr>
              <a:t> </a:t>
            </a:r>
            <a:r>
              <a:rPr lang="en-US" b="1" dirty="0" err="1">
                <a:solidFill>
                  <a:srgbClr val="000000"/>
                </a:solidFill>
                <a:latin typeface="Helvetica Neue"/>
              </a:rPr>
              <a:t>bỏ</a:t>
            </a:r>
            <a:r>
              <a:rPr lang="en-US" b="1" dirty="0">
                <a:solidFill>
                  <a:srgbClr val="000000"/>
                </a:solidFill>
                <a:latin typeface="Helvetica Neue"/>
              </a:rPr>
              <a:t> </a:t>
            </a:r>
            <a:r>
              <a:rPr lang="en-US" b="1" dirty="0" err="1">
                <a:solidFill>
                  <a:srgbClr val="000000"/>
                </a:solidFill>
                <a:latin typeface="Helvetica Neue"/>
              </a:rPr>
              <a:t>thuộc</a:t>
            </a:r>
            <a:r>
              <a:rPr lang="en-US" b="1" dirty="0">
                <a:solidFill>
                  <a:srgbClr val="000000"/>
                </a:solidFill>
                <a:latin typeface="Helvetica Neue"/>
              </a:rPr>
              <a:t> </a:t>
            </a:r>
            <a:r>
              <a:rPr lang="en-US" b="1" dirty="0" err="1">
                <a:solidFill>
                  <a:srgbClr val="000000"/>
                </a:solidFill>
                <a:latin typeface="Helvetica Neue"/>
              </a:rPr>
              <a:t>tính</a:t>
            </a:r>
            <a:r>
              <a:rPr lang="en-US" b="1" dirty="0">
                <a:solidFill>
                  <a:srgbClr val="000000"/>
                </a:solidFill>
                <a:latin typeface="Helvetica Neue"/>
              </a:rPr>
              <a:t> </a:t>
            </a:r>
            <a:r>
              <a:rPr lang="en-US" b="1" dirty="0" err="1">
                <a:solidFill>
                  <a:srgbClr val="000000"/>
                </a:solidFill>
                <a:latin typeface="Helvetica Neue"/>
              </a:rPr>
              <a:t>thừa</a:t>
            </a:r>
            <a:r>
              <a:rPr lang="en-US" b="1" dirty="0">
                <a:solidFill>
                  <a:srgbClr val="000000"/>
                </a:solidFill>
                <a:latin typeface="Helvetica Neue"/>
              </a:rPr>
              <a:t> (dt):</a:t>
            </a:r>
            <a:endParaRPr lang="en-US" b="1" i="0" dirty="0">
              <a:solidFill>
                <a:srgbClr val="000000"/>
              </a:solidFill>
              <a:effectLst/>
              <a:latin typeface="Helvetica Neue"/>
            </a:endParaRPr>
          </a:p>
          <a:p>
            <a:pPr marL="457200" lvl="1" indent="0" algn="ctr">
              <a:buNone/>
            </a:pPr>
            <a:r>
              <a:rPr lang="en-US" dirty="0"/>
              <a:t>class </a:t>
            </a:r>
            <a:r>
              <a:rPr lang="en-US" dirty="0" err="1"/>
              <a:t>ColDropper</a:t>
            </a:r>
            <a:r>
              <a:rPr lang="en-US" dirty="0"/>
              <a:t>(</a:t>
            </a:r>
            <a:r>
              <a:rPr lang="en-US" dirty="0" err="1"/>
              <a:t>BaseEstimator</a:t>
            </a:r>
            <a:r>
              <a:rPr lang="en-US" dirty="0"/>
              <a:t>, </a:t>
            </a:r>
            <a:r>
              <a:rPr lang="en-US" dirty="0" err="1"/>
              <a:t>TransformerMixin</a:t>
            </a:r>
            <a:r>
              <a:rPr lang="en-US" dirty="0"/>
              <a:t>)</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7EAA622-4FBB-49AE-9C3C-95045ABA5CE2}"/>
              </a:ext>
            </a:extLst>
          </p:cNvPr>
          <p:cNvPicPr>
            <a:picLocks noChangeAspect="1"/>
          </p:cNvPicPr>
          <p:nvPr/>
        </p:nvPicPr>
        <p:blipFill>
          <a:blip r:embed="rId2"/>
          <a:stretch>
            <a:fillRect/>
          </a:stretch>
        </p:blipFill>
        <p:spPr>
          <a:xfrm>
            <a:off x="2298466" y="2957773"/>
            <a:ext cx="7595067" cy="2855625"/>
          </a:xfrm>
          <a:prstGeom prst="rect">
            <a:avLst/>
          </a:prstGeom>
        </p:spPr>
      </p:pic>
    </p:spTree>
    <p:extLst>
      <p:ext uri="{BB962C8B-B14F-4D97-AF65-F5344CB8AC3E}">
        <p14:creationId xmlns:p14="http://schemas.microsoft.com/office/powerpoint/2010/main" val="405611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solidFill>
                  <a:srgbClr val="000000"/>
                </a:solidFill>
                <a:effectLst/>
                <a:latin typeface="Helvetica Neue"/>
              </a:rPr>
              <a:t>Tiền</a:t>
            </a:r>
            <a:r>
              <a:rPr lang="en-US" b="1" i="0" dirty="0">
                <a:solidFill>
                  <a:srgbClr val="000000"/>
                </a:solidFill>
                <a:effectLst/>
                <a:latin typeface="Helvetica Neue"/>
              </a:rPr>
              <a:t> </a:t>
            </a:r>
            <a:r>
              <a:rPr lang="en-US" b="1" i="0" dirty="0" err="1">
                <a:solidFill>
                  <a:srgbClr val="000000"/>
                </a:solidFill>
                <a:effectLst/>
                <a:latin typeface="Helvetica Neue"/>
              </a:rPr>
              <a:t>xử</a:t>
            </a:r>
            <a:r>
              <a:rPr lang="en-US" b="1" i="0" dirty="0">
                <a:solidFill>
                  <a:srgbClr val="000000"/>
                </a:solidFill>
                <a:effectLst/>
                <a:latin typeface="Helvetica Neue"/>
              </a:rPr>
              <a:t> </a:t>
            </a:r>
            <a:r>
              <a:rPr lang="en-US" b="1" i="0" dirty="0" err="1">
                <a:solidFill>
                  <a:srgbClr val="000000"/>
                </a:solidFill>
                <a:effectLst/>
                <a:latin typeface="Helvetica Neue"/>
              </a:rPr>
              <a:t>lý</a:t>
            </a:r>
            <a:r>
              <a:rPr lang="en-US" b="1" i="0" dirty="0">
                <a:solidFill>
                  <a:srgbClr val="000000"/>
                </a:solidFill>
                <a:effectLst/>
                <a:latin typeface="Helvetica Neue"/>
              </a:rPr>
              <a:t> </a:t>
            </a:r>
            <a:r>
              <a:rPr lang="en-US" b="1" i="0" dirty="0" err="1">
                <a:solidFill>
                  <a:srgbClr val="000000"/>
                </a:solidFill>
                <a:effectLst/>
                <a:latin typeface="Helvetica Neue"/>
              </a:rPr>
              <a:t>tập</a:t>
            </a:r>
            <a:r>
              <a:rPr lang="en-US" b="1" i="0" dirty="0">
                <a:solidFill>
                  <a:srgbClr val="000000"/>
                </a:solidFill>
                <a:effectLst/>
                <a:latin typeface="Helvetica Neue"/>
              </a:rPr>
              <a:t> </a:t>
            </a:r>
            <a:r>
              <a:rPr lang="en-US" b="1" i="0" dirty="0" err="1">
                <a:solidFill>
                  <a:srgbClr val="000000"/>
                </a:solidFill>
                <a:effectLst/>
                <a:latin typeface="Helvetica Neue"/>
              </a:rPr>
              <a:t>huấn</a:t>
            </a:r>
            <a:r>
              <a:rPr lang="en-US" b="1" i="0" dirty="0">
                <a:solidFill>
                  <a:srgbClr val="000000"/>
                </a:solidFill>
                <a:effectLst/>
                <a:latin typeface="Helvetica Neue"/>
              </a:rPr>
              <a:t> </a:t>
            </a:r>
            <a:r>
              <a:rPr lang="en-US" b="1" i="0" dirty="0" err="1">
                <a:solidFill>
                  <a:srgbClr val="000000"/>
                </a:solidFill>
                <a:effectLst/>
                <a:latin typeface="Helvetica Neue"/>
              </a:rPr>
              <a:t>luyện</a:t>
            </a:r>
            <a:endParaRPr lang="en-US" b="1"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1156996" y="2991953"/>
            <a:ext cx="9937102" cy="964228"/>
          </a:xfrm>
        </p:spPr>
        <p:txBody>
          <a:bodyPr>
            <a:normAutofit fontScale="40000" lnSpcReduction="20000"/>
          </a:bodyPr>
          <a:lstStyle/>
          <a:p>
            <a:pPr marL="0" indent="0">
              <a:buNone/>
            </a:pPr>
            <a:r>
              <a:rPr lang="en-US" b="1" dirty="0"/>
              <a:t>	</a:t>
            </a:r>
            <a:r>
              <a:rPr lang="en-US" sz="6700" i="1" dirty="0" err="1"/>
              <a:t>Vì</a:t>
            </a:r>
            <a:r>
              <a:rPr lang="en-US" sz="6700" i="1" dirty="0"/>
              <a:t> </a:t>
            </a:r>
            <a:r>
              <a:rPr lang="en-US" sz="6700" i="1" dirty="0" err="1"/>
              <a:t>dữ</a:t>
            </a:r>
            <a:r>
              <a:rPr lang="en-US" sz="6700" i="1" dirty="0"/>
              <a:t> </a:t>
            </a:r>
            <a:r>
              <a:rPr lang="en-US" sz="6700" i="1" dirty="0" err="1"/>
              <a:t>liệu</a:t>
            </a:r>
            <a:r>
              <a:rPr lang="en-US" sz="6700" i="1" dirty="0"/>
              <a:t> </a:t>
            </a:r>
            <a:r>
              <a:rPr lang="en-US" sz="6700" i="1" dirty="0" err="1"/>
              <a:t>thu</a:t>
            </a:r>
            <a:r>
              <a:rPr lang="en-US" sz="6700" i="1" dirty="0"/>
              <a:t> </a:t>
            </a:r>
            <a:r>
              <a:rPr lang="en-US" sz="6700" i="1" dirty="0" err="1"/>
              <a:t>được</a:t>
            </a:r>
            <a:r>
              <a:rPr lang="en-US" sz="6700" i="1" dirty="0"/>
              <a:t> </a:t>
            </a:r>
            <a:r>
              <a:rPr lang="en-US" sz="6700" i="1" dirty="0" err="1"/>
              <a:t>từ</a:t>
            </a:r>
            <a:r>
              <a:rPr lang="en-US" sz="6700" i="1" dirty="0"/>
              <a:t> API </a:t>
            </a:r>
            <a:r>
              <a:rPr lang="en-US" sz="6700" i="1" dirty="0" err="1"/>
              <a:t>rất</a:t>
            </a:r>
            <a:r>
              <a:rPr lang="en-US" sz="6700" i="1" dirty="0"/>
              <a:t> </a:t>
            </a:r>
            <a:r>
              <a:rPr lang="en-US" sz="6700" i="1" dirty="0" err="1"/>
              <a:t>chuẩn</a:t>
            </a:r>
            <a:r>
              <a:rPr lang="en-US" sz="6700" i="1" dirty="0"/>
              <a:t>, </a:t>
            </a:r>
            <a:r>
              <a:rPr lang="en-US" sz="6700" i="1" dirty="0" err="1"/>
              <a:t>missing_value</a:t>
            </a:r>
            <a:r>
              <a:rPr lang="en-US" sz="6700" i="1" dirty="0"/>
              <a:t>= 0 </a:t>
            </a:r>
            <a:r>
              <a:rPr lang="en-US" sz="6700" i="1" dirty="0" err="1"/>
              <a:t>với</a:t>
            </a:r>
            <a:r>
              <a:rPr lang="en-US" sz="6700" i="1" dirty="0"/>
              <a:t> </a:t>
            </a:r>
            <a:r>
              <a:rPr lang="en-US" sz="6700" i="1" dirty="0" err="1"/>
              <a:t>mọi</a:t>
            </a:r>
            <a:r>
              <a:rPr lang="en-US" sz="6700" i="1" dirty="0"/>
              <a:t> </a:t>
            </a:r>
            <a:r>
              <a:rPr lang="en-US" sz="6700" i="1" dirty="0" err="1"/>
              <a:t>thuộc</a:t>
            </a:r>
            <a:r>
              <a:rPr lang="en-US" sz="6700" i="1" dirty="0"/>
              <a:t> </a:t>
            </a:r>
            <a:r>
              <a:rPr lang="en-US" sz="6700" i="1" dirty="0" err="1"/>
              <a:t>tính</a:t>
            </a:r>
            <a:r>
              <a:rPr lang="en-US" sz="6700" i="1" dirty="0"/>
              <a:t>, </a:t>
            </a:r>
            <a:r>
              <a:rPr lang="en-US" sz="6700" i="1" dirty="0" err="1"/>
              <a:t>không</a:t>
            </a:r>
            <a:r>
              <a:rPr lang="en-US" sz="6700" i="1" dirty="0"/>
              <a:t> </a:t>
            </a:r>
            <a:r>
              <a:rPr lang="en-US" sz="6700" i="1" dirty="0" err="1"/>
              <a:t>có</a:t>
            </a:r>
            <a:r>
              <a:rPr lang="en-US" sz="6700" i="1" dirty="0"/>
              <a:t> </a:t>
            </a:r>
            <a:r>
              <a:rPr lang="en-US" sz="6700" i="1" dirty="0" err="1"/>
              <a:t>giá</a:t>
            </a:r>
            <a:r>
              <a:rPr lang="en-US" sz="6700" i="1" dirty="0"/>
              <a:t> </a:t>
            </a:r>
            <a:r>
              <a:rPr lang="en-US" sz="6700" i="1" dirty="0" err="1"/>
              <a:t>trị</a:t>
            </a:r>
            <a:r>
              <a:rPr lang="en-US" sz="6700" i="1" dirty="0"/>
              <a:t> NA, NULL </a:t>
            </a:r>
            <a:r>
              <a:rPr lang="en-US" sz="6700" i="1" dirty="0" err="1"/>
              <a:t>nên</a:t>
            </a:r>
            <a:r>
              <a:rPr lang="en-US" sz="6700" i="1" dirty="0"/>
              <a:t> </a:t>
            </a:r>
            <a:r>
              <a:rPr lang="en-US" sz="6700" i="1" dirty="0" err="1"/>
              <a:t>tiền</a:t>
            </a:r>
            <a:r>
              <a:rPr lang="en-US" sz="6700" i="1" dirty="0"/>
              <a:t> </a:t>
            </a:r>
            <a:r>
              <a:rPr lang="en-US" sz="6700" i="1" dirty="0" err="1"/>
              <a:t>hành</a:t>
            </a:r>
            <a:r>
              <a:rPr lang="en-US" sz="6700" i="1" dirty="0"/>
              <a:t> </a:t>
            </a:r>
            <a:r>
              <a:rPr lang="en-US" sz="6700" i="1" dirty="0" err="1"/>
              <a:t>mô</a:t>
            </a:r>
            <a:r>
              <a:rPr lang="en-US" sz="6700" i="1" dirty="0"/>
              <a:t> </a:t>
            </a:r>
            <a:r>
              <a:rPr lang="en-US" sz="6700" i="1" dirty="0" err="1"/>
              <a:t>hình</a:t>
            </a:r>
            <a:r>
              <a:rPr lang="en-US" sz="6700" i="1" dirty="0"/>
              <a:t> </a:t>
            </a:r>
            <a:r>
              <a:rPr lang="en-US" sz="6700" i="1" dirty="0" err="1"/>
              <a:t>hóa</a:t>
            </a:r>
            <a:endParaRPr lang="en-US" sz="6700" i="1" dirty="0"/>
          </a:p>
        </p:txBody>
      </p:sp>
    </p:spTree>
    <p:extLst>
      <p:ext uri="{BB962C8B-B14F-4D97-AF65-F5344CB8AC3E}">
        <p14:creationId xmlns:p14="http://schemas.microsoft.com/office/powerpoint/2010/main" val="339615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solidFill>
                  <a:srgbClr val="000000"/>
                </a:solidFill>
                <a:effectLst/>
                <a:latin typeface="Helvetica Neue"/>
              </a:rPr>
              <a:t>Mô</a:t>
            </a:r>
            <a:r>
              <a:rPr lang="en-US" b="1" i="0" dirty="0">
                <a:solidFill>
                  <a:srgbClr val="000000"/>
                </a:solidFill>
                <a:effectLst/>
                <a:latin typeface="Helvetica Neue"/>
              </a:rPr>
              <a:t> </a:t>
            </a:r>
            <a:r>
              <a:rPr lang="en-US" b="1" i="0" dirty="0" err="1">
                <a:solidFill>
                  <a:srgbClr val="000000"/>
                </a:solidFill>
                <a:effectLst/>
                <a:latin typeface="Helvetica Neue"/>
              </a:rPr>
              <a:t>hình</a:t>
            </a:r>
            <a:r>
              <a:rPr lang="en-US" b="1" i="0" dirty="0">
                <a:solidFill>
                  <a:srgbClr val="000000"/>
                </a:solidFill>
                <a:effectLst/>
                <a:latin typeface="Helvetica Neue"/>
              </a:rPr>
              <a:t> </a:t>
            </a:r>
            <a:r>
              <a:rPr lang="en-US" b="1" i="0" dirty="0" err="1">
                <a:solidFill>
                  <a:srgbClr val="000000"/>
                </a:solidFill>
                <a:effectLst/>
                <a:latin typeface="Helvetica Neue"/>
              </a:rPr>
              <a:t>hóa</a:t>
            </a:r>
            <a:r>
              <a:rPr lang="en-US" b="1" i="0" dirty="0">
                <a:solidFill>
                  <a:srgbClr val="000000"/>
                </a:solidFill>
                <a:effectLst/>
                <a:latin typeface="Helvetica Neue"/>
              </a:rPr>
              <a:t> </a:t>
            </a: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539550"/>
            <a:ext cx="9937102" cy="4553340"/>
          </a:xfrm>
        </p:spPr>
        <p:txBody>
          <a:bodyPr>
            <a:normAutofit fontScale="70000" lnSpcReduction="20000"/>
          </a:bodyPr>
          <a:lstStyle/>
          <a:p>
            <a:r>
              <a:rPr lang="en-US" sz="4400" b="1" dirty="0" err="1">
                <a:latin typeface="Helvetica Neue"/>
              </a:rPr>
              <a:t>Sử</a:t>
            </a:r>
            <a:r>
              <a:rPr lang="en-US" sz="4400" b="1" dirty="0">
                <a:latin typeface="Helvetica Neue"/>
              </a:rPr>
              <a:t> </a:t>
            </a:r>
            <a:r>
              <a:rPr lang="en-US" sz="4400" b="1" dirty="0" err="1">
                <a:latin typeface="Helvetica Neue"/>
              </a:rPr>
              <a:t>dụng</a:t>
            </a:r>
            <a:r>
              <a:rPr lang="en-US" sz="4400" b="1" dirty="0">
                <a:latin typeface="Helvetica Neue"/>
              </a:rPr>
              <a:t> 3 </a:t>
            </a:r>
            <a:r>
              <a:rPr lang="en-US" sz="4400" b="1" dirty="0" err="1">
                <a:latin typeface="Helvetica Neue"/>
              </a:rPr>
              <a:t>mô</a:t>
            </a:r>
            <a:r>
              <a:rPr lang="en-US" sz="4400" b="1" dirty="0">
                <a:latin typeface="Helvetica Neue"/>
              </a:rPr>
              <a:t> </a:t>
            </a:r>
            <a:r>
              <a:rPr lang="en-US" sz="4400" b="1" dirty="0" err="1">
                <a:latin typeface="Helvetica Neue"/>
              </a:rPr>
              <a:t>hình</a:t>
            </a:r>
            <a:r>
              <a:rPr lang="en-US" sz="4400" b="1" dirty="0">
                <a:latin typeface="Helvetica Neue"/>
              </a:rPr>
              <a:t> </a:t>
            </a:r>
            <a:r>
              <a:rPr lang="en-US" sz="4400" b="1" dirty="0" err="1">
                <a:latin typeface="Helvetica Neue"/>
              </a:rPr>
              <a:t>sau</a:t>
            </a:r>
            <a:r>
              <a:rPr lang="en-US" sz="4400" b="1" dirty="0">
                <a:latin typeface="Helvetica Neue"/>
              </a:rPr>
              <a:t> </a:t>
            </a:r>
            <a:r>
              <a:rPr lang="en-US" sz="4400" b="1" dirty="0" err="1">
                <a:latin typeface="Helvetica Neue"/>
              </a:rPr>
              <a:t>của</a:t>
            </a:r>
            <a:r>
              <a:rPr lang="en-US" sz="4400" b="1" dirty="0">
                <a:latin typeface="Helvetica Neue"/>
              </a:rPr>
              <a:t> </a:t>
            </a:r>
            <a:r>
              <a:rPr lang="en-US" sz="4400" b="1" dirty="0" err="1">
                <a:latin typeface="Helvetica Neue"/>
              </a:rPr>
              <a:t>sklearn</a:t>
            </a:r>
            <a:r>
              <a:rPr lang="en-US" sz="4400" b="1" dirty="0">
                <a:latin typeface="Helvetica Neue"/>
              </a:rPr>
              <a:t>:</a:t>
            </a:r>
          </a:p>
          <a:p>
            <a:pPr lvl="1"/>
            <a:r>
              <a:rPr lang="en-US" sz="3100" dirty="0" err="1">
                <a:latin typeface="Helvetica Neue"/>
              </a:rPr>
              <a:t>MLPClassifier</a:t>
            </a:r>
            <a:endParaRPr lang="en-US" sz="3100" dirty="0">
              <a:latin typeface="Helvetica Neue"/>
            </a:endParaRPr>
          </a:p>
          <a:p>
            <a:pPr lvl="1"/>
            <a:endParaRPr lang="en-US" sz="3100" dirty="0">
              <a:latin typeface="Helvetica Neue"/>
            </a:endParaRPr>
          </a:p>
          <a:p>
            <a:pPr lvl="1"/>
            <a:r>
              <a:rPr lang="en-US" sz="3100" dirty="0" err="1">
                <a:latin typeface="Helvetica Neue"/>
              </a:rPr>
              <a:t>KNeighborsClassifier</a:t>
            </a:r>
            <a:endParaRPr lang="en-US" sz="3100" dirty="0">
              <a:latin typeface="Helvetica Neue"/>
            </a:endParaRPr>
          </a:p>
          <a:p>
            <a:pPr lvl="1"/>
            <a:endParaRPr lang="en-US" sz="3100" dirty="0">
              <a:latin typeface="Helvetica Neue"/>
            </a:endParaRPr>
          </a:p>
          <a:p>
            <a:pPr lvl="1"/>
            <a:r>
              <a:rPr lang="en-US" sz="3100" dirty="0" err="1">
                <a:latin typeface="Helvetica Neue"/>
              </a:rPr>
              <a:t>DecisionTreeClassifier</a:t>
            </a:r>
            <a:endParaRPr lang="en-US" sz="3100" dirty="0">
              <a:latin typeface="Helvetica Neue"/>
            </a:endParaRPr>
          </a:p>
          <a:p>
            <a:pPr lvl="1"/>
            <a:endParaRPr lang="en-US" sz="3100" dirty="0">
              <a:latin typeface="Helvetica Neue"/>
            </a:endParaRPr>
          </a:p>
          <a:p>
            <a:r>
              <a:rPr lang="en-US" sz="4800" b="1" dirty="0" err="1">
                <a:latin typeface="Helvetica Neue"/>
              </a:rPr>
              <a:t>Với</a:t>
            </a:r>
            <a:r>
              <a:rPr lang="en-US" sz="4800" b="1" dirty="0">
                <a:latin typeface="Helvetica Neue"/>
              </a:rPr>
              <a:t> </a:t>
            </a:r>
            <a:r>
              <a:rPr lang="en-US" sz="4800" b="1" dirty="0" err="1">
                <a:latin typeface="Helvetica Neue"/>
              </a:rPr>
              <a:t>mỗi</a:t>
            </a:r>
            <a:r>
              <a:rPr lang="en-US" sz="4800" b="1" dirty="0">
                <a:latin typeface="Helvetica Neue"/>
              </a:rPr>
              <a:t> </a:t>
            </a:r>
            <a:r>
              <a:rPr lang="en-US" sz="4800" b="1" dirty="0" err="1">
                <a:latin typeface="Helvetica Neue"/>
              </a:rPr>
              <a:t>mô</a:t>
            </a:r>
            <a:r>
              <a:rPr lang="en-US" sz="4800" b="1" dirty="0">
                <a:latin typeface="Helvetica Neue"/>
              </a:rPr>
              <a:t> </a:t>
            </a:r>
            <a:r>
              <a:rPr lang="en-US" sz="4800" b="1" dirty="0" err="1">
                <a:latin typeface="Helvetica Neue"/>
              </a:rPr>
              <a:t>hình</a:t>
            </a:r>
            <a:r>
              <a:rPr lang="en-US" sz="4800" b="1" dirty="0">
                <a:latin typeface="Helvetica Neue"/>
              </a:rPr>
              <a:t>, </a:t>
            </a:r>
            <a:r>
              <a:rPr lang="en-US" sz="4800" b="1" dirty="0" err="1">
                <a:latin typeface="Helvetica Neue"/>
              </a:rPr>
              <a:t>tạo</a:t>
            </a:r>
            <a:r>
              <a:rPr lang="en-US" sz="4800" b="1" dirty="0">
                <a:latin typeface="Helvetica Neue"/>
              </a:rPr>
              <a:t> </a:t>
            </a:r>
            <a:r>
              <a:rPr lang="en-US" sz="4800" b="1" dirty="0" err="1">
                <a:latin typeface="Helvetica Neue"/>
              </a:rPr>
              <a:t>một</a:t>
            </a:r>
            <a:r>
              <a:rPr lang="en-US" sz="4800" b="1" dirty="0">
                <a:latin typeface="Helvetica Neue"/>
              </a:rPr>
              <a:t> pipeline </a:t>
            </a:r>
            <a:r>
              <a:rPr lang="en-US" sz="4800" b="1" dirty="0" err="1">
                <a:latin typeface="Helvetica Neue"/>
              </a:rPr>
              <a:t>với</a:t>
            </a:r>
            <a:r>
              <a:rPr lang="en-US" sz="4800" b="1" dirty="0">
                <a:latin typeface="Helvetica Neue"/>
              </a:rPr>
              <a:t> </a:t>
            </a:r>
            <a:r>
              <a:rPr lang="en-US" sz="4800" b="1" dirty="0" err="1">
                <a:latin typeface="Helvetica Neue"/>
              </a:rPr>
              <a:t>các</a:t>
            </a:r>
            <a:r>
              <a:rPr lang="en-US" sz="4800" b="1" dirty="0">
                <a:latin typeface="Helvetica Neue"/>
              </a:rPr>
              <a:t> </a:t>
            </a:r>
            <a:r>
              <a:rPr lang="en-US" sz="4800" b="1" dirty="0" err="1">
                <a:latin typeface="Helvetica Neue"/>
              </a:rPr>
              <a:t>bước</a:t>
            </a:r>
            <a:r>
              <a:rPr lang="en-US" sz="4800" b="1" dirty="0">
                <a:latin typeface="Helvetica Neue"/>
              </a:rPr>
              <a:t> </a:t>
            </a:r>
            <a:r>
              <a:rPr lang="en-US" sz="4800" b="1" dirty="0" err="1">
                <a:latin typeface="Helvetica Neue"/>
              </a:rPr>
              <a:t>tiền</a:t>
            </a:r>
            <a:r>
              <a:rPr lang="en-US" sz="4800" b="1" dirty="0">
                <a:latin typeface="Helvetica Neue"/>
              </a:rPr>
              <a:t> </a:t>
            </a:r>
            <a:r>
              <a:rPr lang="en-US" sz="4800" b="1" dirty="0" err="1">
                <a:latin typeface="Helvetica Neue"/>
              </a:rPr>
              <a:t>xử</a:t>
            </a:r>
            <a:r>
              <a:rPr lang="en-US" sz="4800" b="1" dirty="0">
                <a:latin typeface="Helvetica Neue"/>
              </a:rPr>
              <a:t> </a:t>
            </a:r>
            <a:r>
              <a:rPr lang="en-US" sz="4800" b="1" dirty="0" err="1">
                <a:latin typeface="Helvetica Neue"/>
              </a:rPr>
              <a:t>lý</a:t>
            </a:r>
            <a:r>
              <a:rPr lang="en-US" sz="4800" b="1" dirty="0">
                <a:latin typeface="Helvetica Neue"/>
              </a:rPr>
              <a:t> </a:t>
            </a:r>
            <a:r>
              <a:rPr lang="en-US" sz="4800" b="1" dirty="0" err="1">
                <a:latin typeface="Helvetica Neue"/>
              </a:rPr>
              <a:t>sau</a:t>
            </a:r>
            <a:endParaRPr lang="en-US" sz="4800" b="1" dirty="0">
              <a:latin typeface="Helvetica Neue"/>
            </a:endParaRPr>
          </a:p>
          <a:p>
            <a:endParaRPr lang="en-US" sz="4800" b="1" dirty="0">
              <a:latin typeface="Helvetica Neue"/>
            </a:endParaRPr>
          </a:p>
          <a:p>
            <a:pPr lvl="1"/>
            <a:r>
              <a:rPr lang="en-US" sz="3500" dirty="0" err="1">
                <a:latin typeface="Helvetica Neue"/>
              </a:rPr>
              <a:t>SimpleImputer</a:t>
            </a:r>
            <a:r>
              <a:rPr lang="en-US" sz="3500" dirty="0">
                <a:latin typeface="Helvetica Neue"/>
              </a:rPr>
              <a:t>(</a:t>
            </a:r>
            <a:r>
              <a:rPr lang="en-US" sz="3500" dirty="0" err="1">
                <a:latin typeface="Helvetica Neue"/>
              </a:rPr>
              <a:t>missing_values</a:t>
            </a:r>
            <a:r>
              <a:rPr lang="en-US" sz="3500" dirty="0">
                <a:latin typeface="Helvetica Neue"/>
              </a:rPr>
              <a:t>=</a:t>
            </a:r>
            <a:r>
              <a:rPr lang="en-US" sz="3500" dirty="0" err="1">
                <a:latin typeface="Helvetica Neue"/>
              </a:rPr>
              <a:t>np.nan</a:t>
            </a:r>
            <a:r>
              <a:rPr lang="en-US" sz="3500" dirty="0">
                <a:latin typeface="Helvetica Neue"/>
              </a:rPr>
              <a:t>, strategy='mean’)</a:t>
            </a:r>
          </a:p>
          <a:p>
            <a:pPr lvl="1"/>
            <a:endParaRPr lang="en-US" sz="3500" dirty="0">
              <a:latin typeface="Helvetica Neue"/>
            </a:endParaRPr>
          </a:p>
          <a:p>
            <a:pPr lvl="1"/>
            <a:r>
              <a:rPr lang="en-US" sz="3500" dirty="0" err="1">
                <a:latin typeface="Helvetica Neue"/>
              </a:rPr>
              <a:t>StandardScaler</a:t>
            </a:r>
            <a:r>
              <a:rPr lang="en-US" sz="3500" dirty="0">
                <a:latin typeface="Helvetica Neue"/>
              </a:rPr>
              <a:t>()</a:t>
            </a:r>
          </a:p>
        </p:txBody>
      </p:sp>
    </p:spTree>
    <p:extLst>
      <p:ext uri="{BB962C8B-B14F-4D97-AF65-F5344CB8AC3E}">
        <p14:creationId xmlns:p14="http://schemas.microsoft.com/office/powerpoint/2010/main" val="307705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MLPClassifier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a:bodyPr>
          <a:lstStyle/>
          <a:p>
            <a:r>
              <a:rPr lang="en-US" sz="3600" dirty="0" err="1">
                <a:latin typeface="Helvetica Neue"/>
              </a:rPr>
              <a:t>Sử</a:t>
            </a:r>
            <a:r>
              <a:rPr lang="en-US" sz="3600" dirty="0">
                <a:latin typeface="Helvetica Neue"/>
              </a:rPr>
              <a:t> </a:t>
            </a:r>
            <a:r>
              <a:rPr lang="en-US" sz="3600" dirty="0" err="1">
                <a:latin typeface="Helvetica Neue"/>
              </a:rPr>
              <a:t>dụng</a:t>
            </a:r>
            <a:r>
              <a:rPr lang="en-US" sz="3600" dirty="0">
                <a:latin typeface="Helvetica Neue"/>
              </a:rPr>
              <a:t> </a:t>
            </a:r>
            <a:r>
              <a:rPr lang="en-US" sz="3600" dirty="0" err="1">
                <a:latin typeface="Helvetica Neue"/>
              </a:rPr>
              <a:t>MLPClassifier</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các</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a:t>
            </a:r>
            <a:r>
              <a:rPr lang="en-US" sz="3600" dirty="0" err="1">
                <a:latin typeface="Helvetica Neue"/>
              </a:rPr>
              <a:t>sau</a:t>
            </a:r>
            <a:r>
              <a:rPr lang="en-US" sz="3600" dirty="0">
                <a:latin typeface="Helvetica Neue"/>
              </a:rPr>
              <a:t>:</a:t>
            </a:r>
          </a:p>
          <a:p>
            <a:pPr marL="0" indent="0">
              <a:buNone/>
            </a:pPr>
            <a:endParaRPr lang="en-US" sz="3600" dirty="0">
              <a:latin typeface="Helvetica Neue"/>
            </a:endParaRPr>
          </a:p>
          <a:p>
            <a:r>
              <a:rPr lang="en-US" sz="3600" dirty="0" err="1">
                <a:latin typeface="Helvetica Neue"/>
              </a:rPr>
              <a:t>Thay</a:t>
            </a:r>
            <a:r>
              <a:rPr lang="en-US" sz="3600" dirty="0">
                <a:latin typeface="Helvetica Neue"/>
              </a:rPr>
              <a:t> </a:t>
            </a:r>
            <a:r>
              <a:rPr lang="en-US" sz="3600" dirty="0" err="1">
                <a:latin typeface="Helvetica Neue"/>
              </a:rPr>
              <a:t>đổi</a:t>
            </a:r>
            <a:r>
              <a:rPr lang="en-US" sz="3600" dirty="0">
                <a:latin typeface="Helvetica Neue"/>
              </a:rPr>
              <a:t> </a:t>
            </a:r>
            <a:r>
              <a:rPr lang="en-US" sz="3600" dirty="0" err="1">
                <a:latin typeface="Helvetica Neue"/>
              </a:rPr>
              <a:t>siêu</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alpha </a:t>
            </a:r>
            <a:r>
              <a:rPr lang="en-US" sz="3600" dirty="0" err="1">
                <a:latin typeface="Helvetica Neue"/>
              </a:rPr>
              <a:t>với</a:t>
            </a:r>
            <a:r>
              <a:rPr lang="en-US" sz="3600" dirty="0">
                <a:latin typeface="Helvetica Neue"/>
              </a:rPr>
              <a:t> ta </a:t>
            </a:r>
            <a:r>
              <a:rPr lang="en-US" sz="3600" dirty="0" err="1">
                <a:latin typeface="Helvetica Neue"/>
              </a:rPr>
              <a:t>thu</a:t>
            </a:r>
            <a:r>
              <a:rPr lang="en-US" sz="3600" dirty="0">
                <a:latin typeface="Helvetica Neue"/>
              </a:rPr>
              <a:t> </a:t>
            </a:r>
            <a:r>
              <a:rPr lang="en-US" sz="3600" dirty="0" err="1">
                <a:latin typeface="Helvetica Neue"/>
              </a:rPr>
              <a:t>được</a:t>
            </a:r>
            <a:endParaRPr lang="en-US" sz="3600" dirty="0">
              <a:latin typeface="Helvetica Neue"/>
            </a:endParaRPr>
          </a:p>
          <a:p>
            <a:pPr lvl="1"/>
            <a:r>
              <a:rPr lang="en-US" sz="3200" dirty="0">
                <a:latin typeface="Helvetica Neue"/>
              </a:rPr>
              <a:t>Best validation error: 1.85 </a:t>
            </a:r>
          </a:p>
          <a:p>
            <a:pPr lvl="1"/>
            <a:r>
              <a:rPr lang="en-US" sz="3200" dirty="0">
                <a:latin typeface="Helvetica Neue"/>
              </a:rPr>
              <a:t>Best alpha: 0.1</a:t>
            </a:r>
          </a:p>
          <a:p>
            <a:pPr marL="457200" lvl="1" indent="0">
              <a:buNone/>
            </a:pPr>
            <a:endParaRPr lang="en-US" sz="1400" dirty="0">
              <a:latin typeface="Helvetica Neue"/>
            </a:endParaRPr>
          </a:p>
        </p:txBody>
      </p:sp>
      <p:graphicFrame>
        <p:nvGraphicFramePr>
          <p:cNvPr id="4" name="Table 4">
            <a:extLst>
              <a:ext uri="{FF2B5EF4-FFF2-40B4-BE49-F238E27FC236}">
                <a16:creationId xmlns:a16="http://schemas.microsoft.com/office/drawing/2014/main" id="{6C830059-CB14-4FAD-94EE-681C407C5C89}"/>
              </a:ext>
            </a:extLst>
          </p:cNvPr>
          <p:cNvGraphicFramePr>
            <a:graphicFrameLocks noGrp="1"/>
          </p:cNvGraphicFramePr>
          <p:nvPr>
            <p:extLst>
              <p:ext uri="{D42A27DB-BD31-4B8C-83A1-F6EECF244321}">
                <p14:modId xmlns:p14="http://schemas.microsoft.com/office/powerpoint/2010/main" val="2084530867"/>
              </p:ext>
            </p:extLst>
          </p:nvPr>
        </p:nvGraphicFramePr>
        <p:xfrm>
          <a:off x="838200" y="1793966"/>
          <a:ext cx="9713170" cy="706120"/>
        </p:xfrm>
        <a:graphic>
          <a:graphicData uri="http://schemas.openxmlformats.org/drawingml/2006/table">
            <a:tbl>
              <a:tblPr firstRow="1" bandRow="1">
                <a:tableStyleId>{5C22544A-7EE6-4342-B048-85BDC9FD1C3A}</a:tableStyleId>
              </a:tblPr>
              <a:tblGrid>
                <a:gridCol w="1942634">
                  <a:extLst>
                    <a:ext uri="{9D8B030D-6E8A-4147-A177-3AD203B41FA5}">
                      <a16:colId xmlns:a16="http://schemas.microsoft.com/office/drawing/2014/main" val="490525402"/>
                    </a:ext>
                  </a:extLst>
                </a:gridCol>
                <a:gridCol w="1942634">
                  <a:extLst>
                    <a:ext uri="{9D8B030D-6E8A-4147-A177-3AD203B41FA5}">
                      <a16:colId xmlns:a16="http://schemas.microsoft.com/office/drawing/2014/main" val="3088676986"/>
                    </a:ext>
                  </a:extLst>
                </a:gridCol>
                <a:gridCol w="1942634">
                  <a:extLst>
                    <a:ext uri="{9D8B030D-6E8A-4147-A177-3AD203B41FA5}">
                      <a16:colId xmlns:a16="http://schemas.microsoft.com/office/drawing/2014/main" val="1903338069"/>
                    </a:ext>
                  </a:extLst>
                </a:gridCol>
                <a:gridCol w="1942634">
                  <a:extLst>
                    <a:ext uri="{9D8B030D-6E8A-4147-A177-3AD203B41FA5}">
                      <a16:colId xmlns:a16="http://schemas.microsoft.com/office/drawing/2014/main" val="778500608"/>
                    </a:ext>
                  </a:extLst>
                </a:gridCol>
                <a:gridCol w="1942634">
                  <a:extLst>
                    <a:ext uri="{9D8B030D-6E8A-4147-A177-3AD203B41FA5}">
                      <a16:colId xmlns:a16="http://schemas.microsoft.com/office/drawing/2014/main" val="3745926758"/>
                    </a:ext>
                  </a:extLst>
                </a:gridCol>
              </a:tblGrid>
              <a:tr h="0">
                <a:tc>
                  <a:txBody>
                    <a:bodyPr/>
                    <a:lstStyle/>
                    <a:p>
                      <a:pPr algn="ctr"/>
                      <a:r>
                        <a:rPr lang="en-US" sz="1600" b="0" dirty="0" err="1">
                          <a:solidFill>
                            <a:schemeClr val="tx1"/>
                          </a:solidFill>
                          <a:latin typeface="Helvetica Neue"/>
                        </a:rPr>
                        <a:t>hidden_layer_sizes</a:t>
                      </a:r>
                      <a:endParaRPr lang="en-US" sz="1600" b="0" dirty="0">
                        <a:solidFill>
                          <a:schemeClr val="tx1"/>
                        </a:solidFill>
                        <a:latin typeface="Helvetica Neue"/>
                      </a:endParaRPr>
                    </a:p>
                  </a:txBody>
                  <a:tcPr>
                    <a:solidFill>
                      <a:schemeClr val="accent1">
                        <a:lumMod val="40000"/>
                        <a:lumOff val="60000"/>
                      </a:schemeClr>
                    </a:solidFill>
                  </a:tcPr>
                </a:tc>
                <a:tc>
                  <a:txBody>
                    <a:bodyPr/>
                    <a:lstStyle/>
                    <a:p>
                      <a:pPr algn="ctr"/>
                      <a:r>
                        <a:rPr lang="en-US" sz="1600" b="0" dirty="0">
                          <a:solidFill>
                            <a:schemeClr val="tx1"/>
                          </a:solidFill>
                          <a:latin typeface="Helvetica Neue"/>
                        </a:rPr>
                        <a:t>activation</a:t>
                      </a:r>
                    </a:p>
                  </a:txBody>
                  <a:tcPr>
                    <a:solidFill>
                      <a:schemeClr val="accent1">
                        <a:lumMod val="40000"/>
                        <a:lumOff val="60000"/>
                      </a:schemeClr>
                    </a:solidFill>
                  </a:tcPr>
                </a:tc>
                <a:tc>
                  <a:txBody>
                    <a:bodyPr/>
                    <a:lstStyle/>
                    <a:p>
                      <a:pPr algn="ctr"/>
                      <a:r>
                        <a:rPr lang="en-US" sz="1600" b="0" dirty="0">
                          <a:solidFill>
                            <a:schemeClr val="tx1"/>
                          </a:solidFill>
                          <a:latin typeface="Helvetica Neue"/>
                        </a:rPr>
                        <a:t>solver</a:t>
                      </a:r>
                    </a:p>
                  </a:txBody>
                  <a:tcPr>
                    <a:solidFill>
                      <a:schemeClr val="accent1">
                        <a:lumMod val="40000"/>
                        <a:lumOff val="60000"/>
                      </a:schemeClr>
                    </a:solidFill>
                  </a:tcPr>
                </a:tc>
                <a:tc>
                  <a:txBody>
                    <a:bodyPr/>
                    <a:lstStyle/>
                    <a:p>
                      <a:pPr algn="ctr"/>
                      <a:r>
                        <a:rPr lang="en-US" sz="1600" b="0" dirty="0" err="1">
                          <a:solidFill>
                            <a:schemeClr val="tx1"/>
                          </a:solidFill>
                          <a:latin typeface="Helvetica Neue"/>
                        </a:rPr>
                        <a:t>random_state</a:t>
                      </a:r>
                      <a:endParaRPr lang="en-US" sz="1600" b="0" dirty="0">
                        <a:solidFill>
                          <a:schemeClr val="tx1"/>
                        </a:solidFill>
                        <a:latin typeface="Helvetica Neue"/>
                      </a:endParaRPr>
                    </a:p>
                  </a:txBody>
                  <a:tcPr>
                    <a:solidFill>
                      <a:schemeClr val="accent1">
                        <a:lumMod val="40000"/>
                        <a:lumOff val="60000"/>
                      </a:schemeClr>
                    </a:solidFill>
                  </a:tcPr>
                </a:tc>
                <a:tc>
                  <a:txBody>
                    <a:bodyPr/>
                    <a:lstStyle/>
                    <a:p>
                      <a:pPr algn="ctr"/>
                      <a:r>
                        <a:rPr lang="en-US" sz="1600" b="0" dirty="0" err="1">
                          <a:solidFill>
                            <a:schemeClr val="tx1"/>
                          </a:solidFill>
                          <a:latin typeface="Helvetica Neue"/>
                        </a:rPr>
                        <a:t>max_iter</a:t>
                      </a:r>
                      <a:endParaRPr lang="en-US" sz="1600" b="0" dirty="0">
                        <a:solidFill>
                          <a:schemeClr val="tx1"/>
                        </a:solidFill>
                        <a:latin typeface="Helvetica Neue"/>
                      </a:endParaRPr>
                    </a:p>
                  </a:txBody>
                  <a:tcPr>
                    <a:solidFill>
                      <a:schemeClr val="accent1">
                        <a:lumMod val="40000"/>
                        <a:lumOff val="60000"/>
                      </a:schemeClr>
                    </a:solidFill>
                  </a:tcPr>
                </a:tc>
                <a:extLst>
                  <a:ext uri="{0D108BD9-81ED-4DB2-BD59-A6C34878D82A}">
                    <a16:rowId xmlns:a16="http://schemas.microsoft.com/office/drawing/2014/main" val="1290665805"/>
                  </a:ext>
                </a:extLst>
              </a:tr>
              <a:tr h="370840">
                <a:tc>
                  <a:txBody>
                    <a:bodyPr/>
                    <a:lstStyle/>
                    <a:p>
                      <a:pPr algn="ctr"/>
                      <a:r>
                        <a:rPr lang="en-US" sz="1600" b="0" dirty="0">
                          <a:latin typeface="Helvetica Neue"/>
                        </a:rPr>
                        <a:t>20</a:t>
                      </a:r>
                    </a:p>
                  </a:txBody>
                  <a:tcPr/>
                </a:tc>
                <a:tc>
                  <a:txBody>
                    <a:bodyPr/>
                    <a:lstStyle/>
                    <a:p>
                      <a:pPr algn="ctr"/>
                      <a:r>
                        <a:rPr lang="en-US" sz="1600" b="0" dirty="0">
                          <a:latin typeface="Helvetica Neue"/>
                        </a:rPr>
                        <a:t>tanh</a:t>
                      </a:r>
                    </a:p>
                  </a:txBody>
                  <a:tcPr/>
                </a:tc>
                <a:tc>
                  <a:txBody>
                    <a:bodyPr/>
                    <a:lstStyle/>
                    <a:p>
                      <a:pPr algn="ctr"/>
                      <a:r>
                        <a:rPr lang="en-US" sz="1600" b="0" dirty="0" err="1">
                          <a:latin typeface="Helvetica Neue"/>
                        </a:rPr>
                        <a:t>lbfgs</a:t>
                      </a:r>
                      <a:endParaRPr lang="en-US" sz="1600" b="0" dirty="0">
                        <a:latin typeface="Helvetica Neue"/>
                      </a:endParaRPr>
                    </a:p>
                  </a:txBody>
                  <a:tcPr/>
                </a:tc>
                <a:tc>
                  <a:txBody>
                    <a:bodyPr/>
                    <a:lstStyle/>
                    <a:p>
                      <a:pPr algn="ctr"/>
                      <a:r>
                        <a:rPr lang="en-US" sz="1600" b="0" dirty="0">
                          <a:latin typeface="Helvetica Neue"/>
                        </a:rPr>
                        <a:t>0</a:t>
                      </a:r>
                    </a:p>
                  </a:txBody>
                  <a:tcPr/>
                </a:tc>
                <a:tc>
                  <a:txBody>
                    <a:bodyPr/>
                    <a:lstStyle/>
                    <a:p>
                      <a:pPr algn="ctr"/>
                      <a:r>
                        <a:rPr lang="en-US" sz="1600" b="0" dirty="0">
                          <a:latin typeface="Helvetica Neue"/>
                        </a:rPr>
                        <a:t>2500</a:t>
                      </a:r>
                    </a:p>
                  </a:txBody>
                  <a:tcPr/>
                </a:tc>
                <a:extLst>
                  <a:ext uri="{0D108BD9-81ED-4DB2-BD59-A6C34878D82A}">
                    <a16:rowId xmlns:a16="http://schemas.microsoft.com/office/drawing/2014/main" val="3409748300"/>
                  </a:ext>
                </a:extLst>
              </a:tr>
            </a:tbl>
          </a:graphicData>
        </a:graphic>
      </p:graphicFrame>
      <p:pic>
        <p:nvPicPr>
          <p:cNvPr id="6" name="Picture 5">
            <a:extLst>
              <a:ext uri="{FF2B5EF4-FFF2-40B4-BE49-F238E27FC236}">
                <a16:creationId xmlns:a16="http://schemas.microsoft.com/office/drawing/2014/main" id="{FF97079E-7744-4360-95A2-24822FDBAD07}"/>
              </a:ext>
            </a:extLst>
          </p:cNvPr>
          <p:cNvPicPr>
            <a:picLocks noChangeAspect="1"/>
          </p:cNvPicPr>
          <p:nvPr/>
        </p:nvPicPr>
        <p:blipFill>
          <a:blip r:embed="rId2"/>
          <a:stretch>
            <a:fillRect/>
          </a:stretch>
        </p:blipFill>
        <p:spPr>
          <a:xfrm>
            <a:off x="6852479" y="3303035"/>
            <a:ext cx="4734586" cy="3334215"/>
          </a:xfrm>
          <a:prstGeom prst="rect">
            <a:avLst/>
          </a:prstGeom>
        </p:spPr>
      </p:pic>
    </p:spTree>
    <p:extLst>
      <p:ext uri="{BB962C8B-B14F-4D97-AF65-F5344CB8AC3E}">
        <p14:creationId xmlns:p14="http://schemas.microsoft.com/office/powerpoint/2010/main" val="8100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MLPClassifier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1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6.48 %</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b="0" i="0" dirty="0">
                <a:solidFill>
                  <a:srgbClr val="202124"/>
                </a:solidFill>
                <a:effectLst/>
                <a:latin typeface="Helvetica Neue"/>
              </a:rPr>
              <a:t>93.52</a:t>
            </a:r>
            <a:r>
              <a:rPr lang="en-US" sz="3200" b="0" dirty="0">
                <a:solidFill>
                  <a:srgbClr val="202124"/>
                </a:solidFill>
                <a:effectLst/>
                <a:latin typeface="Helvetica Neue"/>
              </a:rPr>
              <a:t> %</a:t>
            </a:r>
            <a:endParaRPr lang="en-US" sz="3200"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266473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KNeighborsClassifier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10657114" cy="4572001"/>
          </a:xfrm>
        </p:spPr>
        <p:txBody>
          <a:bodyPr>
            <a:normAutofit/>
          </a:bodyPr>
          <a:lstStyle/>
          <a:p>
            <a:r>
              <a:rPr lang="en-US" sz="3600" dirty="0" err="1">
                <a:latin typeface="Helvetica Neue"/>
              </a:rPr>
              <a:t>Thay</a:t>
            </a:r>
            <a:r>
              <a:rPr lang="en-US" sz="3600" dirty="0">
                <a:latin typeface="Helvetica Neue"/>
              </a:rPr>
              <a:t> </a:t>
            </a:r>
            <a:r>
              <a:rPr lang="en-US" sz="3600" dirty="0" err="1">
                <a:latin typeface="Helvetica Neue"/>
              </a:rPr>
              <a:t>đổi</a:t>
            </a:r>
            <a:r>
              <a:rPr lang="en-US" sz="3600" dirty="0">
                <a:latin typeface="Helvetica Neue"/>
              </a:rPr>
              <a:t> </a:t>
            </a:r>
            <a:r>
              <a:rPr lang="en-US" sz="3600" dirty="0" err="1">
                <a:latin typeface="Helvetica Neue"/>
              </a:rPr>
              <a:t>siêu</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K ta </a:t>
            </a:r>
            <a:r>
              <a:rPr lang="en-US" sz="3600" dirty="0" err="1">
                <a:latin typeface="Helvetica Neue"/>
              </a:rPr>
              <a:t>được</a:t>
            </a:r>
            <a:endParaRPr lang="en-US" sz="3600" dirty="0">
              <a:latin typeface="Helvetica Neue"/>
            </a:endParaRPr>
          </a:p>
          <a:p>
            <a:pPr lvl="1"/>
            <a:r>
              <a:rPr lang="en-US" sz="3200" i="1" dirty="0">
                <a:latin typeface="Helvetica Neue"/>
              </a:rPr>
              <a:t>Best validation error: 10.19 </a:t>
            </a:r>
          </a:p>
          <a:p>
            <a:pPr lvl="1"/>
            <a:r>
              <a:rPr lang="en-US" sz="3200" i="1" dirty="0">
                <a:latin typeface="Helvetica Neue"/>
              </a:rPr>
              <a:t>Best neighbors: 3</a:t>
            </a:r>
          </a:p>
          <a:p>
            <a:pPr marL="457200" lvl="1" indent="0">
              <a:buNone/>
            </a:pPr>
            <a:endParaRPr lang="en-US" sz="3200" dirty="0">
              <a:latin typeface="Helvetica Neue"/>
            </a:endParaRPr>
          </a:p>
          <a:p>
            <a:pPr marL="457200" lvl="1" indent="0">
              <a:buNone/>
            </a:pPr>
            <a:endParaRPr lang="en-US" sz="1400" dirty="0">
              <a:latin typeface="Helvetica Neue"/>
            </a:endParaRPr>
          </a:p>
        </p:txBody>
      </p:sp>
      <p:pic>
        <p:nvPicPr>
          <p:cNvPr id="8" name="Picture 7">
            <a:extLst>
              <a:ext uri="{FF2B5EF4-FFF2-40B4-BE49-F238E27FC236}">
                <a16:creationId xmlns:a16="http://schemas.microsoft.com/office/drawing/2014/main" id="{98573FC3-8207-4D9D-8862-E0955241B3CC}"/>
              </a:ext>
            </a:extLst>
          </p:cNvPr>
          <p:cNvPicPr>
            <a:picLocks noChangeAspect="1"/>
          </p:cNvPicPr>
          <p:nvPr/>
        </p:nvPicPr>
        <p:blipFill>
          <a:blip r:embed="rId2"/>
          <a:stretch>
            <a:fillRect/>
          </a:stretch>
        </p:blipFill>
        <p:spPr>
          <a:xfrm>
            <a:off x="3391494" y="2834454"/>
            <a:ext cx="5409011" cy="3658421"/>
          </a:xfrm>
          <a:prstGeom prst="rect">
            <a:avLst/>
          </a:prstGeom>
        </p:spPr>
      </p:pic>
    </p:spTree>
    <p:extLst>
      <p:ext uri="{BB962C8B-B14F-4D97-AF65-F5344CB8AC3E}">
        <p14:creationId xmlns:p14="http://schemas.microsoft.com/office/powerpoint/2010/main" val="544203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KNeighborsClassifier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1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19.44 %</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i="1" dirty="0">
                <a:solidFill>
                  <a:srgbClr val="202124"/>
                </a:solidFill>
                <a:latin typeface="Helvetica Neue"/>
              </a:rPr>
              <a:t>8</a:t>
            </a:r>
            <a:r>
              <a:rPr lang="en-US" sz="3200" b="0" i="1" dirty="0">
                <a:solidFill>
                  <a:srgbClr val="202124"/>
                </a:solidFill>
                <a:effectLst/>
                <a:latin typeface="Helvetica Neue"/>
              </a:rPr>
              <a:t>0.56 %</a:t>
            </a:r>
            <a:endParaRPr lang="en-US" sz="3200" i="1"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265644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DecisionTreeClassifier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1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0.93%</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b="0" i="1" dirty="0">
                <a:solidFill>
                  <a:srgbClr val="202124"/>
                </a:solidFill>
                <a:effectLst/>
                <a:latin typeface="Helvetica Neue"/>
              </a:rPr>
              <a:t>99.07 %</a:t>
            </a:r>
            <a:endParaRPr lang="en-US" sz="3200" i="1"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399474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EB11-F532-48EC-9138-E7503655C524}"/>
              </a:ext>
            </a:extLst>
          </p:cNvPr>
          <p:cNvSpPr>
            <a:spLocks noGrp="1"/>
          </p:cNvSpPr>
          <p:nvPr>
            <p:ph type="title"/>
          </p:nvPr>
        </p:nvSpPr>
        <p:spPr/>
        <p:txBody>
          <a:bodyPr/>
          <a:lstStyle/>
          <a:p>
            <a:r>
              <a:rPr lang="en-US" b="1" i="0" dirty="0" err="1">
                <a:solidFill>
                  <a:srgbClr val="000000"/>
                </a:solidFill>
                <a:effectLst/>
                <a:latin typeface="Helvetica Neue"/>
              </a:rPr>
              <a:t>Giới</a:t>
            </a:r>
            <a:r>
              <a:rPr lang="en-US" b="1" i="0" dirty="0">
                <a:solidFill>
                  <a:srgbClr val="000000"/>
                </a:solidFill>
                <a:effectLst/>
                <a:latin typeface="Helvetica Neue"/>
              </a:rPr>
              <a:t> </a:t>
            </a:r>
            <a:r>
              <a:rPr lang="en-US" b="1" i="0" dirty="0" err="1">
                <a:solidFill>
                  <a:srgbClr val="000000"/>
                </a:solidFill>
                <a:effectLst/>
                <a:latin typeface="Helvetica Neue"/>
              </a:rPr>
              <a:t>thiệu</a:t>
            </a:r>
            <a:r>
              <a:rPr lang="en-US" b="1" i="0" dirty="0">
                <a:solidFill>
                  <a:srgbClr val="000000"/>
                </a:solidFill>
                <a:effectLst/>
                <a:latin typeface="Helvetica Neue"/>
              </a:rPr>
              <a:t> </a:t>
            </a:r>
            <a:r>
              <a:rPr lang="en-US" b="1" i="0" dirty="0" err="1">
                <a:solidFill>
                  <a:srgbClr val="000000"/>
                </a:solidFill>
                <a:effectLst/>
                <a:latin typeface="Helvetica Neue"/>
              </a:rPr>
              <a:t>đề</a:t>
            </a:r>
            <a:r>
              <a:rPr lang="en-US" b="1" i="0" dirty="0">
                <a:solidFill>
                  <a:srgbClr val="000000"/>
                </a:solidFill>
                <a:effectLst/>
                <a:latin typeface="Helvetica Neue"/>
              </a:rPr>
              <a:t> </a:t>
            </a:r>
            <a:r>
              <a:rPr lang="en-US" b="1" i="0" dirty="0" err="1">
                <a:solidFill>
                  <a:srgbClr val="000000"/>
                </a:solidFill>
                <a:effectLst/>
                <a:latin typeface="Helvetica Neue"/>
              </a:rPr>
              <a:t>tài</a:t>
            </a:r>
            <a:endParaRPr lang="en-US" dirty="0"/>
          </a:p>
        </p:txBody>
      </p:sp>
      <p:sp>
        <p:nvSpPr>
          <p:cNvPr id="3" name="Content Placeholder 2">
            <a:extLst>
              <a:ext uri="{FF2B5EF4-FFF2-40B4-BE49-F238E27FC236}">
                <a16:creationId xmlns:a16="http://schemas.microsoft.com/office/drawing/2014/main" id="{E41D98B7-E10C-424F-8035-2793DB8D2596}"/>
              </a:ext>
            </a:extLst>
          </p:cNvPr>
          <p:cNvSpPr>
            <a:spLocks noGrp="1"/>
          </p:cNvSpPr>
          <p:nvPr>
            <p:ph idx="1"/>
          </p:nvPr>
        </p:nvSpPr>
        <p:spPr/>
        <p:txBody>
          <a:bodyPr/>
          <a:lstStyle/>
          <a:p>
            <a:r>
              <a:rPr lang="en-US" dirty="0">
                <a:solidFill>
                  <a:srgbClr val="000000"/>
                </a:solidFill>
                <a:latin typeface="Helvetica Neue"/>
              </a:rPr>
              <a:t>K</a:t>
            </a:r>
            <a:r>
              <a:rPr lang="vi-VN" b="0" i="0" dirty="0">
                <a:solidFill>
                  <a:srgbClr val="000000"/>
                </a:solidFill>
                <a:effectLst/>
                <a:latin typeface="Helvetica Neue"/>
              </a:rPr>
              <a:t>hói bụi từ hoạt động của các nhà máy sản xuất, khí thải từ các phương tiện giao thông,... đã làm cho chất lượng không khí, đặc biệt tại các thành phố lớn, giảm sút và ô nhiễm đáng kể gây ra ô nhiễm không khí khá trầm trọng</a:t>
            </a:r>
            <a:r>
              <a:rPr lang="en-US" b="0" i="0" dirty="0">
                <a:solidFill>
                  <a:srgbClr val="000000"/>
                </a:solidFill>
                <a:effectLst/>
                <a:latin typeface="Helvetica Neue"/>
              </a:rPr>
              <a:t>.</a:t>
            </a:r>
          </a:p>
          <a:p>
            <a:endParaRPr lang="en-US" b="0" i="0" dirty="0">
              <a:solidFill>
                <a:srgbClr val="000000"/>
              </a:solidFill>
              <a:effectLst/>
              <a:latin typeface="Helvetica Neue"/>
            </a:endParaRPr>
          </a:p>
          <a:p>
            <a:r>
              <a:rPr lang="en-US" dirty="0">
                <a:solidFill>
                  <a:srgbClr val="000000"/>
                </a:solidFill>
                <a:latin typeface="Helvetica Neue"/>
              </a:rPr>
              <a:t>Do </a:t>
            </a:r>
            <a:r>
              <a:rPr lang="en-US" dirty="0" err="1">
                <a:solidFill>
                  <a:srgbClr val="000000"/>
                </a:solidFill>
                <a:latin typeface="Helvetica Neue"/>
              </a:rPr>
              <a:t>đó</a:t>
            </a:r>
            <a:r>
              <a:rPr lang="en-US" dirty="0">
                <a:solidFill>
                  <a:srgbClr val="000000"/>
                </a:solidFill>
                <a:latin typeface="Helvetica Neue"/>
              </a:rPr>
              <a:t> </a:t>
            </a:r>
            <a:r>
              <a:rPr lang="en-US" dirty="0" err="1">
                <a:solidFill>
                  <a:srgbClr val="000000"/>
                </a:solidFill>
                <a:latin typeface="Helvetica Neue"/>
              </a:rPr>
              <a:t>nhóm</a:t>
            </a:r>
            <a:r>
              <a:rPr lang="en-US" dirty="0">
                <a:solidFill>
                  <a:srgbClr val="000000"/>
                </a:solidFill>
                <a:latin typeface="Helvetica Neue"/>
              </a:rPr>
              <a:t> </a:t>
            </a:r>
            <a:r>
              <a:rPr lang="vi-VN" b="0" i="0" dirty="0">
                <a:solidFill>
                  <a:srgbClr val="000000"/>
                </a:solidFill>
                <a:effectLst/>
                <a:latin typeface="Helvetica Neue"/>
              </a:rPr>
              <a:t>quyết định thu thập dữ liệu về chất lượng không khí ở các thành phố lớn, cụ thể là thành phố Hồ Chí Minh, để có những cái nhìn về chất lượng không khí nơi đó cũng như tại các thành phố lớn trên thế giới</a:t>
            </a:r>
            <a:endParaRPr lang="en-US" dirty="0"/>
          </a:p>
        </p:txBody>
      </p:sp>
    </p:spTree>
    <p:extLst>
      <p:ext uri="{BB962C8B-B14F-4D97-AF65-F5344CB8AC3E}">
        <p14:creationId xmlns:p14="http://schemas.microsoft.com/office/powerpoint/2010/main" val="200374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46AD-A3E8-4B2C-8CD2-0E96DD0BF054}"/>
              </a:ext>
            </a:extLst>
          </p:cNvPr>
          <p:cNvSpPr>
            <a:spLocks noGrp="1"/>
          </p:cNvSpPr>
          <p:nvPr>
            <p:ph type="title"/>
          </p:nvPr>
        </p:nvSpPr>
        <p:spPr/>
        <p:txBody>
          <a:bodyPr/>
          <a:lstStyle/>
          <a:p>
            <a:r>
              <a:rPr lang="en-US" sz="4400" b="1" dirty="0" err="1">
                <a:latin typeface="Helvetica Neue"/>
              </a:rPr>
              <a:t>Nhận</a:t>
            </a:r>
            <a:r>
              <a:rPr lang="en-US" sz="4400" b="1" dirty="0">
                <a:latin typeface="Helvetica Neue"/>
              </a:rPr>
              <a:t> </a:t>
            </a:r>
            <a:r>
              <a:rPr lang="en-US" sz="4400" b="1" dirty="0" err="1">
                <a:latin typeface="Helvetica Neue"/>
              </a:rPr>
              <a:t>xét</a:t>
            </a:r>
            <a:endParaRPr lang="en-US" dirty="0"/>
          </a:p>
        </p:txBody>
      </p:sp>
      <p:sp>
        <p:nvSpPr>
          <p:cNvPr id="3" name="Content Placeholder 2">
            <a:extLst>
              <a:ext uri="{FF2B5EF4-FFF2-40B4-BE49-F238E27FC236}">
                <a16:creationId xmlns:a16="http://schemas.microsoft.com/office/drawing/2014/main" id="{2D1155EA-4E34-4C1C-9892-DE5389B3C0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163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6DCF-3F92-4D17-97F6-4C5633CEFCA7}"/>
              </a:ext>
            </a:extLst>
          </p:cNvPr>
          <p:cNvSpPr>
            <a:spLocks noGrp="1"/>
          </p:cNvSpPr>
          <p:nvPr>
            <p:ph type="title"/>
          </p:nvPr>
        </p:nvSpPr>
        <p:spPr/>
        <p:txBody>
          <a:bodyPr/>
          <a:lstStyle/>
          <a:p>
            <a:r>
              <a:rPr lang="en-US" b="1" i="0" dirty="0" err="1">
                <a:solidFill>
                  <a:srgbClr val="000000"/>
                </a:solidFill>
                <a:effectLst/>
                <a:latin typeface="Helvetica Neue"/>
              </a:rPr>
              <a:t>Mục</a:t>
            </a:r>
            <a:r>
              <a:rPr lang="en-US" b="1" i="0" dirty="0">
                <a:solidFill>
                  <a:srgbClr val="000000"/>
                </a:solidFill>
                <a:effectLst/>
                <a:latin typeface="Helvetica Neue"/>
              </a:rPr>
              <a:t> </a:t>
            </a:r>
            <a:r>
              <a:rPr lang="en-US" b="1" i="0" dirty="0" err="1">
                <a:solidFill>
                  <a:srgbClr val="000000"/>
                </a:solidFill>
                <a:effectLst/>
                <a:latin typeface="Helvetica Neue"/>
              </a:rPr>
              <a:t>tiêu</a:t>
            </a:r>
            <a:endParaRPr lang="en-US" dirty="0"/>
          </a:p>
        </p:txBody>
      </p:sp>
      <p:sp>
        <p:nvSpPr>
          <p:cNvPr id="3" name="Content Placeholder 2">
            <a:extLst>
              <a:ext uri="{FF2B5EF4-FFF2-40B4-BE49-F238E27FC236}">
                <a16:creationId xmlns:a16="http://schemas.microsoft.com/office/drawing/2014/main" id="{56C8F809-FCF7-414A-84A2-0621E5529A00}"/>
              </a:ext>
            </a:extLst>
          </p:cNvPr>
          <p:cNvSpPr>
            <a:spLocks noGrp="1"/>
          </p:cNvSpPr>
          <p:nvPr>
            <p:ph idx="1"/>
          </p:nvPr>
        </p:nvSpPr>
        <p:spPr/>
        <p:txBody>
          <a:bodyPr/>
          <a:lstStyle/>
          <a:p>
            <a:r>
              <a:rPr lang="en-US" dirty="0" err="1"/>
              <a:t>Có</a:t>
            </a:r>
            <a:r>
              <a:rPr lang="en-US" dirty="0"/>
              <a:t> </a:t>
            </a:r>
            <a:r>
              <a:rPr lang="en-US" dirty="0" err="1"/>
              <a:t>nhiều</a:t>
            </a:r>
            <a:r>
              <a:rPr lang="en-US" dirty="0"/>
              <a:t> thang </a:t>
            </a:r>
            <a:r>
              <a:rPr lang="en-US" dirty="0" err="1"/>
              <a:t>đó</a:t>
            </a:r>
            <a:r>
              <a:rPr lang="en-US" dirty="0"/>
              <a:t> AQI </a:t>
            </a:r>
            <a:r>
              <a:rPr lang="en-US" dirty="0" err="1"/>
              <a:t>tùy</a:t>
            </a:r>
            <a:r>
              <a:rPr lang="en-US" dirty="0"/>
              <a:t> </a:t>
            </a:r>
            <a:r>
              <a:rPr lang="en-US" dirty="0" err="1"/>
              <a:t>theo</a:t>
            </a:r>
            <a:r>
              <a:rPr lang="en-US" dirty="0"/>
              <a:t> </a:t>
            </a:r>
            <a:r>
              <a:rPr lang="en-US" dirty="0" err="1"/>
              <a:t>quốc</a:t>
            </a:r>
            <a:r>
              <a:rPr lang="en-US" dirty="0"/>
              <a:t> </a:t>
            </a:r>
            <a:r>
              <a:rPr lang="en-US" dirty="0" err="1"/>
              <a:t>gia</a:t>
            </a:r>
            <a:r>
              <a:rPr lang="en-US" dirty="0"/>
              <a:t> </a:t>
            </a:r>
            <a:r>
              <a:rPr lang="en-US" dirty="0" err="1"/>
              <a:t>và</a:t>
            </a:r>
            <a:r>
              <a:rPr lang="en-US" dirty="0"/>
              <a:t> </a:t>
            </a:r>
            <a:r>
              <a:rPr lang="en-US" dirty="0" err="1"/>
              <a:t>vùng</a:t>
            </a:r>
            <a:r>
              <a:rPr lang="en-US" dirty="0"/>
              <a:t> </a:t>
            </a:r>
            <a:r>
              <a:rPr lang="en-US" dirty="0" err="1"/>
              <a:t>lãnh</a:t>
            </a:r>
            <a:r>
              <a:rPr lang="en-US" dirty="0"/>
              <a:t> </a:t>
            </a:r>
            <a:r>
              <a:rPr lang="en-US" dirty="0" err="1"/>
              <a:t>thổ</a:t>
            </a:r>
            <a:r>
              <a:rPr lang="en-US" dirty="0"/>
              <a:t> VD:</a:t>
            </a:r>
          </a:p>
          <a:p>
            <a:pPr lvl="1"/>
            <a:r>
              <a:rPr lang="en-US" dirty="0" err="1"/>
              <a:t>Mỹ</a:t>
            </a:r>
            <a:r>
              <a:rPr lang="en-US" dirty="0"/>
              <a:t> thang </a:t>
            </a:r>
            <a:r>
              <a:rPr lang="en-US" dirty="0" err="1"/>
              <a:t>đo</a:t>
            </a:r>
            <a:r>
              <a:rPr lang="en-US" dirty="0"/>
              <a:t> 6 </a:t>
            </a:r>
            <a:r>
              <a:rPr lang="en-US" dirty="0" err="1"/>
              <a:t>bậc</a:t>
            </a:r>
            <a:endParaRPr lang="en-US" dirty="0"/>
          </a:p>
          <a:p>
            <a:pPr lvl="1"/>
            <a:r>
              <a:rPr lang="en-US" dirty="0"/>
              <a:t>Anh thang </a:t>
            </a:r>
            <a:r>
              <a:rPr lang="en-US" dirty="0" err="1"/>
              <a:t>đo</a:t>
            </a:r>
            <a:r>
              <a:rPr lang="en-US" dirty="0"/>
              <a:t> 4 </a:t>
            </a:r>
            <a:r>
              <a:rPr lang="en-US" dirty="0" err="1"/>
              <a:t>bậc</a:t>
            </a:r>
            <a:endParaRPr lang="en-US" dirty="0"/>
          </a:p>
          <a:p>
            <a:pPr lvl="1"/>
            <a:r>
              <a:rPr lang="en-US" dirty="0" err="1"/>
              <a:t>Trong</a:t>
            </a:r>
            <a:r>
              <a:rPr lang="en-US" dirty="0"/>
              <a:t> </a:t>
            </a:r>
            <a:r>
              <a:rPr lang="en-US" dirty="0" err="1"/>
              <a:t>đó</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nhóm</a:t>
            </a:r>
            <a:r>
              <a:rPr lang="en-US" dirty="0"/>
              <a:t> </a:t>
            </a:r>
            <a:r>
              <a:rPr lang="en-US" dirty="0" err="1"/>
              <a:t>sử</a:t>
            </a:r>
            <a:r>
              <a:rPr lang="en-US" dirty="0"/>
              <a:t> </a:t>
            </a:r>
            <a:r>
              <a:rPr lang="en-US" dirty="0" err="1"/>
              <a:t>dụng</a:t>
            </a:r>
            <a:r>
              <a:rPr lang="en-US" dirty="0"/>
              <a:t> </a:t>
            </a:r>
            <a:r>
              <a:rPr lang="en-US" dirty="0" err="1"/>
              <a:t>OpenWeatherMap</a:t>
            </a:r>
            <a:r>
              <a:rPr lang="en-US" dirty="0"/>
              <a:t> </a:t>
            </a:r>
            <a:r>
              <a:rPr lang="en-US" dirty="0" err="1"/>
              <a:t>sử</a:t>
            </a:r>
            <a:r>
              <a:rPr lang="en-US" dirty="0"/>
              <a:t> </a:t>
            </a:r>
            <a:r>
              <a:rPr lang="en-US" dirty="0" err="1"/>
              <a:t>dụng</a:t>
            </a:r>
            <a:r>
              <a:rPr lang="en-US" dirty="0"/>
              <a:t> thang </a:t>
            </a:r>
            <a:r>
              <a:rPr lang="en-US" dirty="0" err="1"/>
              <a:t>đo</a:t>
            </a:r>
            <a:r>
              <a:rPr lang="en-US" dirty="0"/>
              <a:t> 5 </a:t>
            </a:r>
            <a:r>
              <a:rPr lang="en-US" dirty="0" err="1"/>
              <a:t>bậc</a:t>
            </a:r>
            <a:r>
              <a:rPr lang="en-US" dirty="0"/>
              <a:t> </a:t>
            </a:r>
            <a:r>
              <a:rPr lang="en-US" dirty="0" err="1"/>
              <a:t>của</a:t>
            </a:r>
            <a:r>
              <a:rPr lang="en-US" dirty="0"/>
              <a:t> EU</a:t>
            </a:r>
          </a:p>
          <a:p>
            <a:r>
              <a:rPr lang="en-US" dirty="0" err="1"/>
              <a:t>Thông</a:t>
            </a:r>
            <a:r>
              <a:rPr lang="en-US" dirty="0"/>
              <a:t> qua </a:t>
            </a:r>
            <a:r>
              <a:rPr lang="en-US" dirty="0" err="1"/>
              <a:t>các</a:t>
            </a:r>
            <a:r>
              <a:rPr lang="en-US" dirty="0"/>
              <a:t> </a:t>
            </a:r>
            <a:r>
              <a:rPr lang="en-US" dirty="0" err="1"/>
              <a:t>mẫu</a:t>
            </a:r>
            <a:r>
              <a:rPr lang="en-US" dirty="0"/>
              <a:t> </a:t>
            </a:r>
            <a:r>
              <a:rPr lang="en-US" dirty="0" err="1"/>
              <a:t>không</a:t>
            </a:r>
            <a:r>
              <a:rPr lang="en-US" dirty="0"/>
              <a:t> </a:t>
            </a:r>
            <a:r>
              <a:rPr lang="en-US" dirty="0" err="1"/>
              <a:t>khí</a:t>
            </a:r>
            <a:r>
              <a:rPr lang="en-US" dirty="0"/>
              <a:t> </a:t>
            </a:r>
            <a:r>
              <a:rPr lang="en-US" dirty="0" err="1"/>
              <a:t>đã</a:t>
            </a:r>
            <a:r>
              <a:rPr lang="en-US" dirty="0"/>
              <a:t> </a:t>
            </a:r>
            <a:r>
              <a:rPr lang="en-US" dirty="0" err="1"/>
              <a:t>được</a:t>
            </a:r>
            <a:r>
              <a:rPr lang="en-US" dirty="0"/>
              <a:t> </a:t>
            </a:r>
            <a:r>
              <a:rPr lang="en-US" dirty="0" err="1"/>
              <a:t>chấm</a:t>
            </a:r>
            <a:r>
              <a:rPr lang="en-US" dirty="0"/>
              <a:t> </a:t>
            </a:r>
            <a:r>
              <a:rPr lang="en-US" dirty="0" err="1"/>
              <a:t>điểm</a:t>
            </a:r>
            <a:r>
              <a:rPr lang="en-US" dirty="0"/>
              <a:t>, </a:t>
            </a:r>
            <a:r>
              <a:rPr lang="en-US" dirty="0" err="1"/>
              <a:t>đảo</a:t>
            </a:r>
            <a:r>
              <a:rPr lang="en-US" dirty="0"/>
              <a:t> </a:t>
            </a:r>
            <a:r>
              <a:rPr lang="en-US" dirty="0" err="1"/>
              <a:t>ngược</a:t>
            </a:r>
            <a:r>
              <a:rPr lang="en-US" dirty="0"/>
              <a:t> </a:t>
            </a:r>
            <a:r>
              <a:rPr lang="en-US" dirty="0" err="1"/>
              <a:t>và</a:t>
            </a:r>
            <a:r>
              <a:rPr lang="en-US" dirty="0"/>
              <a:t> </a:t>
            </a:r>
            <a:r>
              <a:rPr lang="en-US" dirty="0" err="1"/>
              <a:t>tìm</a:t>
            </a:r>
            <a:r>
              <a:rPr lang="en-US" dirty="0"/>
              <a:t> ra </a:t>
            </a:r>
            <a:r>
              <a:rPr lang="en-US" dirty="0" err="1"/>
              <a:t>hàm</a:t>
            </a:r>
            <a:r>
              <a:rPr lang="en-US" dirty="0"/>
              <a:t> </a:t>
            </a:r>
            <a:r>
              <a:rPr lang="en-US" dirty="0" err="1"/>
              <a:t>chấm</a:t>
            </a:r>
            <a:r>
              <a:rPr lang="en-US" dirty="0"/>
              <a:t> </a:t>
            </a:r>
            <a:r>
              <a:rPr lang="en-US" dirty="0" err="1"/>
              <a:t>điểm</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mục</a:t>
            </a:r>
            <a:r>
              <a:rPr lang="en-US" dirty="0"/>
              <a:t> </a:t>
            </a:r>
            <a:r>
              <a:rPr lang="en-US" dirty="0" err="1"/>
              <a:t>đích</a:t>
            </a:r>
            <a:r>
              <a:rPr lang="en-US" dirty="0"/>
              <a:t> </a:t>
            </a:r>
            <a:r>
              <a:rPr lang="en-US" dirty="0" err="1"/>
              <a:t>sau</a:t>
            </a:r>
            <a:r>
              <a:rPr lang="en-US" dirty="0"/>
              <a:t> </a:t>
            </a:r>
            <a:r>
              <a:rPr lang="en-US" dirty="0" err="1"/>
              <a:t>này</a:t>
            </a:r>
            <a:r>
              <a:rPr lang="en-US" dirty="0"/>
              <a:t> (VD: </a:t>
            </a:r>
            <a:r>
              <a:rPr lang="en-US" dirty="0" err="1"/>
              <a:t>Xây</a:t>
            </a:r>
            <a:r>
              <a:rPr lang="en-US" dirty="0"/>
              <a:t> </a:t>
            </a:r>
            <a:r>
              <a:rPr lang="en-US" dirty="0" err="1"/>
              <a:t>dựng</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chấm</a:t>
            </a:r>
            <a:r>
              <a:rPr lang="en-US" dirty="0"/>
              <a:t> </a:t>
            </a:r>
            <a:r>
              <a:rPr lang="en-US" dirty="0" err="1"/>
              <a:t>điểm</a:t>
            </a:r>
            <a:r>
              <a:rPr lang="en-US" dirty="0"/>
              <a:t> </a:t>
            </a:r>
            <a:r>
              <a:rPr lang="en-US" dirty="0" err="1"/>
              <a:t>không</a:t>
            </a:r>
            <a:r>
              <a:rPr lang="en-US" dirty="0"/>
              <a:t> </a:t>
            </a:r>
            <a:r>
              <a:rPr lang="en-US" dirty="0" err="1"/>
              <a:t>khí</a:t>
            </a:r>
            <a:r>
              <a:rPr lang="en-US" dirty="0"/>
              <a:t>, </a:t>
            </a:r>
            <a:r>
              <a:rPr lang="en-US" dirty="0" err="1"/>
              <a:t>đánh</a:t>
            </a:r>
            <a:r>
              <a:rPr lang="en-US" dirty="0"/>
              <a:t> </a:t>
            </a:r>
            <a:r>
              <a:rPr lang="en-US" dirty="0" err="1"/>
              <a:t>giá</a:t>
            </a:r>
            <a:r>
              <a:rPr lang="en-US" dirty="0"/>
              <a:t> </a:t>
            </a:r>
            <a:r>
              <a:rPr lang="en-US" dirty="0" err="1"/>
              <a:t>chất</a:t>
            </a:r>
            <a:r>
              <a:rPr lang="en-US" dirty="0"/>
              <a:t> </a:t>
            </a:r>
            <a:r>
              <a:rPr lang="en-US" dirty="0" err="1"/>
              <a:t>lượng</a:t>
            </a:r>
            <a:r>
              <a:rPr lang="en-US" dirty="0"/>
              <a:t> </a:t>
            </a:r>
            <a:r>
              <a:rPr lang="en-US" dirty="0" err="1"/>
              <a:t>không</a:t>
            </a:r>
            <a:r>
              <a:rPr lang="en-US" dirty="0"/>
              <a:t> </a:t>
            </a:r>
            <a:r>
              <a:rPr lang="en-US" dirty="0" err="1"/>
              <a:t>khí</a:t>
            </a:r>
            <a:r>
              <a:rPr lang="en-US" dirty="0"/>
              <a:t> </a:t>
            </a:r>
            <a:r>
              <a:rPr lang="en-US" dirty="0" err="1"/>
              <a:t>khi</a:t>
            </a:r>
            <a:r>
              <a:rPr lang="en-US" dirty="0"/>
              <a:t> </a:t>
            </a:r>
            <a:r>
              <a:rPr lang="en-US" dirty="0" err="1"/>
              <a:t>các</a:t>
            </a:r>
            <a:r>
              <a:rPr lang="en-US" dirty="0"/>
              <a:t> </a:t>
            </a:r>
            <a:r>
              <a:rPr lang="en-US" dirty="0" err="1"/>
              <a:t>nhân</a:t>
            </a:r>
            <a:r>
              <a:rPr lang="en-US" dirty="0"/>
              <a:t> </a:t>
            </a:r>
            <a:r>
              <a:rPr lang="en-US" dirty="0" err="1"/>
              <a:t>viên</a:t>
            </a:r>
            <a:r>
              <a:rPr lang="en-US" dirty="0"/>
              <a:t> </a:t>
            </a:r>
            <a:r>
              <a:rPr lang="en-US" dirty="0" err="1"/>
              <a:t>môi</a:t>
            </a:r>
            <a:r>
              <a:rPr lang="en-US" dirty="0"/>
              <a:t> </a:t>
            </a:r>
            <a:r>
              <a:rPr lang="en-US" dirty="0" err="1"/>
              <a:t>trường</a:t>
            </a:r>
            <a:r>
              <a:rPr lang="en-US" dirty="0"/>
              <a:t> </a:t>
            </a:r>
            <a:r>
              <a:rPr lang="en-US" dirty="0" err="1"/>
              <a:t>đi</a:t>
            </a:r>
            <a:r>
              <a:rPr lang="en-US" dirty="0"/>
              <a:t> </a:t>
            </a:r>
            <a:r>
              <a:rPr lang="en-US" dirty="0" err="1"/>
              <a:t>lấy</a:t>
            </a:r>
            <a:r>
              <a:rPr lang="en-US" dirty="0"/>
              <a:t> </a:t>
            </a:r>
            <a:r>
              <a:rPr lang="en-US" dirty="0" err="1"/>
              <a:t>mẫu</a:t>
            </a:r>
            <a:r>
              <a:rPr lang="en-US" dirty="0"/>
              <a:t>)</a:t>
            </a:r>
          </a:p>
        </p:txBody>
      </p:sp>
    </p:spTree>
    <p:extLst>
      <p:ext uri="{BB962C8B-B14F-4D97-AF65-F5344CB8AC3E}">
        <p14:creationId xmlns:p14="http://schemas.microsoft.com/office/powerpoint/2010/main" val="334973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CA1-873E-4157-BF8C-989A3966F7EA}"/>
              </a:ext>
            </a:extLst>
          </p:cNvPr>
          <p:cNvSpPr>
            <a:spLocks noGrp="1"/>
          </p:cNvSpPr>
          <p:nvPr>
            <p:ph type="title"/>
          </p:nvPr>
        </p:nvSpPr>
        <p:spPr/>
        <p:txBody>
          <a:bodyPr/>
          <a:lstStyle/>
          <a:p>
            <a:r>
              <a:rPr lang="en-US" b="1" dirty="0"/>
              <a:t>Thu </a:t>
            </a:r>
            <a:r>
              <a:rPr lang="en-US" b="1" dirty="0" err="1"/>
              <a:t>thập</a:t>
            </a:r>
            <a:r>
              <a:rPr lang="en-US" b="1" dirty="0"/>
              <a:t> </a:t>
            </a:r>
            <a:r>
              <a:rPr lang="en-US" b="1" dirty="0" err="1"/>
              <a:t>dữ</a:t>
            </a:r>
            <a:r>
              <a:rPr lang="en-US" b="1" dirty="0"/>
              <a:t> </a:t>
            </a:r>
            <a:r>
              <a:rPr lang="en-US" b="1" dirty="0" err="1"/>
              <a:t>liệu</a:t>
            </a:r>
            <a:endParaRPr lang="en-US" b="1" dirty="0"/>
          </a:p>
        </p:txBody>
      </p:sp>
      <p:sp>
        <p:nvSpPr>
          <p:cNvPr id="3" name="Content Placeholder 2">
            <a:extLst>
              <a:ext uri="{FF2B5EF4-FFF2-40B4-BE49-F238E27FC236}">
                <a16:creationId xmlns:a16="http://schemas.microsoft.com/office/drawing/2014/main" id="{3EEBFE81-E5A5-4E0A-9219-1D3096D4A798}"/>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chất</a:t>
            </a:r>
            <a:r>
              <a:rPr lang="en-US" dirty="0"/>
              <a:t> </a:t>
            </a:r>
            <a:r>
              <a:rPr lang="en-US" dirty="0" err="1"/>
              <a:t>lượng</a:t>
            </a:r>
            <a:r>
              <a:rPr lang="en-US" dirty="0"/>
              <a:t> </a:t>
            </a:r>
            <a:r>
              <a:rPr lang="en-US" dirty="0" err="1"/>
              <a:t>không</a:t>
            </a:r>
            <a:r>
              <a:rPr lang="en-US" dirty="0"/>
              <a:t> </a:t>
            </a:r>
            <a:r>
              <a:rPr lang="en-US" dirty="0" err="1"/>
              <a:t>khí</a:t>
            </a:r>
            <a:r>
              <a:rPr lang="en-US" dirty="0"/>
              <a:t> </a:t>
            </a:r>
            <a:r>
              <a:rPr lang="en-US" dirty="0" err="1"/>
              <a:t>của</a:t>
            </a:r>
            <a:r>
              <a:rPr lang="en-US" dirty="0"/>
              <a:t> TP HCM </a:t>
            </a:r>
            <a:r>
              <a:rPr lang="en-US" dirty="0" err="1"/>
              <a:t>theo</a:t>
            </a:r>
            <a:r>
              <a:rPr lang="en-US" dirty="0"/>
              <a:t> </a:t>
            </a:r>
            <a:r>
              <a:rPr lang="en-US" dirty="0" err="1"/>
              <a:t>từng</a:t>
            </a:r>
            <a:r>
              <a:rPr lang="en-US" dirty="0"/>
              <a:t> </a:t>
            </a:r>
            <a:r>
              <a:rPr lang="en-US" dirty="0" err="1"/>
              <a:t>ngày</a:t>
            </a:r>
            <a:endParaRPr lang="en-US" dirty="0"/>
          </a:p>
          <a:p>
            <a:r>
              <a:rPr lang="en-US" dirty="0" err="1"/>
              <a:t>Mẫu</a:t>
            </a:r>
            <a:r>
              <a:rPr lang="en-US" dirty="0"/>
              <a:t> API </a:t>
            </a:r>
            <a:r>
              <a:rPr lang="en-US" dirty="0" err="1"/>
              <a:t>hỗ</a:t>
            </a:r>
            <a:r>
              <a:rPr lang="en-US" dirty="0"/>
              <a:t> </a:t>
            </a:r>
            <a:r>
              <a:rPr lang="en-US" dirty="0" err="1"/>
              <a:t>trợ</a:t>
            </a:r>
            <a:r>
              <a:rPr lang="en-US" dirty="0"/>
              <a:t>:</a:t>
            </a:r>
          </a:p>
          <a:p>
            <a:r>
              <a:rPr lang="en-US" sz="1800" b="0" i="0" dirty="0">
                <a:solidFill>
                  <a:srgbClr val="48484A"/>
                </a:solidFill>
                <a:effectLst/>
                <a:latin typeface="Courier New" panose="02070309020205020404" pitchFamily="49" charset="0"/>
              </a:rPr>
              <a:t>http://api.openweathermap.org/data/2.5/air_pollution/history?lat=</a:t>
            </a:r>
            <a:r>
              <a:rPr lang="en-US" sz="1800" b="0" i="0" dirty="0">
                <a:solidFill>
                  <a:srgbClr val="EB6E4B"/>
                </a:solidFill>
                <a:effectLst/>
                <a:latin typeface="Courier New" panose="02070309020205020404" pitchFamily="49" charset="0"/>
              </a:rPr>
              <a:t>{lat}</a:t>
            </a:r>
            <a:r>
              <a:rPr lang="en-US" sz="1800" b="0" i="0" dirty="0">
                <a:solidFill>
                  <a:srgbClr val="48484A"/>
                </a:solidFill>
                <a:effectLst/>
                <a:latin typeface="Courier New" panose="02070309020205020404" pitchFamily="49" charset="0"/>
              </a:rPr>
              <a:t>&amp;lon=</a:t>
            </a:r>
            <a:r>
              <a:rPr lang="en-US" sz="1800" b="0" i="0" dirty="0">
                <a:solidFill>
                  <a:srgbClr val="EB6E4B"/>
                </a:solidFill>
                <a:effectLst/>
                <a:latin typeface="Courier New" panose="02070309020205020404" pitchFamily="49" charset="0"/>
              </a:rPr>
              <a:t>{lon}</a:t>
            </a:r>
            <a:r>
              <a:rPr lang="en-US" sz="1800" b="0" i="0" dirty="0">
                <a:solidFill>
                  <a:srgbClr val="48484A"/>
                </a:solidFill>
                <a:effectLst/>
                <a:latin typeface="Courier New" panose="02070309020205020404" pitchFamily="49" charset="0"/>
              </a:rPr>
              <a:t>&amp;start=</a:t>
            </a:r>
            <a:r>
              <a:rPr lang="en-US" sz="1800" b="0" i="0" dirty="0">
                <a:solidFill>
                  <a:srgbClr val="EB6E4B"/>
                </a:solidFill>
                <a:effectLst/>
                <a:latin typeface="Courier New" panose="02070309020205020404" pitchFamily="49" charset="0"/>
              </a:rPr>
              <a:t>{start}</a:t>
            </a:r>
            <a:r>
              <a:rPr lang="en-US" sz="1800" b="0" i="0" dirty="0">
                <a:solidFill>
                  <a:srgbClr val="48484A"/>
                </a:solidFill>
                <a:effectLst/>
                <a:latin typeface="Courier New" panose="02070309020205020404" pitchFamily="49" charset="0"/>
              </a:rPr>
              <a:t>&amp;end=</a:t>
            </a:r>
            <a:r>
              <a:rPr lang="en-US" sz="1800" b="0" i="0" dirty="0">
                <a:solidFill>
                  <a:srgbClr val="EB6E4B"/>
                </a:solidFill>
                <a:effectLst/>
                <a:latin typeface="Courier New" panose="02070309020205020404" pitchFamily="49" charset="0"/>
              </a:rPr>
              <a:t>{end}</a:t>
            </a:r>
            <a:r>
              <a:rPr lang="en-US" sz="1800" b="0" i="0" dirty="0">
                <a:solidFill>
                  <a:srgbClr val="48484A"/>
                </a:solidFill>
                <a:effectLst/>
                <a:latin typeface="Courier New" panose="02070309020205020404" pitchFamily="49" charset="0"/>
              </a:rPr>
              <a:t>&amp;appid=</a:t>
            </a:r>
            <a:r>
              <a:rPr lang="en-US" sz="1800" b="0" i="0" u="none" strike="noStrike" dirty="0">
                <a:solidFill>
                  <a:srgbClr val="EB6E4B"/>
                </a:solidFill>
                <a:effectLst/>
                <a:latin typeface="Courier New" panose="02070309020205020404" pitchFamily="49" charset="0"/>
                <a:hlinkClick r:id="rId2"/>
              </a:rPr>
              <a:t>{API key}</a:t>
            </a:r>
            <a:endParaRPr lang="en-US" sz="1800" b="0" i="0" u="none" strike="noStrike" dirty="0">
              <a:solidFill>
                <a:srgbClr val="EB6E4B"/>
              </a:solidFill>
              <a:effectLst/>
              <a:latin typeface="Courier New" panose="02070309020205020404" pitchFamily="49" charset="0"/>
            </a:endParaRPr>
          </a:p>
          <a:p>
            <a:r>
              <a:rPr lang="en-US" dirty="0" err="1"/>
              <a:t>Trong</a:t>
            </a:r>
            <a:r>
              <a:rPr lang="en-US" dirty="0"/>
              <a:t> </a:t>
            </a:r>
            <a:r>
              <a:rPr lang="en-US" dirty="0" err="1"/>
              <a:t>đó</a:t>
            </a:r>
            <a:r>
              <a:rPr lang="en-US" dirty="0"/>
              <a:t>:</a:t>
            </a:r>
          </a:p>
          <a:p>
            <a:pPr lvl="1"/>
            <a:r>
              <a:rPr lang="en-US" sz="1800" b="0" i="0" dirty="0">
                <a:solidFill>
                  <a:srgbClr val="EB6E4B"/>
                </a:solidFill>
                <a:effectLst/>
                <a:latin typeface="Courier New" panose="02070309020205020404" pitchFamily="49" charset="0"/>
              </a:rPr>
              <a:t>{</a:t>
            </a:r>
            <a:r>
              <a:rPr lang="en-US" sz="1800" b="0" i="0" dirty="0" err="1">
                <a:solidFill>
                  <a:srgbClr val="EB6E4B"/>
                </a:solidFill>
                <a:effectLst/>
                <a:latin typeface="Courier New" panose="02070309020205020404" pitchFamily="49" charset="0"/>
              </a:rPr>
              <a:t>lat</a:t>
            </a:r>
            <a:r>
              <a:rPr lang="en-US" sz="1800" b="0" i="0" dirty="0">
                <a:solidFill>
                  <a:srgbClr val="EB6E4B"/>
                </a:solidFill>
                <a:effectLst/>
                <a:latin typeface="Courier New" panose="02070309020205020404" pitchFamily="49" charset="0"/>
              </a:rPr>
              <a:t>}</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Lattitude</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vĩ</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độ</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điểm</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lấy</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mẫu</a:t>
            </a:r>
            <a:endParaRPr lang="en-US" sz="1800" dirty="0">
              <a:solidFill>
                <a:srgbClr val="48484A"/>
              </a:solidFill>
              <a:latin typeface="Courier New" panose="02070309020205020404" pitchFamily="49" charset="0"/>
            </a:endParaRPr>
          </a:p>
          <a:p>
            <a:pPr lvl="1"/>
            <a:r>
              <a:rPr lang="en-US" sz="1800" b="0" i="0" dirty="0">
                <a:solidFill>
                  <a:srgbClr val="EB6E4B"/>
                </a:solidFill>
                <a:effectLst/>
                <a:latin typeface="Courier New" panose="02070309020205020404" pitchFamily="49" charset="0"/>
              </a:rPr>
              <a:t>{</a:t>
            </a:r>
            <a:r>
              <a:rPr lang="en-US" sz="1800" b="0" i="0" dirty="0" err="1">
                <a:solidFill>
                  <a:srgbClr val="EB6E4B"/>
                </a:solidFill>
                <a:effectLst/>
                <a:latin typeface="Courier New" panose="02070309020205020404" pitchFamily="49" charset="0"/>
              </a:rPr>
              <a:t>lon</a:t>
            </a:r>
            <a:r>
              <a:rPr lang="en-US" sz="1800" b="0" i="0" dirty="0">
                <a:solidFill>
                  <a:srgbClr val="EB6E4B"/>
                </a:solidFill>
                <a:effectLst/>
                <a:latin typeface="Courier New" panose="02070309020205020404" pitchFamily="49" charset="0"/>
              </a:rPr>
              <a:t>}</a:t>
            </a:r>
            <a:r>
              <a:rPr lang="en-US" sz="1800" dirty="0">
                <a:solidFill>
                  <a:srgbClr val="48484A"/>
                </a:solidFill>
                <a:latin typeface="Courier New" panose="02070309020205020404" pitchFamily="49" charset="0"/>
              </a:rPr>
              <a:t>: Longitude, </a:t>
            </a:r>
            <a:r>
              <a:rPr lang="en-US" sz="1800" dirty="0" err="1">
                <a:solidFill>
                  <a:srgbClr val="48484A"/>
                </a:solidFill>
                <a:latin typeface="Courier New" panose="02070309020205020404" pitchFamily="49" charset="0"/>
              </a:rPr>
              <a:t>kinh</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độ</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điểm</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lấy</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mẫu</a:t>
            </a:r>
            <a:endParaRPr lang="en-US" sz="1800" dirty="0">
              <a:solidFill>
                <a:srgbClr val="48484A"/>
              </a:solidFill>
              <a:latin typeface="Courier New" panose="02070309020205020404" pitchFamily="49" charset="0"/>
            </a:endParaRPr>
          </a:p>
          <a:p>
            <a:pPr lvl="1"/>
            <a:r>
              <a:rPr lang="en-US" sz="1800" b="0" i="0" dirty="0">
                <a:solidFill>
                  <a:srgbClr val="EB6E4B"/>
                </a:solidFill>
                <a:effectLst/>
                <a:latin typeface="Courier New" panose="02070309020205020404" pitchFamily="49" charset="0"/>
              </a:rPr>
              <a:t>{start}</a:t>
            </a:r>
            <a:r>
              <a:rPr lang="en-US" sz="1800" dirty="0">
                <a:solidFill>
                  <a:srgbClr val="48484A"/>
                </a:solidFill>
                <a:latin typeface="Courier New" panose="02070309020205020404" pitchFamily="49" charset="0"/>
              </a:rPr>
              <a:t> : </a:t>
            </a:r>
            <a:r>
              <a:rPr lang="en-US" sz="1800" dirty="0" err="1">
                <a:solidFill>
                  <a:srgbClr val="48484A"/>
                </a:solidFill>
                <a:latin typeface="Courier New" panose="02070309020205020404" pitchFamily="49" charset="0"/>
              </a:rPr>
              <a:t>Thời</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điểm</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bắt</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đầu</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lấy</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mẫu</a:t>
            </a:r>
            <a:r>
              <a:rPr lang="en-US" sz="1800" dirty="0">
                <a:solidFill>
                  <a:srgbClr val="48484A"/>
                </a:solidFill>
                <a:latin typeface="Courier New" panose="02070309020205020404" pitchFamily="49" charset="0"/>
              </a:rPr>
              <a:t> ở </a:t>
            </a:r>
            <a:r>
              <a:rPr lang="en-US" sz="1800" dirty="0" err="1">
                <a:solidFill>
                  <a:srgbClr val="48484A"/>
                </a:solidFill>
                <a:latin typeface="Courier New" panose="02070309020205020404" pitchFamily="49" charset="0"/>
              </a:rPr>
              <a:t>dạng</a:t>
            </a:r>
            <a:r>
              <a:rPr lang="en-US" sz="1800" dirty="0">
                <a:solidFill>
                  <a:srgbClr val="48484A"/>
                </a:solidFill>
                <a:latin typeface="Courier New" panose="02070309020205020404" pitchFamily="49" charset="0"/>
              </a:rPr>
              <a:t> timestamp</a:t>
            </a:r>
          </a:p>
          <a:p>
            <a:pPr lvl="1"/>
            <a:r>
              <a:rPr lang="en-US" sz="1800" b="0" i="0" dirty="0">
                <a:solidFill>
                  <a:srgbClr val="EB6E4B"/>
                </a:solidFill>
                <a:effectLst/>
                <a:latin typeface="Courier New" panose="02070309020205020404" pitchFamily="49" charset="0"/>
              </a:rPr>
              <a:t>{end}</a:t>
            </a:r>
            <a:r>
              <a:rPr lang="en-US" sz="1800" dirty="0">
                <a:solidFill>
                  <a:srgbClr val="48484A"/>
                </a:solidFill>
                <a:latin typeface="Courier New" panose="02070309020205020404" pitchFamily="49" charset="0"/>
              </a:rPr>
              <a:t> : </a:t>
            </a:r>
            <a:r>
              <a:rPr lang="en-US" sz="1800" dirty="0" err="1">
                <a:solidFill>
                  <a:srgbClr val="48484A"/>
                </a:solidFill>
                <a:latin typeface="Courier New" panose="02070309020205020404" pitchFamily="49" charset="0"/>
              </a:rPr>
              <a:t>Thời</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điểm</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bắt</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đầu</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lấy</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mẫu</a:t>
            </a:r>
            <a:r>
              <a:rPr lang="en-US" sz="1800" dirty="0">
                <a:solidFill>
                  <a:srgbClr val="48484A"/>
                </a:solidFill>
                <a:latin typeface="Courier New" panose="02070309020205020404" pitchFamily="49" charset="0"/>
              </a:rPr>
              <a:t> ở </a:t>
            </a:r>
            <a:r>
              <a:rPr lang="en-US" sz="1800" dirty="0" err="1">
                <a:solidFill>
                  <a:srgbClr val="48484A"/>
                </a:solidFill>
                <a:latin typeface="Courier New" panose="02070309020205020404" pitchFamily="49" charset="0"/>
              </a:rPr>
              <a:t>dạng</a:t>
            </a:r>
            <a:r>
              <a:rPr lang="en-US" sz="1800" dirty="0">
                <a:solidFill>
                  <a:srgbClr val="48484A"/>
                </a:solidFill>
                <a:latin typeface="Courier New" panose="02070309020205020404" pitchFamily="49" charset="0"/>
              </a:rPr>
              <a:t> timestamp</a:t>
            </a:r>
          </a:p>
          <a:p>
            <a:pPr lvl="1"/>
            <a:r>
              <a:rPr lang="en-US" sz="1800" b="0" i="0" u="none" strike="noStrike" dirty="0">
                <a:solidFill>
                  <a:srgbClr val="EB6E4B"/>
                </a:solidFill>
                <a:effectLst/>
                <a:latin typeface="Courier New" panose="02070309020205020404" pitchFamily="49" charset="0"/>
                <a:hlinkClick r:id="rId2"/>
              </a:rPr>
              <a:t>{API key}</a:t>
            </a:r>
            <a:r>
              <a:rPr lang="en-US" sz="1800" b="0" i="0" u="none" strike="noStrike" dirty="0">
                <a:solidFill>
                  <a:srgbClr val="EB6E4B"/>
                </a:solidFill>
                <a:effectLst/>
                <a:latin typeface="Courier New" panose="02070309020205020404" pitchFamily="49" charset="0"/>
              </a:rPr>
              <a:t> </a:t>
            </a:r>
            <a:r>
              <a:rPr lang="en-US" sz="1800" dirty="0">
                <a:solidFill>
                  <a:srgbClr val="48484A"/>
                </a:solidFill>
                <a:latin typeface="Courier New" panose="02070309020205020404" pitchFamily="49" charset="0"/>
              </a:rPr>
              <a:t>: key </a:t>
            </a:r>
            <a:r>
              <a:rPr lang="en-US" sz="1800" dirty="0" err="1">
                <a:solidFill>
                  <a:srgbClr val="48484A"/>
                </a:solidFill>
                <a:latin typeface="Courier New" panose="02070309020205020404" pitchFamily="49" charset="0"/>
              </a:rPr>
              <a:t>được</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cấp</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cho</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mỗi</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tài</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khoản</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khi</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đăng</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ký</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thể</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hiện</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quyền</a:t>
            </a:r>
            <a:r>
              <a:rPr lang="en-US" sz="1800" dirty="0">
                <a:solidFill>
                  <a:srgbClr val="48484A"/>
                </a:solidFill>
                <a:latin typeface="Courier New" panose="02070309020205020404" pitchFamily="49" charset="0"/>
              </a:rPr>
              <a:t> </a:t>
            </a:r>
            <a:r>
              <a:rPr lang="en-US" sz="1800" dirty="0" err="1">
                <a:solidFill>
                  <a:srgbClr val="48484A"/>
                </a:solidFill>
                <a:latin typeface="Courier New" panose="02070309020205020404" pitchFamily="49" charset="0"/>
              </a:rPr>
              <a:t>được</a:t>
            </a:r>
            <a:r>
              <a:rPr lang="en-US" sz="1800" dirty="0">
                <a:solidFill>
                  <a:srgbClr val="48484A"/>
                </a:solidFill>
                <a:latin typeface="Courier New" panose="02070309020205020404" pitchFamily="49" charset="0"/>
              </a:rPr>
              <a:t> request </a:t>
            </a:r>
            <a:r>
              <a:rPr lang="en-US" sz="1800" dirty="0" err="1">
                <a:solidFill>
                  <a:srgbClr val="48484A"/>
                </a:solidFill>
                <a:latin typeface="Courier New" panose="02070309020205020404" pitchFamily="49" charset="0"/>
              </a:rPr>
              <a:t>tới</a:t>
            </a:r>
            <a:r>
              <a:rPr lang="en-US" sz="1800" dirty="0">
                <a:solidFill>
                  <a:srgbClr val="48484A"/>
                </a:solidFill>
                <a:latin typeface="Courier New" panose="02070309020205020404" pitchFamily="49" charset="0"/>
              </a:rPr>
              <a:t> API</a:t>
            </a:r>
          </a:p>
          <a:p>
            <a:pPr lvl="1"/>
            <a:endParaRPr lang="en-US" sz="1800" b="0" i="0" u="none" strike="noStrike" dirty="0">
              <a:solidFill>
                <a:srgbClr val="EB6E4B"/>
              </a:solidFill>
              <a:effectLst/>
              <a:latin typeface="Courier New" panose="02070309020205020404" pitchFamily="49" charset="0"/>
            </a:endParaRPr>
          </a:p>
          <a:p>
            <a:pPr lvl="1"/>
            <a:endParaRPr lang="en-US" sz="1800" dirty="0"/>
          </a:p>
        </p:txBody>
      </p:sp>
    </p:spTree>
    <p:extLst>
      <p:ext uri="{BB962C8B-B14F-4D97-AF65-F5344CB8AC3E}">
        <p14:creationId xmlns:p14="http://schemas.microsoft.com/office/powerpoint/2010/main" val="345451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548B-2ED5-4A44-A049-58F1F7AC4821}"/>
              </a:ext>
            </a:extLst>
          </p:cNvPr>
          <p:cNvSpPr>
            <a:spLocks noGrp="1"/>
          </p:cNvSpPr>
          <p:nvPr>
            <p:ph type="title"/>
          </p:nvPr>
        </p:nvSpPr>
        <p:spPr/>
        <p:txBody>
          <a:bodyPr/>
          <a:lstStyle/>
          <a:p>
            <a:r>
              <a:rPr lang="en-US" b="1" dirty="0"/>
              <a:t>Thu </a:t>
            </a:r>
            <a:r>
              <a:rPr lang="en-US" b="1" dirty="0" err="1"/>
              <a:t>thập</a:t>
            </a:r>
            <a:r>
              <a:rPr lang="en-US" b="1" dirty="0"/>
              <a:t> </a:t>
            </a:r>
            <a:r>
              <a:rPr lang="en-US" b="1" dirty="0" err="1"/>
              <a:t>dữ</a:t>
            </a:r>
            <a:r>
              <a:rPr lang="en-US" b="1" dirty="0"/>
              <a:t> </a:t>
            </a:r>
            <a:r>
              <a:rPr lang="en-US" b="1" dirty="0" err="1"/>
              <a:t>liệu</a:t>
            </a:r>
            <a:br>
              <a:rPr lang="en-US" b="1" dirty="0"/>
            </a:br>
            <a:endParaRPr lang="en-US" b="1" dirty="0"/>
          </a:p>
        </p:txBody>
      </p:sp>
      <p:pic>
        <p:nvPicPr>
          <p:cNvPr id="5" name="Content Placeholder 4">
            <a:extLst>
              <a:ext uri="{FF2B5EF4-FFF2-40B4-BE49-F238E27FC236}">
                <a16:creationId xmlns:a16="http://schemas.microsoft.com/office/drawing/2014/main" id="{32DDBF30-E8F4-487C-BF0F-DCF23DA1A8D9}"/>
              </a:ext>
            </a:extLst>
          </p:cNvPr>
          <p:cNvPicPr>
            <a:picLocks noGrp="1" noChangeAspect="1"/>
          </p:cNvPicPr>
          <p:nvPr>
            <p:ph idx="1"/>
          </p:nvPr>
        </p:nvPicPr>
        <p:blipFill>
          <a:blip r:embed="rId2"/>
          <a:stretch>
            <a:fillRect/>
          </a:stretch>
        </p:blipFill>
        <p:spPr>
          <a:xfrm>
            <a:off x="970384" y="2031705"/>
            <a:ext cx="5822302" cy="4214126"/>
          </a:xfrm>
        </p:spPr>
      </p:pic>
      <p:sp>
        <p:nvSpPr>
          <p:cNvPr id="7" name="TextBox 6">
            <a:extLst>
              <a:ext uri="{FF2B5EF4-FFF2-40B4-BE49-F238E27FC236}">
                <a16:creationId xmlns:a16="http://schemas.microsoft.com/office/drawing/2014/main" id="{9EC31E53-9AB1-44B2-A7D5-52795C19F5EB}"/>
              </a:ext>
            </a:extLst>
          </p:cNvPr>
          <p:cNvSpPr txBox="1"/>
          <p:nvPr/>
        </p:nvSpPr>
        <p:spPr>
          <a:xfrm>
            <a:off x="970384" y="1306286"/>
            <a:ext cx="6522098" cy="523220"/>
          </a:xfrm>
          <a:prstGeom prst="rect">
            <a:avLst/>
          </a:prstGeom>
          <a:noFill/>
        </p:spPr>
        <p:txBody>
          <a:bodyPr wrap="square" rtlCol="0">
            <a:spAutoFit/>
          </a:bodyPr>
          <a:lstStyle/>
          <a:p>
            <a:r>
              <a:rPr lang="en-US" sz="2800" dirty="0"/>
              <a:t>API </a:t>
            </a:r>
            <a:r>
              <a:rPr lang="en-US" sz="2800" dirty="0" err="1"/>
              <a:t>trả</a:t>
            </a:r>
            <a:r>
              <a:rPr lang="en-US" sz="2800" dirty="0"/>
              <a:t> </a:t>
            </a:r>
            <a:r>
              <a:rPr lang="en-US" sz="2800" dirty="0" err="1"/>
              <a:t>về</a:t>
            </a:r>
            <a:r>
              <a:rPr lang="en-US" sz="2800" dirty="0"/>
              <a:t> </a:t>
            </a:r>
            <a:r>
              <a:rPr lang="en-US" sz="2800" dirty="0" err="1"/>
              <a:t>dữ</a:t>
            </a:r>
            <a:r>
              <a:rPr lang="en-US" sz="2800" dirty="0"/>
              <a:t> </a:t>
            </a:r>
            <a:r>
              <a:rPr lang="en-US" sz="2800" dirty="0" err="1"/>
              <a:t>liệu</a:t>
            </a:r>
            <a:r>
              <a:rPr lang="en-US" sz="2800" dirty="0"/>
              <a:t> dang JSON</a:t>
            </a:r>
          </a:p>
        </p:txBody>
      </p:sp>
    </p:spTree>
    <p:extLst>
      <p:ext uri="{BB962C8B-B14F-4D97-AF65-F5344CB8AC3E}">
        <p14:creationId xmlns:p14="http://schemas.microsoft.com/office/powerpoint/2010/main" val="150616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548B-2ED5-4A44-A049-58F1F7AC4821}"/>
              </a:ext>
            </a:extLst>
          </p:cNvPr>
          <p:cNvSpPr>
            <a:spLocks noGrp="1"/>
          </p:cNvSpPr>
          <p:nvPr>
            <p:ph type="title"/>
          </p:nvPr>
        </p:nvSpPr>
        <p:spPr>
          <a:xfrm>
            <a:off x="838200" y="365126"/>
            <a:ext cx="10515600" cy="914304"/>
          </a:xfrm>
        </p:spPr>
        <p:txBody>
          <a:bodyPr>
            <a:normAutofit fontScale="90000"/>
          </a:bodyPr>
          <a:lstStyle/>
          <a:p>
            <a:r>
              <a:rPr lang="en-US" b="1" dirty="0"/>
              <a:t>Thu </a:t>
            </a:r>
            <a:r>
              <a:rPr lang="en-US" b="1" dirty="0" err="1"/>
              <a:t>thập</a:t>
            </a:r>
            <a:r>
              <a:rPr lang="en-US" b="1" dirty="0"/>
              <a:t> </a:t>
            </a:r>
            <a:r>
              <a:rPr lang="en-US" b="1" dirty="0" err="1"/>
              <a:t>dữ</a:t>
            </a:r>
            <a:r>
              <a:rPr lang="en-US" b="1" dirty="0"/>
              <a:t> </a:t>
            </a:r>
            <a:r>
              <a:rPr lang="en-US" b="1" dirty="0" err="1"/>
              <a:t>liệu</a:t>
            </a:r>
            <a:br>
              <a:rPr lang="en-US" b="1" dirty="0"/>
            </a:br>
            <a:endParaRPr lang="en-US" b="1" dirty="0"/>
          </a:p>
        </p:txBody>
      </p:sp>
      <p:sp>
        <p:nvSpPr>
          <p:cNvPr id="4" name="Content Placeholder 3">
            <a:extLst>
              <a:ext uri="{FF2B5EF4-FFF2-40B4-BE49-F238E27FC236}">
                <a16:creationId xmlns:a16="http://schemas.microsoft.com/office/drawing/2014/main" id="{3A518B0B-D1FC-4EA3-B966-5955D2603E40}"/>
              </a:ext>
            </a:extLst>
          </p:cNvPr>
          <p:cNvSpPr>
            <a:spLocks noGrp="1"/>
          </p:cNvSpPr>
          <p:nvPr>
            <p:ph idx="1"/>
          </p:nvPr>
        </p:nvSpPr>
        <p:spPr>
          <a:xfrm>
            <a:off x="838200" y="1405747"/>
            <a:ext cx="10515600" cy="4351338"/>
          </a:xfrm>
        </p:spPr>
        <p:txBody>
          <a:bodyPr/>
          <a:lstStyle/>
          <a:p>
            <a:r>
              <a:rPr lang="en-US" dirty="0" err="1"/>
              <a:t>Dùng</a:t>
            </a:r>
            <a:r>
              <a:rPr lang="en-US" dirty="0"/>
              <a:t> </a:t>
            </a:r>
            <a:r>
              <a:rPr lang="en-US" dirty="0" err="1"/>
              <a:t>Dict</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a:p>
            <a:pPr marL="0" indent="0" algn="ctr">
              <a:buNone/>
            </a:pPr>
            <a:r>
              <a:rPr lang="en-US" sz="1800" dirty="0" err="1">
                <a:latin typeface="Courier New" panose="02070309020205020404" pitchFamily="49" charset="0"/>
                <a:cs typeface="Courier New" panose="02070309020205020404" pitchFamily="49" charset="0"/>
              </a:rPr>
              <a:t>air_quality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json.loads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data.text</a:t>
            </a:r>
            <a:r>
              <a:rPr lang="en-US" sz="1800" dirty="0">
                <a:latin typeface="Courier New" panose="02070309020205020404" pitchFamily="49" charset="0"/>
                <a:cs typeface="Courier New" panose="02070309020205020404" pitchFamily="49" charset="0"/>
              </a:rPr>
              <a:t>)</a:t>
            </a:r>
          </a:p>
          <a:p>
            <a:r>
              <a:rPr lang="en-US" dirty="0" err="1">
                <a:cs typeface="Courier New" panose="02070309020205020404" pitchFamily="49" charset="0"/>
              </a:rPr>
              <a:t>Làm</a:t>
            </a:r>
            <a:r>
              <a:rPr lang="en-US" dirty="0">
                <a:cs typeface="Courier New" panose="02070309020205020404" pitchFamily="49" charset="0"/>
              </a:rPr>
              <a:t> </a:t>
            </a:r>
            <a:r>
              <a:rPr lang="en-US" dirty="0" err="1">
                <a:cs typeface="Courier New" panose="02070309020205020404" pitchFamily="49" charset="0"/>
              </a:rPr>
              <a:t>phẳng</a:t>
            </a:r>
            <a:r>
              <a:rPr lang="en-US" dirty="0">
                <a:cs typeface="Courier New" panose="02070309020205020404" pitchFamily="49" charset="0"/>
              </a:rPr>
              <a:t> </a:t>
            </a:r>
            <a:r>
              <a:rPr lang="en-US" dirty="0" err="1">
                <a:cs typeface="Courier New" panose="02070309020205020404" pitchFamily="49" charset="0"/>
              </a:rPr>
              <a:t>dữ</a:t>
            </a:r>
            <a:r>
              <a:rPr lang="en-US" dirty="0">
                <a:cs typeface="Courier New" panose="02070309020205020404" pitchFamily="49" charset="0"/>
              </a:rPr>
              <a:t> </a:t>
            </a:r>
            <a:r>
              <a:rPr lang="en-US" dirty="0" err="1">
                <a:cs typeface="Courier New" panose="02070309020205020404" pitchFamily="49" charset="0"/>
              </a:rPr>
              <a:t>liệu</a:t>
            </a:r>
            <a:endParaRPr lang="en-US" dirty="0">
              <a:cs typeface="Courier New" panose="02070309020205020404" pitchFamily="49" charset="0"/>
            </a:endParaRPr>
          </a:p>
          <a:p>
            <a:pPr marL="457200" lvl="1" indent="0" algn="ctr">
              <a:buNone/>
            </a:pPr>
            <a:r>
              <a:rPr lang="en-US" dirty="0"/>
              <a:t>def </a:t>
            </a:r>
            <a:r>
              <a:rPr lang="en-US" dirty="0" err="1"/>
              <a:t>make_flat_dict</a:t>
            </a:r>
            <a:r>
              <a:rPr lang="en-US" dirty="0"/>
              <a:t>(p)</a:t>
            </a:r>
          </a:p>
          <a:p>
            <a:pPr marL="457200" lvl="1" indent="0" algn="ctr">
              <a:buNone/>
            </a:pPr>
            <a:endParaRPr lang="en-US" dirty="0"/>
          </a:p>
          <a:p>
            <a:r>
              <a:rPr lang="en-US" dirty="0" err="1"/>
              <a:t>Lưu</a:t>
            </a:r>
            <a:r>
              <a:rPr lang="en-US" dirty="0"/>
              <a:t> </a:t>
            </a:r>
            <a:r>
              <a:rPr lang="en-US" dirty="0" err="1"/>
              <a:t>xuống</a:t>
            </a:r>
            <a:r>
              <a:rPr lang="en-US" dirty="0"/>
              <a:t> file CSV</a:t>
            </a:r>
          </a:p>
          <a:p>
            <a:endParaRPr lang="en-US" dirty="0"/>
          </a:p>
        </p:txBody>
      </p:sp>
      <p:pic>
        <p:nvPicPr>
          <p:cNvPr id="8" name="Picture 7">
            <a:extLst>
              <a:ext uri="{FF2B5EF4-FFF2-40B4-BE49-F238E27FC236}">
                <a16:creationId xmlns:a16="http://schemas.microsoft.com/office/drawing/2014/main" id="{7728BD7B-4984-4116-8D45-0385EF54F397}"/>
              </a:ext>
            </a:extLst>
          </p:cNvPr>
          <p:cNvPicPr>
            <a:picLocks noChangeAspect="1"/>
          </p:cNvPicPr>
          <p:nvPr/>
        </p:nvPicPr>
        <p:blipFill>
          <a:blip r:embed="rId2"/>
          <a:stretch>
            <a:fillRect/>
          </a:stretch>
        </p:blipFill>
        <p:spPr>
          <a:xfrm>
            <a:off x="1973252" y="4177976"/>
            <a:ext cx="8040222" cy="2314898"/>
          </a:xfrm>
          <a:prstGeom prst="rect">
            <a:avLst/>
          </a:prstGeom>
        </p:spPr>
      </p:pic>
    </p:spTree>
    <p:extLst>
      <p:ext uri="{BB962C8B-B14F-4D97-AF65-F5344CB8AC3E}">
        <p14:creationId xmlns:p14="http://schemas.microsoft.com/office/powerpoint/2010/main" val="168174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E25C-1220-4C02-B493-FB5ECCE45185}"/>
              </a:ext>
            </a:extLst>
          </p:cNvPr>
          <p:cNvSpPr>
            <a:spLocks noGrp="1"/>
          </p:cNvSpPr>
          <p:nvPr>
            <p:ph type="title"/>
          </p:nvPr>
        </p:nvSpPr>
        <p:spPr/>
        <p:txBody>
          <a:bodyPr/>
          <a:lstStyle/>
          <a:p>
            <a:r>
              <a:rPr lang="en-US" b="1" i="0" dirty="0" err="1">
                <a:solidFill>
                  <a:srgbClr val="000000"/>
                </a:solidFill>
                <a:effectLst/>
                <a:latin typeface="Helvetica Neue"/>
              </a:rPr>
              <a:t>Tổng</a:t>
            </a:r>
            <a:r>
              <a:rPr lang="en-US" b="1" i="0" dirty="0">
                <a:solidFill>
                  <a:srgbClr val="000000"/>
                </a:solidFill>
                <a:effectLst/>
                <a:latin typeface="Helvetica Neue"/>
              </a:rPr>
              <a:t> </a:t>
            </a:r>
            <a:r>
              <a:rPr lang="en-US" b="1" i="0" dirty="0" err="1">
                <a:solidFill>
                  <a:srgbClr val="000000"/>
                </a:solidFill>
                <a:effectLst/>
                <a:latin typeface="Helvetica Neue"/>
              </a:rPr>
              <a:t>quan</a:t>
            </a:r>
            <a:r>
              <a:rPr lang="en-US" b="1" i="0" dirty="0">
                <a:solidFill>
                  <a:srgbClr val="000000"/>
                </a:solidFill>
                <a:effectLst/>
                <a:latin typeface="Helvetica Neue"/>
              </a:rPr>
              <a:t> </a:t>
            </a:r>
            <a:r>
              <a:rPr lang="en-US" b="1" i="0" dirty="0" err="1">
                <a:solidFill>
                  <a:srgbClr val="000000"/>
                </a:solidFill>
                <a:effectLst/>
                <a:latin typeface="Helvetica Neue"/>
              </a:rPr>
              <a:t>về</a:t>
            </a:r>
            <a:r>
              <a:rPr lang="en-US" b="1" i="0" dirty="0">
                <a:solidFill>
                  <a:srgbClr val="000000"/>
                </a:solidFill>
                <a:effectLst/>
                <a:latin typeface="Helvetica Neue"/>
              </a:rPr>
              <a:t> </a:t>
            </a:r>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endParaRPr lang="en-US" dirty="0"/>
          </a:p>
        </p:txBody>
      </p:sp>
      <p:sp>
        <p:nvSpPr>
          <p:cNvPr id="3" name="Content Placeholder 2">
            <a:extLst>
              <a:ext uri="{FF2B5EF4-FFF2-40B4-BE49-F238E27FC236}">
                <a16:creationId xmlns:a16="http://schemas.microsoft.com/office/drawing/2014/main" id="{179B9F23-C45C-4B8C-8F41-1224E13298B2}"/>
              </a:ext>
            </a:extLst>
          </p:cNvPr>
          <p:cNvSpPr>
            <a:spLocks noGrp="1"/>
          </p:cNvSpPr>
          <p:nvPr>
            <p:ph idx="1"/>
          </p:nvPr>
        </p:nvSpPr>
        <p:spPr/>
        <p:txBody>
          <a:bodyPr/>
          <a:lstStyle/>
          <a:p>
            <a:pPr marL="0" indent="0">
              <a:buNone/>
            </a:pPr>
            <a:r>
              <a:rPr lang="en-US" sz="3600" b="1" dirty="0" err="1"/>
              <a:t>Dữ</a:t>
            </a:r>
            <a:r>
              <a:rPr lang="en-US" sz="3600" b="1" dirty="0"/>
              <a:t> </a:t>
            </a:r>
            <a:r>
              <a:rPr lang="en-US" sz="3600" b="1" dirty="0" err="1"/>
              <a:t>liệu</a:t>
            </a:r>
            <a:r>
              <a:rPr lang="en-US" sz="3600" b="1" dirty="0"/>
              <a:t> </a:t>
            </a:r>
            <a:r>
              <a:rPr lang="en-US" sz="3600" b="1" dirty="0" err="1"/>
              <a:t>gồm</a:t>
            </a:r>
            <a:r>
              <a:rPr lang="en-US" sz="3600" b="1" dirty="0"/>
              <a:t>:</a:t>
            </a:r>
          </a:p>
          <a:p>
            <a:r>
              <a:rPr lang="en-US" dirty="0"/>
              <a:t>C</a:t>
            </a:r>
            <a:r>
              <a:rPr lang="vi-VN" dirty="0"/>
              <a:t>hỉ số chất lượng không khí là </a:t>
            </a:r>
            <a:r>
              <a:rPr lang="en-US" dirty="0"/>
              <a:t>AQI, t</a:t>
            </a:r>
            <a:r>
              <a:rPr lang="vi-VN" dirty="0"/>
              <a:t>rong đó</a:t>
            </a:r>
            <a:r>
              <a:rPr lang="en-US" dirty="0"/>
              <a:t>:</a:t>
            </a:r>
          </a:p>
          <a:p>
            <a:pPr lvl="1"/>
            <a:r>
              <a:rPr lang="en-US" b="0" i="0" dirty="0">
                <a:solidFill>
                  <a:srgbClr val="000000"/>
                </a:solidFill>
                <a:effectLst/>
                <a:latin typeface="Helvetica Neue"/>
              </a:rPr>
              <a:t>1 = </a:t>
            </a:r>
            <a:r>
              <a:rPr lang="en-US" b="0" i="0" dirty="0" err="1">
                <a:solidFill>
                  <a:srgbClr val="000000"/>
                </a:solidFill>
                <a:effectLst/>
                <a:latin typeface="Helvetica Neue"/>
              </a:rPr>
              <a:t>Tốt</a:t>
            </a:r>
            <a:endParaRPr lang="en-US" b="0" i="0" dirty="0">
              <a:solidFill>
                <a:srgbClr val="000000"/>
              </a:solidFill>
              <a:effectLst/>
              <a:latin typeface="Helvetica Neue"/>
            </a:endParaRPr>
          </a:p>
          <a:p>
            <a:pPr lvl="1"/>
            <a:r>
              <a:rPr lang="en-US" b="0" i="0" dirty="0">
                <a:solidFill>
                  <a:srgbClr val="000000"/>
                </a:solidFill>
                <a:effectLst/>
                <a:latin typeface="Helvetica Neue"/>
              </a:rPr>
              <a:t>2 = </a:t>
            </a:r>
            <a:r>
              <a:rPr lang="en-US" b="0" i="0" dirty="0" err="1">
                <a:solidFill>
                  <a:srgbClr val="000000"/>
                </a:solidFill>
                <a:effectLst/>
                <a:latin typeface="Helvetica Neue"/>
              </a:rPr>
              <a:t>Khá</a:t>
            </a:r>
            <a:endParaRPr lang="en-US" b="0" i="0" dirty="0">
              <a:solidFill>
                <a:srgbClr val="000000"/>
              </a:solidFill>
              <a:effectLst/>
              <a:latin typeface="Helvetica Neue"/>
            </a:endParaRPr>
          </a:p>
          <a:p>
            <a:pPr lvl="1"/>
            <a:r>
              <a:rPr lang="en-US" b="0" i="0" dirty="0">
                <a:solidFill>
                  <a:srgbClr val="000000"/>
                </a:solidFill>
                <a:effectLst/>
                <a:latin typeface="Helvetica Neue"/>
              </a:rPr>
              <a:t>3 = </a:t>
            </a:r>
            <a:r>
              <a:rPr lang="en-US" b="0" i="0" dirty="0" err="1">
                <a:solidFill>
                  <a:srgbClr val="000000"/>
                </a:solidFill>
                <a:effectLst/>
                <a:latin typeface="Helvetica Neue"/>
              </a:rPr>
              <a:t>Trung</a:t>
            </a:r>
            <a:r>
              <a:rPr lang="en-US" b="0" i="0" dirty="0">
                <a:solidFill>
                  <a:srgbClr val="000000"/>
                </a:solidFill>
                <a:effectLst/>
                <a:latin typeface="Helvetica Neue"/>
              </a:rPr>
              <a:t> </a:t>
            </a:r>
            <a:r>
              <a:rPr lang="en-US" b="0" i="0" dirty="0" err="1">
                <a:solidFill>
                  <a:srgbClr val="000000"/>
                </a:solidFill>
                <a:effectLst/>
                <a:latin typeface="Helvetica Neue"/>
              </a:rPr>
              <a:t>bình</a:t>
            </a:r>
            <a:endParaRPr lang="en-US" b="0" i="0" dirty="0">
              <a:solidFill>
                <a:srgbClr val="000000"/>
              </a:solidFill>
              <a:effectLst/>
              <a:latin typeface="Helvetica Neue"/>
            </a:endParaRPr>
          </a:p>
          <a:p>
            <a:pPr lvl="1"/>
            <a:r>
              <a:rPr lang="en-US" b="0" i="0" dirty="0">
                <a:solidFill>
                  <a:srgbClr val="000000"/>
                </a:solidFill>
                <a:effectLst/>
                <a:latin typeface="Helvetica Neue"/>
              </a:rPr>
              <a:t>4 = </a:t>
            </a:r>
            <a:r>
              <a:rPr lang="en-US" b="0" i="0" dirty="0" err="1">
                <a:solidFill>
                  <a:srgbClr val="000000"/>
                </a:solidFill>
                <a:effectLst/>
                <a:latin typeface="Helvetica Neue"/>
              </a:rPr>
              <a:t>Kém</a:t>
            </a:r>
            <a:endParaRPr lang="en-US" b="0" i="0" dirty="0">
              <a:solidFill>
                <a:srgbClr val="000000"/>
              </a:solidFill>
              <a:effectLst/>
              <a:latin typeface="Helvetica Neue"/>
            </a:endParaRPr>
          </a:p>
          <a:p>
            <a:pPr lvl="1"/>
            <a:r>
              <a:rPr lang="en-US" b="0" i="0" dirty="0">
                <a:solidFill>
                  <a:srgbClr val="000000"/>
                </a:solidFill>
                <a:effectLst/>
                <a:latin typeface="Helvetica Neue"/>
              </a:rPr>
              <a:t>5 = </a:t>
            </a:r>
            <a:r>
              <a:rPr lang="en-US" b="0" i="0" dirty="0" err="1">
                <a:solidFill>
                  <a:srgbClr val="000000"/>
                </a:solidFill>
                <a:effectLst/>
                <a:latin typeface="Helvetica Neue"/>
              </a:rPr>
              <a:t>Rất</a:t>
            </a:r>
            <a:r>
              <a:rPr lang="en-US" b="0" i="0" dirty="0">
                <a:solidFill>
                  <a:srgbClr val="000000"/>
                </a:solidFill>
                <a:effectLst/>
                <a:latin typeface="Helvetica Neue"/>
              </a:rPr>
              <a:t> </a:t>
            </a:r>
            <a:r>
              <a:rPr lang="en-US" b="0" i="0" dirty="0" err="1">
                <a:solidFill>
                  <a:srgbClr val="000000"/>
                </a:solidFill>
                <a:effectLst/>
                <a:latin typeface="Helvetica Neue"/>
              </a:rPr>
              <a:t>Kém</a:t>
            </a:r>
            <a:endParaRPr lang="en-US" b="0" i="0" dirty="0">
              <a:solidFill>
                <a:srgbClr val="000000"/>
              </a:solidFill>
              <a:effectLst/>
              <a:latin typeface="Helvetica Neue"/>
            </a:endParaRPr>
          </a:p>
          <a:p>
            <a:r>
              <a:rPr lang="en-US" dirty="0" err="1">
                <a:solidFill>
                  <a:srgbClr val="000000"/>
                </a:solidFill>
                <a:latin typeface="Helvetica Neue"/>
              </a:rPr>
              <a:t>Hàm</a:t>
            </a:r>
            <a:r>
              <a:rPr lang="en-US" dirty="0">
                <a:solidFill>
                  <a:srgbClr val="000000"/>
                </a:solidFill>
                <a:latin typeface="Helvetica Neue"/>
              </a:rPr>
              <a:t> </a:t>
            </a:r>
            <a:r>
              <a:rPr lang="en-US" dirty="0" err="1">
                <a:solidFill>
                  <a:srgbClr val="000000"/>
                </a:solidFill>
                <a:latin typeface="Helvetica Neue"/>
              </a:rPr>
              <a:t>lượng</a:t>
            </a:r>
            <a:r>
              <a:rPr lang="en-US" dirty="0">
                <a:solidFill>
                  <a:srgbClr val="000000"/>
                </a:solidFill>
                <a:latin typeface="Helvetica Neue"/>
              </a:rPr>
              <a:t> </a:t>
            </a:r>
            <a:r>
              <a:rPr lang="en-US" dirty="0" err="1">
                <a:solidFill>
                  <a:srgbClr val="000000"/>
                </a:solidFill>
                <a:latin typeface="Helvetica Neue"/>
              </a:rPr>
              <a:t>các</a:t>
            </a:r>
            <a:r>
              <a:rPr lang="en-US" dirty="0">
                <a:solidFill>
                  <a:srgbClr val="000000"/>
                </a:solidFill>
                <a:latin typeface="Helvetica Neue"/>
              </a:rPr>
              <a:t> </a:t>
            </a:r>
            <a:r>
              <a:rPr lang="en-US" dirty="0" err="1">
                <a:solidFill>
                  <a:srgbClr val="000000"/>
                </a:solidFill>
                <a:latin typeface="Helvetica Neue"/>
              </a:rPr>
              <a:t>khí</a:t>
            </a:r>
            <a:r>
              <a:rPr lang="en-US" dirty="0">
                <a:solidFill>
                  <a:srgbClr val="000000"/>
                </a:solidFill>
                <a:latin typeface="Helvetica Neue"/>
              </a:rPr>
              <a:t> </a:t>
            </a:r>
            <a:r>
              <a:rPr lang="en-US" dirty="0" err="1">
                <a:solidFill>
                  <a:srgbClr val="000000"/>
                </a:solidFill>
                <a:latin typeface="Helvetica Neue"/>
              </a:rPr>
              <a:t>gây</a:t>
            </a:r>
            <a:r>
              <a:rPr lang="en-US" dirty="0">
                <a:solidFill>
                  <a:srgbClr val="000000"/>
                </a:solidFill>
                <a:latin typeface="Helvetica Neue"/>
              </a:rPr>
              <a:t> ô </a:t>
            </a:r>
            <a:r>
              <a:rPr lang="en-US" dirty="0" err="1">
                <a:solidFill>
                  <a:srgbClr val="000000"/>
                </a:solidFill>
                <a:latin typeface="Helvetica Neue"/>
              </a:rPr>
              <a:t>nhiễm</a:t>
            </a:r>
            <a:r>
              <a:rPr lang="en-US" dirty="0">
                <a:solidFill>
                  <a:srgbClr val="000000"/>
                </a:solidFill>
                <a:latin typeface="Helvetica Neue"/>
              </a:rPr>
              <a:t> </a:t>
            </a:r>
            <a:r>
              <a:rPr lang="en-US" dirty="0" err="1">
                <a:solidFill>
                  <a:srgbClr val="000000"/>
                </a:solidFill>
                <a:latin typeface="Helvetica Neue"/>
              </a:rPr>
              <a:t>trong</a:t>
            </a:r>
            <a:r>
              <a:rPr lang="en-US" dirty="0">
                <a:solidFill>
                  <a:srgbClr val="000000"/>
                </a:solidFill>
                <a:latin typeface="Helvetica Neue"/>
              </a:rPr>
              <a:t> </a:t>
            </a:r>
            <a:r>
              <a:rPr lang="en-US" dirty="0" err="1">
                <a:solidFill>
                  <a:srgbClr val="000000"/>
                </a:solidFill>
                <a:latin typeface="Helvetica Neue"/>
              </a:rPr>
              <a:t>mẫu</a:t>
            </a:r>
            <a:r>
              <a:rPr lang="en-US" dirty="0">
                <a:solidFill>
                  <a:srgbClr val="000000"/>
                </a:solidFill>
                <a:latin typeface="Helvetica Neue"/>
              </a:rPr>
              <a:t>:</a:t>
            </a:r>
          </a:p>
          <a:p>
            <a:pPr lvl="1"/>
            <a:r>
              <a:rPr lang="en-US" b="0" i="0" dirty="0">
                <a:solidFill>
                  <a:srgbClr val="000000"/>
                </a:solidFill>
                <a:effectLst/>
                <a:latin typeface="Helvetica Neue"/>
              </a:rPr>
              <a:t>CO, O3, NO</a:t>
            </a:r>
            <a:r>
              <a:rPr lang="en-US" dirty="0">
                <a:solidFill>
                  <a:srgbClr val="000000"/>
                </a:solidFill>
                <a:latin typeface="Helvetica Neue"/>
              </a:rPr>
              <a:t>, NO2, SO2, NH3, PM2.5, PM10</a:t>
            </a:r>
            <a:endParaRPr lang="en-US" b="0" i="0" dirty="0">
              <a:solidFill>
                <a:srgbClr val="000000"/>
              </a:solidFill>
              <a:effectLst/>
              <a:latin typeface="Helvetica Neue"/>
            </a:endParaRPr>
          </a:p>
          <a:p>
            <a:pPr lvl="1"/>
            <a:endParaRPr lang="en-US" dirty="0"/>
          </a:p>
        </p:txBody>
      </p:sp>
    </p:spTree>
    <p:extLst>
      <p:ext uri="{BB962C8B-B14F-4D97-AF65-F5344CB8AC3E}">
        <p14:creationId xmlns:p14="http://schemas.microsoft.com/office/powerpoint/2010/main" val="334536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86F6-71A1-460B-A155-C597632A1ED0}"/>
              </a:ext>
            </a:extLst>
          </p:cNvPr>
          <p:cNvSpPr>
            <a:spLocks noGrp="1"/>
          </p:cNvSpPr>
          <p:nvPr>
            <p:ph type="title"/>
          </p:nvPr>
        </p:nvSpPr>
        <p:spPr/>
        <p:txBody>
          <a:bodyPr/>
          <a:lstStyle/>
          <a:p>
            <a:pPr algn="l"/>
            <a:r>
              <a:rPr lang="en-US" b="1" i="0" dirty="0" err="1">
                <a:solidFill>
                  <a:srgbClr val="000000"/>
                </a:solidFill>
                <a:effectLst/>
                <a:latin typeface="Helvetica Neue"/>
              </a:rPr>
              <a:t>Khám</a:t>
            </a:r>
            <a:r>
              <a:rPr lang="en-US" b="1" i="0" dirty="0">
                <a:solidFill>
                  <a:srgbClr val="000000"/>
                </a:solidFill>
                <a:effectLst/>
                <a:latin typeface="Helvetica Neue"/>
              </a:rPr>
              <a:t> </a:t>
            </a:r>
            <a:r>
              <a:rPr lang="en-US" b="1" i="0" dirty="0" err="1">
                <a:solidFill>
                  <a:srgbClr val="000000"/>
                </a:solidFill>
                <a:effectLst/>
                <a:latin typeface="Helvetica Neue"/>
              </a:rPr>
              <a:t>phá</a:t>
            </a:r>
            <a:r>
              <a:rPr lang="en-US" b="1" i="0" dirty="0">
                <a:solidFill>
                  <a:srgbClr val="000000"/>
                </a:solidFill>
                <a:effectLst/>
                <a:latin typeface="Helvetica Neue"/>
              </a:rPr>
              <a:t> </a:t>
            </a:r>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endParaRPr lang="en-US" b="1"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2423B866-1AB5-461F-9719-E1F35985B023}"/>
              </a:ext>
            </a:extLst>
          </p:cNvPr>
          <p:cNvSpPr>
            <a:spLocks noGrp="1"/>
          </p:cNvSpPr>
          <p:nvPr>
            <p:ph idx="1"/>
          </p:nvPr>
        </p:nvSpPr>
        <p:spPr/>
        <p:txBody>
          <a:bodyPr>
            <a:normAutofit/>
          </a:bodyPr>
          <a:lstStyle/>
          <a:p>
            <a:pPr algn="l"/>
            <a:r>
              <a:rPr lang="vi-VN" b="1" i="0" dirty="0">
                <a:solidFill>
                  <a:srgbClr val="000000"/>
                </a:solidFill>
                <a:effectLst/>
                <a:latin typeface="Helvetica Neue"/>
              </a:rPr>
              <a:t>Dữ liệu thu được đang ở dạng gì?</a:t>
            </a:r>
            <a:r>
              <a:rPr lang="en-US" sz="1400" i="0" dirty="0">
                <a:solidFill>
                  <a:srgbClr val="000000"/>
                </a:solidFill>
                <a:effectLst/>
                <a:latin typeface="Helvetica Neue"/>
              </a:rPr>
              <a:t> </a:t>
            </a:r>
          </a:p>
          <a:p>
            <a:pPr marL="457200" lvl="1" indent="0">
              <a:buNone/>
            </a:pPr>
            <a:r>
              <a:rPr lang="en-US" sz="1400" i="0" dirty="0">
                <a:solidFill>
                  <a:srgbClr val="000000"/>
                </a:solidFill>
                <a:effectLst/>
                <a:latin typeface="Helvetica Neue"/>
              </a:rPr>
              <a:t> </a:t>
            </a:r>
          </a:p>
          <a:p>
            <a:endParaRPr lang="en-US" b="1" dirty="0">
              <a:cs typeface="Courier New" panose="02070309020205020404" pitchFamily="49" charset="0"/>
            </a:endParaRPr>
          </a:p>
          <a:p>
            <a:endParaRPr lang="en-US" b="1" dirty="0">
              <a:cs typeface="Courier New" panose="02070309020205020404" pitchFamily="49" charset="0"/>
            </a:endParaRPr>
          </a:p>
          <a:p>
            <a:endParaRPr lang="en-US" b="1" i="0" dirty="0">
              <a:solidFill>
                <a:srgbClr val="000000"/>
              </a:solidFill>
              <a:effectLst/>
              <a:latin typeface="Helvetica Neue"/>
            </a:endParaRPr>
          </a:p>
          <a:p>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r>
              <a:rPr lang="en-US" b="1" i="0" dirty="0">
                <a:solidFill>
                  <a:srgbClr val="000000"/>
                </a:solidFill>
                <a:effectLst/>
                <a:latin typeface="Helvetica Neue"/>
              </a:rPr>
              <a:t> </a:t>
            </a:r>
            <a:r>
              <a:rPr lang="en-US" b="1" i="0" dirty="0" err="1">
                <a:solidFill>
                  <a:srgbClr val="000000"/>
                </a:solidFill>
                <a:effectLst/>
                <a:latin typeface="Helvetica Neue"/>
              </a:rPr>
              <a:t>có</a:t>
            </a:r>
            <a:r>
              <a:rPr lang="en-US" b="1" i="0" dirty="0">
                <a:solidFill>
                  <a:srgbClr val="000000"/>
                </a:solidFill>
                <a:effectLst/>
                <a:latin typeface="Helvetica Neue"/>
              </a:rPr>
              <a:t> bao </a:t>
            </a:r>
            <a:r>
              <a:rPr lang="en-US" b="1" i="0" dirty="0" err="1">
                <a:solidFill>
                  <a:srgbClr val="000000"/>
                </a:solidFill>
                <a:effectLst/>
                <a:latin typeface="Helvetica Neue"/>
              </a:rPr>
              <a:t>nhiêu</a:t>
            </a:r>
            <a:r>
              <a:rPr lang="en-US" b="1" i="0" dirty="0">
                <a:solidFill>
                  <a:srgbClr val="000000"/>
                </a:solidFill>
                <a:effectLst/>
                <a:latin typeface="Helvetica Neue"/>
              </a:rPr>
              <a:t> </a:t>
            </a:r>
            <a:r>
              <a:rPr lang="en-US" b="1" i="0" dirty="0" err="1">
                <a:solidFill>
                  <a:srgbClr val="000000"/>
                </a:solidFill>
                <a:effectLst/>
                <a:latin typeface="Helvetica Neue"/>
              </a:rPr>
              <a:t>dòng</a:t>
            </a:r>
            <a:r>
              <a:rPr lang="en-US" b="1" i="0" dirty="0">
                <a:solidFill>
                  <a:srgbClr val="000000"/>
                </a:solidFill>
                <a:effectLst/>
                <a:latin typeface="Helvetica Neue"/>
              </a:rPr>
              <a:t> </a:t>
            </a:r>
            <a:r>
              <a:rPr lang="en-US" b="1" i="0" dirty="0" err="1">
                <a:solidFill>
                  <a:srgbClr val="000000"/>
                </a:solidFill>
                <a:effectLst/>
                <a:latin typeface="Helvetica Neue"/>
              </a:rPr>
              <a:t>và</a:t>
            </a:r>
            <a:r>
              <a:rPr lang="en-US" b="1" i="0" dirty="0">
                <a:solidFill>
                  <a:srgbClr val="000000"/>
                </a:solidFill>
                <a:effectLst/>
                <a:latin typeface="Helvetica Neue"/>
              </a:rPr>
              <a:t> bao </a:t>
            </a:r>
            <a:r>
              <a:rPr lang="en-US" b="1" i="0" dirty="0" err="1">
                <a:solidFill>
                  <a:srgbClr val="000000"/>
                </a:solidFill>
                <a:effectLst/>
                <a:latin typeface="Helvetica Neue"/>
              </a:rPr>
              <a:t>nhiêu</a:t>
            </a:r>
            <a:r>
              <a:rPr lang="en-US" b="1" i="0" dirty="0">
                <a:solidFill>
                  <a:srgbClr val="000000"/>
                </a:solidFill>
                <a:effectLst/>
                <a:latin typeface="Helvetica Neue"/>
              </a:rPr>
              <a:t> </a:t>
            </a:r>
            <a:r>
              <a:rPr lang="en-US" b="1" i="0" dirty="0" err="1">
                <a:solidFill>
                  <a:srgbClr val="000000"/>
                </a:solidFill>
                <a:effectLst/>
                <a:latin typeface="Helvetica Neue"/>
              </a:rPr>
              <a:t>cột</a:t>
            </a:r>
            <a:r>
              <a:rPr lang="en-US" b="1" i="0" dirty="0">
                <a:solidFill>
                  <a:srgbClr val="000000"/>
                </a:solidFill>
                <a:effectLst/>
                <a:latin typeface="Helvetica Neue"/>
              </a:rPr>
              <a:t>?</a:t>
            </a:r>
          </a:p>
          <a:p>
            <a:pPr lvl="1"/>
            <a:r>
              <a:rPr lang="en-US" dirty="0" err="1">
                <a:cs typeface="Courier New" panose="02070309020205020404" pitchFamily="49" charset="0"/>
              </a:rPr>
              <a:t>data_df.shape</a:t>
            </a:r>
            <a:r>
              <a:rPr lang="en-US" dirty="0">
                <a:cs typeface="Courier New" panose="02070309020205020404" pitchFamily="49" charset="0"/>
              </a:rPr>
              <a:t> : (1074, 10)</a:t>
            </a:r>
          </a:p>
          <a:p>
            <a:pPr marL="0" indent="0">
              <a:buNone/>
            </a:pPr>
            <a:endParaRPr lang="en-US" b="1" dirty="0">
              <a:cs typeface="Courier New" panose="02070309020205020404" pitchFamily="49" charset="0"/>
            </a:endParaRPr>
          </a:p>
        </p:txBody>
      </p:sp>
      <p:graphicFrame>
        <p:nvGraphicFramePr>
          <p:cNvPr id="6" name="Table 6">
            <a:extLst>
              <a:ext uri="{FF2B5EF4-FFF2-40B4-BE49-F238E27FC236}">
                <a16:creationId xmlns:a16="http://schemas.microsoft.com/office/drawing/2014/main" id="{CB2572FC-CF1D-4264-86DD-BFA2CBC19673}"/>
              </a:ext>
            </a:extLst>
          </p:cNvPr>
          <p:cNvGraphicFramePr>
            <a:graphicFrameLocks noGrp="1"/>
          </p:cNvGraphicFramePr>
          <p:nvPr>
            <p:extLst>
              <p:ext uri="{D42A27DB-BD31-4B8C-83A1-F6EECF244321}">
                <p14:modId xmlns:p14="http://schemas.microsoft.com/office/powerpoint/2010/main" val="2590650637"/>
              </p:ext>
            </p:extLst>
          </p:nvPr>
        </p:nvGraphicFramePr>
        <p:xfrm>
          <a:off x="1173583" y="2418080"/>
          <a:ext cx="9146070" cy="741680"/>
        </p:xfrm>
        <a:graphic>
          <a:graphicData uri="http://schemas.openxmlformats.org/drawingml/2006/table">
            <a:tbl>
              <a:tblPr firstRow="1" bandRow="1">
                <a:tableStyleId>{5C22544A-7EE6-4342-B048-85BDC9FD1C3A}</a:tableStyleId>
              </a:tblPr>
              <a:tblGrid>
                <a:gridCol w="1016230">
                  <a:extLst>
                    <a:ext uri="{9D8B030D-6E8A-4147-A177-3AD203B41FA5}">
                      <a16:colId xmlns:a16="http://schemas.microsoft.com/office/drawing/2014/main" val="3756721600"/>
                    </a:ext>
                  </a:extLst>
                </a:gridCol>
                <a:gridCol w="1016230">
                  <a:extLst>
                    <a:ext uri="{9D8B030D-6E8A-4147-A177-3AD203B41FA5}">
                      <a16:colId xmlns:a16="http://schemas.microsoft.com/office/drawing/2014/main" val="2862900525"/>
                    </a:ext>
                  </a:extLst>
                </a:gridCol>
                <a:gridCol w="1016230">
                  <a:extLst>
                    <a:ext uri="{9D8B030D-6E8A-4147-A177-3AD203B41FA5}">
                      <a16:colId xmlns:a16="http://schemas.microsoft.com/office/drawing/2014/main" val="1464372144"/>
                    </a:ext>
                  </a:extLst>
                </a:gridCol>
                <a:gridCol w="1016230">
                  <a:extLst>
                    <a:ext uri="{9D8B030D-6E8A-4147-A177-3AD203B41FA5}">
                      <a16:colId xmlns:a16="http://schemas.microsoft.com/office/drawing/2014/main" val="3196712577"/>
                    </a:ext>
                  </a:extLst>
                </a:gridCol>
                <a:gridCol w="1016230">
                  <a:extLst>
                    <a:ext uri="{9D8B030D-6E8A-4147-A177-3AD203B41FA5}">
                      <a16:colId xmlns:a16="http://schemas.microsoft.com/office/drawing/2014/main" val="2355963542"/>
                    </a:ext>
                  </a:extLst>
                </a:gridCol>
                <a:gridCol w="1016230">
                  <a:extLst>
                    <a:ext uri="{9D8B030D-6E8A-4147-A177-3AD203B41FA5}">
                      <a16:colId xmlns:a16="http://schemas.microsoft.com/office/drawing/2014/main" val="2288105470"/>
                    </a:ext>
                  </a:extLst>
                </a:gridCol>
                <a:gridCol w="1016230">
                  <a:extLst>
                    <a:ext uri="{9D8B030D-6E8A-4147-A177-3AD203B41FA5}">
                      <a16:colId xmlns:a16="http://schemas.microsoft.com/office/drawing/2014/main" val="1539005954"/>
                    </a:ext>
                  </a:extLst>
                </a:gridCol>
                <a:gridCol w="1016230">
                  <a:extLst>
                    <a:ext uri="{9D8B030D-6E8A-4147-A177-3AD203B41FA5}">
                      <a16:colId xmlns:a16="http://schemas.microsoft.com/office/drawing/2014/main" val="363559038"/>
                    </a:ext>
                  </a:extLst>
                </a:gridCol>
                <a:gridCol w="1016230">
                  <a:extLst>
                    <a:ext uri="{9D8B030D-6E8A-4147-A177-3AD203B41FA5}">
                      <a16:colId xmlns:a16="http://schemas.microsoft.com/office/drawing/2014/main" val="3045078176"/>
                    </a:ext>
                  </a:extLst>
                </a:gridCol>
              </a:tblGrid>
              <a:tr h="370840">
                <a:tc>
                  <a:txBody>
                    <a:bodyPr/>
                    <a:lstStyle/>
                    <a:p>
                      <a:r>
                        <a:rPr lang="en-US" sz="1800" i="0" dirty="0">
                          <a:solidFill>
                            <a:srgbClr val="000000"/>
                          </a:solidFill>
                          <a:effectLst/>
                          <a:latin typeface="Helvetica Neue"/>
                        </a:rPr>
                        <a:t>dt</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co</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no</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no2</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o3</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so2</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pm2_5</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pm10</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nh3</a:t>
                      </a:r>
                      <a:endParaRPr lang="en-US" dirty="0"/>
                    </a:p>
                  </a:txBody>
                  <a:tcPr>
                    <a:solidFill>
                      <a:schemeClr val="accent1">
                        <a:lumMod val="40000"/>
                        <a:lumOff val="60000"/>
                      </a:schemeClr>
                    </a:solidFill>
                  </a:tcPr>
                </a:tc>
                <a:extLst>
                  <a:ext uri="{0D108BD9-81ED-4DB2-BD59-A6C34878D82A}">
                    <a16:rowId xmlns:a16="http://schemas.microsoft.com/office/drawing/2014/main" val="3629264998"/>
                  </a:ext>
                </a:extLst>
              </a:tr>
              <a:tr h="370840">
                <a:tc>
                  <a:txBody>
                    <a:bodyPr/>
                    <a:lstStyle/>
                    <a:p>
                      <a:r>
                        <a:rPr lang="en-US" sz="1800" i="0" dirty="0">
                          <a:solidFill>
                            <a:srgbClr val="000000"/>
                          </a:solidFill>
                          <a:effectLst/>
                          <a:latin typeface="Helvetica Neue"/>
                        </a:rPr>
                        <a:t>int64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extLst>
                  <a:ext uri="{0D108BD9-81ED-4DB2-BD59-A6C34878D82A}">
                    <a16:rowId xmlns:a16="http://schemas.microsoft.com/office/drawing/2014/main" val="1913151797"/>
                  </a:ext>
                </a:extLst>
              </a:tr>
            </a:tbl>
          </a:graphicData>
        </a:graphic>
      </p:graphicFrame>
    </p:spTree>
    <p:extLst>
      <p:ext uri="{BB962C8B-B14F-4D97-AF65-F5344CB8AC3E}">
        <p14:creationId xmlns:p14="http://schemas.microsoft.com/office/powerpoint/2010/main" val="25815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86F6-71A1-460B-A155-C597632A1ED0}"/>
              </a:ext>
            </a:extLst>
          </p:cNvPr>
          <p:cNvSpPr>
            <a:spLocks noGrp="1"/>
          </p:cNvSpPr>
          <p:nvPr>
            <p:ph type="title"/>
          </p:nvPr>
        </p:nvSpPr>
        <p:spPr/>
        <p:txBody>
          <a:bodyPr/>
          <a:lstStyle/>
          <a:p>
            <a:pPr algn="l"/>
            <a:r>
              <a:rPr lang="en-US" b="1" i="0" dirty="0" err="1">
                <a:solidFill>
                  <a:srgbClr val="000000"/>
                </a:solidFill>
                <a:effectLst/>
                <a:latin typeface="Helvetica Neue"/>
              </a:rPr>
              <a:t>Khám</a:t>
            </a:r>
            <a:r>
              <a:rPr lang="en-US" b="1" i="0" dirty="0">
                <a:solidFill>
                  <a:srgbClr val="000000"/>
                </a:solidFill>
                <a:effectLst/>
                <a:latin typeface="Helvetica Neue"/>
              </a:rPr>
              <a:t> </a:t>
            </a:r>
            <a:r>
              <a:rPr lang="en-US" b="1" i="0" dirty="0" err="1">
                <a:solidFill>
                  <a:srgbClr val="000000"/>
                </a:solidFill>
                <a:effectLst/>
                <a:latin typeface="Helvetica Neue"/>
              </a:rPr>
              <a:t>phá</a:t>
            </a:r>
            <a:r>
              <a:rPr lang="en-US" b="1" i="0" dirty="0">
                <a:solidFill>
                  <a:srgbClr val="000000"/>
                </a:solidFill>
                <a:effectLst/>
                <a:latin typeface="Helvetica Neue"/>
              </a:rPr>
              <a:t> </a:t>
            </a:r>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endParaRPr lang="en-US" b="1"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2423B866-1AB5-461F-9719-E1F35985B023}"/>
              </a:ext>
            </a:extLst>
          </p:cNvPr>
          <p:cNvSpPr>
            <a:spLocks noGrp="1"/>
          </p:cNvSpPr>
          <p:nvPr>
            <p:ph idx="1"/>
          </p:nvPr>
        </p:nvSpPr>
        <p:spPr/>
        <p:txBody>
          <a:bodyPr>
            <a:normAutofit fontScale="92500" lnSpcReduction="10000"/>
          </a:bodyPr>
          <a:lstStyle/>
          <a:p>
            <a:endParaRPr lang="en-US" b="1" i="0" dirty="0">
              <a:solidFill>
                <a:srgbClr val="000000"/>
              </a:solidFill>
              <a:effectLst/>
              <a:latin typeface="Helvetica Neue"/>
            </a:endParaRPr>
          </a:p>
          <a:p>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r>
              <a:rPr lang="en-US" b="1" i="0" dirty="0">
                <a:solidFill>
                  <a:srgbClr val="000000"/>
                </a:solidFill>
                <a:effectLst/>
                <a:latin typeface="Helvetica Neue"/>
              </a:rPr>
              <a:t> </a:t>
            </a:r>
            <a:r>
              <a:rPr lang="en-US" b="1" i="0" dirty="0" err="1">
                <a:solidFill>
                  <a:srgbClr val="000000"/>
                </a:solidFill>
                <a:effectLst/>
                <a:latin typeface="Helvetica Neue"/>
              </a:rPr>
              <a:t>các</a:t>
            </a:r>
            <a:r>
              <a:rPr lang="en-US" b="1" i="0" dirty="0">
                <a:solidFill>
                  <a:srgbClr val="000000"/>
                </a:solidFill>
                <a:effectLst/>
                <a:latin typeface="Helvetica Neue"/>
              </a:rPr>
              <a:t> </a:t>
            </a:r>
            <a:r>
              <a:rPr lang="en-US" b="1" i="0" dirty="0" err="1">
                <a:solidFill>
                  <a:srgbClr val="000000"/>
                </a:solidFill>
                <a:effectLst/>
                <a:latin typeface="Helvetica Neue"/>
              </a:rPr>
              <a:t>dòng</a:t>
            </a:r>
            <a:r>
              <a:rPr lang="en-US" b="1" i="0" dirty="0">
                <a:solidFill>
                  <a:srgbClr val="000000"/>
                </a:solidFill>
                <a:effectLst/>
                <a:latin typeface="Helvetica Neue"/>
              </a:rPr>
              <a:t> </a:t>
            </a:r>
            <a:r>
              <a:rPr lang="en-US" b="1" i="0" dirty="0" err="1">
                <a:solidFill>
                  <a:srgbClr val="000000"/>
                </a:solidFill>
                <a:effectLst/>
                <a:latin typeface="Helvetica Neue"/>
              </a:rPr>
              <a:t>có</a:t>
            </a:r>
            <a:r>
              <a:rPr lang="en-US" b="1" i="0" dirty="0">
                <a:solidFill>
                  <a:srgbClr val="000000"/>
                </a:solidFill>
                <a:effectLst/>
                <a:latin typeface="Helvetica Neue"/>
              </a:rPr>
              <a:t> </a:t>
            </a:r>
            <a:r>
              <a:rPr lang="en-US" b="1" i="0" dirty="0" err="1">
                <a:solidFill>
                  <a:srgbClr val="000000"/>
                </a:solidFill>
                <a:effectLst/>
                <a:latin typeface="Helvetica Neue"/>
              </a:rPr>
              <a:t>bị</a:t>
            </a:r>
            <a:r>
              <a:rPr lang="en-US" b="1" i="0" dirty="0">
                <a:solidFill>
                  <a:srgbClr val="000000"/>
                </a:solidFill>
                <a:effectLst/>
                <a:latin typeface="Helvetica Neue"/>
              </a:rPr>
              <a:t> </a:t>
            </a:r>
            <a:r>
              <a:rPr lang="en-US" b="1" i="0" dirty="0" err="1">
                <a:solidFill>
                  <a:srgbClr val="000000"/>
                </a:solidFill>
                <a:effectLst/>
                <a:latin typeface="Helvetica Neue"/>
              </a:rPr>
              <a:t>lặp</a:t>
            </a:r>
            <a:r>
              <a:rPr lang="en-US" b="1" i="0" dirty="0">
                <a:solidFill>
                  <a:srgbClr val="000000"/>
                </a:solidFill>
                <a:effectLst/>
                <a:latin typeface="Helvetica Neue"/>
              </a:rPr>
              <a:t> </a:t>
            </a:r>
            <a:r>
              <a:rPr lang="en-US" b="1" i="0" dirty="0" err="1">
                <a:solidFill>
                  <a:srgbClr val="000000"/>
                </a:solidFill>
                <a:effectLst/>
                <a:latin typeface="Helvetica Neue"/>
              </a:rPr>
              <a:t>không</a:t>
            </a:r>
            <a:r>
              <a:rPr lang="en-US" b="1" i="0" dirty="0">
                <a:solidFill>
                  <a:srgbClr val="000000"/>
                </a:solidFill>
                <a:effectLst/>
                <a:latin typeface="Helvetica Neue"/>
              </a:rPr>
              <a:t>?</a:t>
            </a:r>
          </a:p>
          <a:p>
            <a:pPr lvl="1"/>
            <a:r>
              <a:rPr lang="en-US" dirty="0" err="1">
                <a:cs typeface="Courier New" panose="02070309020205020404" pitchFamily="49" charset="0"/>
              </a:rPr>
              <a:t>data_df.index.duplicated</a:t>
            </a:r>
            <a:r>
              <a:rPr lang="en-US" dirty="0">
                <a:cs typeface="Courier New" panose="02070309020205020404" pitchFamily="49" charset="0"/>
              </a:rPr>
              <a:t>().sum() : 0</a:t>
            </a:r>
          </a:p>
          <a:p>
            <a:endParaRPr lang="en-US" b="1" dirty="0">
              <a:cs typeface="Courier New" panose="02070309020205020404" pitchFamily="49" charset="0"/>
            </a:endParaRPr>
          </a:p>
          <a:p>
            <a:endParaRPr lang="en-US" b="1" dirty="0">
              <a:cs typeface="Courier New" panose="02070309020205020404" pitchFamily="49" charset="0"/>
            </a:endParaRPr>
          </a:p>
          <a:p>
            <a:r>
              <a:rPr lang="en-US" b="1" dirty="0" err="1">
                <a:cs typeface="Courier New" panose="02070309020205020404" pitchFamily="49" charset="0"/>
              </a:rPr>
              <a:t>Phân</a:t>
            </a:r>
            <a:r>
              <a:rPr lang="en-US" b="1" dirty="0">
                <a:cs typeface="Courier New" panose="02070309020205020404" pitchFamily="49" charset="0"/>
              </a:rPr>
              <a:t> </a:t>
            </a:r>
            <a:r>
              <a:rPr lang="en-US" b="1" dirty="0" err="1">
                <a:cs typeface="Courier New" panose="02070309020205020404" pitchFamily="49" charset="0"/>
              </a:rPr>
              <a:t>bố</a:t>
            </a:r>
            <a:r>
              <a:rPr lang="en-US" b="1" dirty="0">
                <a:cs typeface="Courier New" panose="02070309020205020404" pitchFamily="49" charset="0"/>
              </a:rPr>
              <a:t> </a:t>
            </a:r>
            <a:r>
              <a:rPr lang="en-US" b="1" dirty="0" err="1">
                <a:cs typeface="Courier New" panose="02070309020205020404" pitchFamily="49" charset="0"/>
              </a:rPr>
              <a:t>dữ</a:t>
            </a:r>
            <a:r>
              <a:rPr lang="en-US" b="1" dirty="0">
                <a:cs typeface="Courier New" panose="02070309020205020404" pitchFamily="49" charset="0"/>
              </a:rPr>
              <a:t> </a:t>
            </a:r>
            <a:r>
              <a:rPr lang="en-US" b="1" dirty="0" err="1">
                <a:cs typeface="Courier New" panose="02070309020205020404" pitchFamily="49" charset="0"/>
              </a:rPr>
              <a:t>liệu</a:t>
            </a:r>
            <a:r>
              <a:rPr lang="en-US" b="1" dirty="0">
                <a:cs typeface="Courier New" panose="02070309020205020404" pitchFamily="49" charset="0"/>
              </a:rPr>
              <a:t>:</a:t>
            </a:r>
          </a:p>
          <a:p>
            <a:pPr lvl="1"/>
            <a:r>
              <a:rPr lang="en-US" dirty="0">
                <a:cs typeface="Courier New" panose="02070309020205020404" pitchFamily="49" charset="0"/>
              </a:rPr>
              <a:t>5    30.912477 %</a:t>
            </a:r>
          </a:p>
          <a:p>
            <a:pPr lvl="1"/>
            <a:r>
              <a:rPr lang="en-US" dirty="0">
                <a:cs typeface="Courier New" panose="02070309020205020404" pitchFamily="49" charset="0"/>
              </a:rPr>
              <a:t>4    27.746741 %</a:t>
            </a:r>
          </a:p>
          <a:p>
            <a:pPr lvl="1"/>
            <a:r>
              <a:rPr lang="en-US" dirty="0">
                <a:cs typeface="Courier New" panose="02070309020205020404" pitchFamily="49" charset="0"/>
              </a:rPr>
              <a:t>2    24.767225 %</a:t>
            </a:r>
          </a:p>
          <a:p>
            <a:pPr lvl="1"/>
            <a:r>
              <a:rPr lang="en-US" dirty="0">
                <a:cs typeface="Courier New" panose="02070309020205020404" pitchFamily="49" charset="0"/>
              </a:rPr>
              <a:t>1     9.404097 %</a:t>
            </a:r>
          </a:p>
          <a:p>
            <a:pPr lvl="1"/>
            <a:r>
              <a:rPr lang="en-US" dirty="0">
                <a:cs typeface="Courier New" panose="02070309020205020404" pitchFamily="49" charset="0"/>
              </a:rPr>
              <a:t>3     7.169460 %</a:t>
            </a:r>
          </a:p>
        </p:txBody>
      </p:sp>
      <p:pic>
        <p:nvPicPr>
          <p:cNvPr id="8" name="Picture 7">
            <a:extLst>
              <a:ext uri="{FF2B5EF4-FFF2-40B4-BE49-F238E27FC236}">
                <a16:creationId xmlns:a16="http://schemas.microsoft.com/office/drawing/2014/main" id="{5063760A-1F0E-4182-AC22-56B2F7172785}"/>
              </a:ext>
            </a:extLst>
          </p:cNvPr>
          <p:cNvPicPr>
            <a:picLocks noChangeAspect="1"/>
          </p:cNvPicPr>
          <p:nvPr/>
        </p:nvPicPr>
        <p:blipFill>
          <a:blip r:embed="rId2"/>
          <a:stretch>
            <a:fillRect/>
          </a:stretch>
        </p:blipFill>
        <p:spPr>
          <a:xfrm>
            <a:off x="3992055" y="3873415"/>
            <a:ext cx="6801799" cy="2152950"/>
          </a:xfrm>
          <a:prstGeom prst="rect">
            <a:avLst/>
          </a:prstGeom>
        </p:spPr>
      </p:pic>
    </p:spTree>
    <p:extLst>
      <p:ext uri="{BB962C8B-B14F-4D97-AF65-F5344CB8AC3E}">
        <p14:creationId xmlns:p14="http://schemas.microsoft.com/office/powerpoint/2010/main" val="2695819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963</Words>
  <Application>Microsoft Office PowerPoint</Application>
  <PresentationFormat>Widescreen</PresentationFormat>
  <Paragraphs>163</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Helvetica Neue</vt:lpstr>
      <vt:lpstr>Office Theme</vt:lpstr>
      <vt:lpstr>Đồ án nhập môn  Khoa học dữ liệu</vt:lpstr>
      <vt:lpstr>Giới thiệu đề tài</vt:lpstr>
      <vt:lpstr>Mục tiêu</vt:lpstr>
      <vt:lpstr>Thu thập dữ liệu</vt:lpstr>
      <vt:lpstr>Thu thập dữ liệu </vt:lpstr>
      <vt:lpstr>Thu thập dữ liệu </vt:lpstr>
      <vt:lpstr>Tổng quan về dữ liệu</vt:lpstr>
      <vt:lpstr>Khám phá dữ liệu</vt:lpstr>
      <vt:lpstr>Khám phá dữ liệu</vt:lpstr>
      <vt:lpstr>Đặt câu hỏi</vt:lpstr>
      <vt:lpstr>Tiền xử lý</vt:lpstr>
      <vt:lpstr>Tiền xử lý tập huấn luyện</vt:lpstr>
      <vt:lpstr>Tiền xử lý tập huấn luyện</vt:lpstr>
      <vt:lpstr>Mô hình hóa </vt:lpstr>
      <vt:lpstr>MLPClassifier</vt:lpstr>
      <vt:lpstr>MLPClassifier</vt:lpstr>
      <vt:lpstr>KNeighborsClassifier</vt:lpstr>
      <vt:lpstr>KNeighborsClassifier</vt:lpstr>
      <vt:lpstr>DecisionTreeClassifier</vt:lpstr>
      <vt:lpstr>Nhận xét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nhập môn  Khoa học dữ liệu</dc:title>
  <dc:creator>Admin</dc:creator>
  <cp:lastModifiedBy>Admin</cp:lastModifiedBy>
  <cp:revision>32</cp:revision>
  <dcterms:created xsi:type="dcterms:W3CDTF">2021-01-15T09:24:53Z</dcterms:created>
  <dcterms:modified xsi:type="dcterms:W3CDTF">2021-01-15T11:37:40Z</dcterms:modified>
</cp:coreProperties>
</file>