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3" r:id="rId8"/>
    <p:sldId id="266" r:id="rId9"/>
    <p:sldId id="261" r:id="rId10"/>
    <p:sldId id="264" r:id="rId11"/>
    <p:sldId id="265"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0AFF1-7FA8-4977-8962-981861B09B10}" type="datetimeFigureOut">
              <a:rPr lang="en-US" smtClean="0"/>
              <a:t>15-Jan-21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64FE6-88C2-4966-A7B0-042B55EE04FB}" type="slidenum">
              <a:rPr lang="en-US" smtClean="0"/>
              <a:t>‹#›</a:t>
            </a:fld>
            <a:endParaRPr lang="en-US"/>
          </a:p>
        </p:txBody>
      </p:sp>
    </p:spTree>
    <p:extLst>
      <p:ext uri="{BB962C8B-B14F-4D97-AF65-F5344CB8AC3E}">
        <p14:creationId xmlns:p14="http://schemas.microsoft.com/office/powerpoint/2010/main" val="322229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16</a:t>
            </a:fld>
            <a:endParaRPr lang="en-US"/>
          </a:p>
        </p:txBody>
      </p:sp>
    </p:spTree>
    <p:extLst>
      <p:ext uri="{BB962C8B-B14F-4D97-AF65-F5344CB8AC3E}">
        <p14:creationId xmlns:p14="http://schemas.microsoft.com/office/powerpoint/2010/main" val="367844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17</a:t>
            </a:fld>
            <a:endParaRPr lang="en-US"/>
          </a:p>
        </p:txBody>
      </p:sp>
    </p:spTree>
    <p:extLst>
      <p:ext uri="{BB962C8B-B14F-4D97-AF65-F5344CB8AC3E}">
        <p14:creationId xmlns:p14="http://schemas.microsoft.com/office/powerpoint/2010/main" val="262615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18</a:t>
            </a:fld>
            <a:endParaRPr lang="en-US"/>
          </a:p>
        </p:txBody>
      </p:sp>
    </p:spTree>
    <p:extLst>
      <p:ext uri="{BB962C8B-B14F-4D97-AF65-F5344CB8AC3E}">
        <p14:creationId xmlns:p14="http://schemas.microsoft.com/office/powerpoint/2010/main" val="295012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19</a:t>
            </a:fld>
            <a:endParaRPr lang="en-US"/>
          </a:p>
        </p:txBody>
      </p:sp>
    </p:spTree>
    <p:extLst>
      <p:ext uri="{BB962C8B-B14F-4D97-AF65-F5344CB8AC3E}">
        <p14:creationId xmlns:p14="http://schemas.microsoft.com/office/powerpoint/2010/main" val="176812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173228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284002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695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1124062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5922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54487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260831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69865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36554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77379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E800DD-F329-4895-84F4-1E68EE8E2395}" type="datetimeFigureOut">
              <a:rPr lang="en-US" smtClean="0"/>
              <a:t>15-Jan-21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622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E800DD-F329-4895-84F4-1E68EE8E2395}" type="datetimeFigureOut">
              <a:rPr lang="en-US" smtClean="0"/>
              <a:t>15-Jan-21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30642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E800DD-F329-4895-84F4-1E68EE8E2395}" type="datetimeFigureOut">
              <a:rPr lang="en-US" smtClean="0"/>
              <a:t>15-Jan-21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188390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800DD-F329-4895-84F4-1E68EE8E2395}" type="datetimeFigureOut">
              <a:rPr lang="en-US" smtClean="0"/>
              <a:t>15-Jan-21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69514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E800DD-F329-4895-84F4-1E68EE8E2395}" type="datetimeFigureOut">
              <a:rPr lang="en-US" smtClean="0"/>
              <a:t>15-Jan-21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6441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800DD-F329-4895-84F4-1E68EE8E2395}" type="datetimeFigureOut">
              <a:rPr lang="en-US" smtClean="0"/>
              <a:t>15-Jan-21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252217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E800DD-F329-4895-84F4-1E68EE8E2395}" type="datetimeFigureOut">
              <a:rPr lang="en-US" smtClean="0"/>
              <a:t>15-Jan-21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40F7E4-E1E7-4B61-B01F-17F6C449D602}" type="slidenum">
              <a:rPr lang="en-US" smtClean="0"/>
              <a:t>‹#›</a:t>
            </a:fld>
            <a:endParaRPr lang="en-US"/>
          </a:p>
        </p:txBody>
      </p:sp>
    </p:spTree>
    <p:extLst>
      <p:ext uri="{BB962C8B-B14F-4D97-AF65-F5344CB8AC3E}">
        <p14:creationId xmlns:p14="http://schemas.microsoft.com/office/powerpoint/2010/main" val="3869465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penweathermap.org/api"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ome.openweathermap.org/api_key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622F-CF7D-48C2-8E82-8F8A7B3F3927}"/>
              </a:ext>
            </a:extLst>
          </p:cNvPr>
          <p:cNvSpPr>
            <a:spLocks noGrp="1"/>
          </p:cNvSpPr>
          <p:nvPr>
            <p:ph type="ctrTitle"/>
          </p:nvPr>
        </p:nvSpPr>
        <p:spPr>
          <a:xfrm>
            <a:off x="385863" y="899317"/>
            <a:ext cx="9144000" cy="1909763"/>
          </a:xfrm>
        </p:spPr>
        <p:txBody>
          <a:bodyPr/>
          <a:lstStyle/>
          <a:p>
            <a:r>
              <a:rPr lang="en-US" dirty="0" err="1"/>
              <a:t>Đồ</a:t>
            </a:r>
            <a:r>
              <a:rPr lang="en-US" dirty="0"/>
              <a:t> </a:t>
            </a:r>
            <a:r>
              <a:rPr lang="en-US" dirty="0" err="1"/>
              <a:t>án</a:t>
            </a:r>
            <a:r>
              <a:rPr lang="en-US" dirty="0"/>
              <a:t> </a:t>
            </a:r>
            <a:r>
              <a:rPr lang="en-US" dirty="0" err="1"/>
              <a:t>cuối</a:t>
            </a:r>
            <a:r>
              <a:rPr lang="en-US" dirty="0"/>
              <a:t> </a:t>
            </a:r>
            <a:r>
              <a:rPr lang="en-US" dirty="0" err="1"/>
              <a:t>kì</a:t>
            </a:r>
            <a:r>
              <a:rPr lang="en-US" dirty="0"/>
              <a:t> </a:t>
            </a:r>
            <a:r>
              <a:rPr lang="en-US" dirty="0" err="1"/>
              <a:t>nhập</a:t>
            </a:r>
            <a:r>
              <a:rPr lang="en-US" dirty="0"/>
              <a:t> </a:t>
            </a:r>
            <a:r>
              <a:rPr lang="en-US" dirty="0" err="1"/>
              <a:t>môn</a:t>
            </a:r>
            <a:r>
              <a:rPr lang="en-US" dirty="0"/>
              <a:t> </a:t>
            </a:r>
            <a:br>
              <a:rPr lang="en-US" dirty="0"/>
            </a:br>
            <a:r>
              <a:rPr lang="en-US" dirty="0"/>
              <a:t>Khoa </a:t>
            </a:r>
            <a:r>
              <a:rPr lang="en-US" dirty="0" err="1"/>
              <a:t>học</a:t>
            </a:r>
            <a:r>
              <a:rPr lang="en-US" dirty="0"/>
              <a:t> </a:t>
            </a:r>
            <a:r>
              <a:rPr lang="en-US" dirty="0" err="1"/>
              <a:t>dữ</a:t>
            </a:r>
            <a:r>
              <a:rPr lang="en-US" dirty="0"/>
              <a:t> </a:t>
            </a:r>
            <a:r>
              <a:rPr lang="en-US" dirty="0" err="1"/>
              <a:t>liệu</a:t>
            </a:r>
            <a:endParaRPr lang="en-US" dirty="0"/>
          </a:p>
        </p:txBody>
      </p:sp>
      <p:sp>
        <p:nvSpPr>
          <p:cNvPr id="3" name="Subtitle 2">
            <a:extLst>
              <a:ext uri="{FF2B5EF4-FFF2-40B4-BE49-F238E27FC236}">
                <a16:creationId xmlns:a16="http://schemas.microsoft.com/office/drawing/2014/main" id="{5D75044C-4881-4DA8-B302-78A8640A0727}"/>
              </a:ext>
            </a:extLst>
          </p:cNvPr>
          <p:cNvSpPr>
            <a:spLocks noGrp="1"/>
          </p:cNvSpPr>
          <p:nvPr>
            <p:ph type="subTitle" idx="1"/>
          </p:nvPr>
        </p:nvSpPr>
        <p:spPr>
          <a:xfrm>
            <a:off x="1524000" y="4048920"/>
            <a:ext cx="8223115" cy="736697"/>
          </a:xfrm>
        </p:spPr>
        <p:txBody>
          <a:bodyPr>
            <a:normAutofit lnSpcReduction="10000"/>
          </a:bodyPr>
          <a:lstStyle/>
          <a:p>
            <a:r>
              <a:rPr lang="en-US" dirty="0"/>
              <a:t>     18120212 – </a:t>
            </a:r>
            <a:r>
              <a:rPr lang="en-US" dirty="0" err="1"/>
              <a:t>Huỳnh</a:t>
            </a:r>
            <a:r>
              <a:rPr lang="en-US" dirty="0"/>
              <a:t> Long Nam</a:t>
            </a:r>
          </a:p>
          <a:p>
            <a:r>
              <a:rPr lang="en-US" dirty="0"/>
              <a:t>18120293 – </a:t>
            </a:r>
            <a:r>
              <a:rPr lang="en-US" dirty="0" err="1"/>
              <a:t>Vòng</a:t>
            </a:r>
            <a:r>
              <a:rPr lang="en-US" dirty="0"/>
              <a:t> </a:t>
            </a:r>
            <a:r>
              <a:rPr lang="en-US" dirty="0" err="1"/>
              <a:t>Cảnh</a:t>
            </a:r>
            <a:r>
              <a:rPr lang="en-US" dirty="0"/>
              <a:t> Chi</a:t>
            </a:r>
          </a:p>
          <a:p>
            <a:endParaRPr lang="en-US" dirty="0"/>
          </a:p>
        </p:txBody>
      </p:sp>
    </p:spTree>
    <p:extLst>
      <p:ext uri="{BB962C8B-B14F-4D97-AF65-F5344CB8AC3E}">
        <p14:creationId xmlns:p14="http://schemas.microsoft.com/office/powerpoint/2010/main" val="111333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DC9E-F536-4D2C-A838-372098EB7F8D}"/>
              </a:ext>
            </a:extLst>
          </p:cNvPr>
          <p:cNvSpPr>
            <a:spLocks noGrp="1"/>
          </p:cNvSpPr>
          <p:nvPr>
            <p:ph type="title"/>
          </p:nvPr>
        </p:nvSpPr>
        <p:spPr/>
        <p:txBody>
          <a:bodyPr>
            <a:normAutofit/>
          </a:bodyPr>
          <a:lstStyle/>
          <a:p>
            <a:r>
              <a:rPr lang="en-US" sz="5400" b="1" dirty="0" err="1">
                <a:latin typeface="Helvetica Neue"/>
              </a:rPr>
              <a:t>Đặt</a:t>
            </a:r>
            <a:r>
              <a:rPr lang="en-US" sz="5400" b="1" dirty="0">
                <a:latin typeface="Helvetica Neue"/>
              </a:rPr>
              <a:t> </a:t>
            </a:r>
            <a:r>
              <a:rPr lang="en-US" sz="5400" b="1" dirty="0" err="1">
                <a:latin typeface="Helvetica Neue"/>
              </a:rPr>
              <a:t>câu</a:t>
            </a:r>
            <a:r>
              <a:rPr lang="en-US" sz="5400" b="1" dirty="0">
                <a:latin typeface="Helvetica Neue"/>
              </a:rPr>
              <a:t> </a:t>
            </a:r>
            <a:r>
              <a:rPr lang="en-US" sz="5400" b="1" dirty="0" err="1">
                <a:latin typeface="Helvetica Neue"/>
              </a:rPr>
              <a:t>hỏi</a:t>
            </a:r>
            <a:endParaRPr lang="en-US" sz="5400" b="1" dirty="0">
              <a:latin typeface="Helvetica Neue"/>
            </a:endParaRPr>
          </a:p>
        </p:txBody>
      </p:sp>
      <p:sp>
        <p:nvSpPr>
          <p:cNvPr id="3" name="Content Placeholder 2">
            <a:extLst>
              <a:ext uri="{FF2B5EF4-FFF2-40B4-BE49-F238E27FC236}">
                <a16:creationId xmlns:a16="http://schemas.microsoft.com/office/drawing/2014/main" id="{7F4D2B35-D602-4CB3-B4AE-954072990822}"/>
              </a:ext>
            </a:extLst>
          </p:cNvPr>
          <p:cNvSpPr>
            <a:spLocks noGrp="1"/>
          </p:cNvSpPr>
          <p:nvPr>
            <p:ph idx="1"/>
          </p:nvPr>
        </p:nvSpPr>
        <p:spPr>
          <a:xfrm>
            <a:off x="838200" y="2766218"/>
            <a:ext cx="10515600" cy="1325563"/>
          </a:xfrm>
        </p:spPr>
        <p:txBody>
          <a:bodyPr>
            <a:normAutofit/>
          </a:bodyPr>
          <a:lstStyle/>
          <a:p>
            <a:pPr marL="457200" lvl="1" indent="0">
              <a:buNone/>
            </a:pPr>
            <a:r>
              <a:rPr lang="en-US" sz="3600" b="0" i="1" dirty="0">
                <a:solidFill>
                  <a:srgbClr val="000000"/>
                </a:solidFill>
                <a:effectLst/>
                <a:latin typeface="Helvetica Neue"/>
              </a:rPr>
              <a:t>	</a:t>
            </a:r>
            <a:r>
              <a:rPr lang="vi-VN" sz="3600" b="0" i="1" dirty="0">
                <a:solidFill>
                  <a:srgbClr val="000000"/>
                </a:solidFill>
                <a:effectLst/>
                <a:latin typeface="Helvetica Neue"/>
              </a:rPr>
              <a:t>Chất lượng không khí được tính thế nào từ các thông số không khí đo được từ môi trường</a:t>
            </a:r>
            <a:r>
              <a:rPr lang="en-US" sz="3600" b="0" i="1" dirty="0">
                <a:solidFill>
                  <a:srgbClr val="000000"/>
                </a:solidFill>
                <a:effectLst/>
                <a:latin typeface="Helvetica Neue"/>
              </a:rPr>
              <a:t>?</a:t>
            </a:r>
          </a:p>
          <a:p>
            <a:pPr marL="457200" lvl="1" indent="0">
              <a:buNone/>
            </a:pPr>
            <a:endParaRPr lang="en-US" sz="3600" i="1" dirty="0">
              <a:solidFill>
                <a:srgbClr val="000000"/>
              </a:solidFill>
              <a:latin typeface="Helvetica Neue"/>
            </a:endParaRPr>
          </a:p>
        </p:txBody>
      </p:sp>
    </p:spTree>
    <p:extLst>
      <p:ext uri="{BB962C8B-B14F-4D97-AF65-F5344CB8AC3E}">
        <p14:creationId xmlns:p14="http://schemas.microsoft.com/office/powerpoint/2010/main" val="2643539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r>
              <a:rPr lang="en-US" b="1" i="0" dirty="0" err="1">
                <a:effectLst/>
                <a:latin typeface="Helvetica Neue"/>
              </a:rPr>
              <a:t>Tiền</a:t>
            </a:r>
            <a:r>
              <a:rPr lang="en-US" b="1" i="0" dirty="0">
                <a:effectLst/>
                <a:latin typeface="Helvetica Neue"/>
              </a:rPr>
              <a:t> </a:t>
            </a:r>
            <a:r>
              <a:rPr lang="en-US" b="1" i="0" dirty="0" err="1">
                <a:effectLst/>
                <a:latin typeface="Helvetica Neue"/>
              </a:rPr>
              <a:t>xử</a:t>
            </a:r>
            <a:r>
              <a:rPr lang="en-US" b="1" i="0" dirty="0">
                <a:effectLst/>
                <a:latin typeface="Helvetica Neue"/>
              </a:rPr>
              <a:t> </a:t>
            </a:r>
            <a:r>
              <a:rPr lang="en-US" b="1" i="0" dirty="0" err="1">
                <a:effectLst/>
                <a:latin typeface="Helvetica Neue"/>
              </a:rPr>
              <a:t>lý</a:t>
            </a:r>
            <a:endParaRPr lang="en-US" dirty="0"/>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p:txBody>
          <a:bodyPr/>
          <a:lstStyle/>
          <a:p>
            <a:r>
              <a:rPr lang="en-US" b="1" dirty="0">
                <a:solidFill>
                  <a:srgbClr val="000000"/>
                </a:solidFill>
                <a:latin typeface="Helvetica Neue"/>
              </a:rPr>
              <a:t>T</a:t>
            </a:r>
            <a:r>
              <a:rPr lang="en-US" b="1" i="0" dirty="0">
                <a:solidFill>
                  <a:srgbClr val="000000"/>
                </a:solidFill>
                <a:effectLst/>
                <a:latin typeface="Helvetica Neue"/>
              </a:rPr>
              <a:t>ách các </a:t>
            </a:r>
            <a:r>
              <a:rPr lang="en-US" b="1" i="0" dirty="0" smtClean="0">
                <a:solidFill>
                  <a:srgbClr val="000000"/>
                </a:solidFill>
                <a:effectLst/>
                <a:latin typeface="Helvetica Neue"/>
              </a:rPr>
              <a:t>tập:</a:t>
            </a:r>
            <a:endParaRPr lang="en-US" b="1" i="0" dirty="0">
              <a:solidFill>
                <a:srgbClr val="000000"/>
              </a:solidFill>
              <a:effectLst/>
              <a:latin typeface="Helvetica Neue"/>
            </a:endParaRPr>
          </a:p>
          <a:p>
            <a:pPr lvl="1"/>
            <a:r>
              <a:rPr lang="en-US" b="0" i="0" dirty="0">
                <a:solidFill>
                  <a:srgbClr val="000000"/>
                </a:solidFill>
                <a:effectLst/>
                <a:latin typeface="Helvetica Neue"/>
              </a:rPr>
              <a:t>Tách dữ liệu theo tỉ lệ: 80% cho tập train, 10% cho tập validation, 10% cho tập </a:t>
            </a:r>
            <a:r>
              <a:rPr lang="en-US" b="0" i="0" dirty="0" smtClean="0">
                <a:solidFill>
                  <a:srgbClr val="000000"/>
                </a:solidFill>
                <a:effectLst/>
                <a:latin typeface="Helvetica Neue"/>
              </a:rPr>
              <a:t>test.</a:t>
            </a:r>
            <a:endParaRPr lang="en-US" b="0" i="0" dirty="0">
              <a:solidFill>
                <a:srgbClr val="000000"/>
              </a:solidFill>
              <a:effectLst/>
              <a:latin typeface="Helvetica Neue"/>
            </a:endParaRPr>
          </a:p>
          <a:p>
            <a:pPr lvl="1"/>
            <a:endParaRPr lang="en-US" b="0" i="0" dirty="0">
              <a:solidFill>
                <a:srgbClr val="000000"/>
              </a:solidFill>
              <a:effectLst/>
              <a:latin typeface="Helvetica Neue"/>
            </a:endParaRPr>
          </a:p>
          <a:p>
            <a:endParaRPr lang="en-US" dirty="0"/>
          </a:p>
        </p:txBody>
      </p:sp>
      <p:graphicFrame>
        <p:nvGraphicFramePr>
          <p:cNvPr id="5" name="Table 5">
            <a:extLst>
              <a:ext uri="{FF2B5EF4-FFF2-40B4-BE49-F238E27FC236}">
                <a16:creationId xmlns:a16="http://schemas.microsoft.com/office/drawing/2014/main" id="{D0DFBBBB-1BD7-4369-B094-0494EEB31E8E}"/>
              </a:ext>
            </a:extLst>
          </p:cNvPr>
          <p:cNvGraphicFramePr>
            <a:graphicFrameLocks noGrp="1"/>
          </p:cNvGraphicFramePr>
          <p:nvPr>
            <p:extLst>
              <p:ext uri="{D42A27DB-BD31-4B8C-83A1-F6EECF244321}">
                <p14:modId xmlns:p14="http://schemas.microsoft.com/office/powerpoint/2010/main" val="439650708"/>
              </p:ext>
            </p:extLst>
          </p:nvPr>
        </p:nvGraphicFramePr>
        <p:xfrm>
          <a:off x="1434840" y="3656372"/>
          <a:ext cx="8250336" cy="1298838"/>
        </p:xfrm>
        <a:graphic>
          <a:graphicData uri="http://schemas.openxmlformats.org/drawingml/2006/table">
            <a:tbl>
              <a:tblPr firstRow="1" bandRow="1">
                <a:tableStyleId>{5C22544A-7EE6-4342-B048-85BDC9FD1C3A}</a:tableStyleId>
              </a:tblPr>
              <a:tblGrid>
                <a:gridCol w="4125168">
                  <a:extLst>
                    <a:ext uri="{9D8B030D-6E8A-4147-A177-3AD203B41FA5}">
                      <a16:colId xmlns:a16="http://schemas.microsoft.com/office/drawing/2014/main" val="1813753465"/>
                    </a:ext>
                  </a:extLst>
                </a:gridCol>
                <a:gridCol w="4125168">
                  <a:extLst>
                    <a:ext uri="{9D8B030D-6E8A-4147-A177-3AD203B41FA5}">
                      <a16:colId xmlns:a16="http://schemas.microsoft.com/office/drawing/2014/main" val="1733404324"/>
                    </a:ext>
                  </a:extLst>
                </a:gridCol>
              </a:tblGrid>
              <a:tr h="402444">
                <a:tc>
                  <a:txBody>
                    <a:bodyPr/>
                    <a:lstStyle/>
                    <a:p>
                      <a:r>
                        <a:rPr lang="en-US" b="0" i="0" dirty="0" err="1">
                          <a:solidFill>
                            <a:srgbClr val="000000"/>
                          </a:solidFill>
                          <a:effectLst/>
                          <a:latin typeface="+mn-lt"/>
                        </a:rPr>
                        <a:t>train_X_df.shape</a:t>
                      </a:r>
                      <a:r>
                        <a:rPr lang="en-US" b="0" dirty="0">
                          <a:solidFill>
                            <a:srgbClr val="000000"/>
                          </a:solidFill>
                          <a:latin typeface="+mn-lt"/>
                        </a:rPr>
                        <a:t> : (858, 9)</a:t>
                      </a:r>
                      <a:endParaRPr lang="en-US"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000000"/>
                          </a:solidFill>
                          <a:latin typeface="+mn-lt"/>
                        </a:rPr>
                        <a:t>train_y_sr.shape</a:t>
                      </a:r>
                      <a:r>
                        <a:rPr lang="en-US" b="0" dirty="0">
                          <a:solidFill>
                            <a:srgbClr val="000000"/>
                          </a:solidFill>
                          <a:latin typeface="+mn-lt"/>
                        </a:rPr>
                        <a:t> : (858,)</a:t>
                      </a:r>
                      <a:endParaRPr lang="en-US" b="0" i="0"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20749"/>
                  </a:ext>
                </a:extLst>
              </a:tr>
              <a:tr h="448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val_X_df.shape</a:t>
                      </a:r>
                      <a:r>
                        <a:rPr lang="en-US" dirty="0"/>
                        <a:t> : (108,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val_y_sr.shape</a:t>
                      </a:r>
                      <a:r>
                        <a:rPr lang="en-US" dirty="0"/>
                        <a:t> : (108,)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9283970"/>
                  </a:ext>
                </a:extLst>
              </a:tr>
              <a:tr h="448197">
                <a:tc>
                  <a:txBody>
                    <a:bodyPr/>
                    <a:lstStyle/>
                    <a:p>
                      <a:r>
                        <a:rPr lang="en-US" dirty="0" err="1"/>
                        <a:t>test_X_df.shape</a:t>
                      </a:r>
                      <a:r>
                        <a:rPr lang="en-US" dirty="0"/>
                        <a:t> : (108,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test_y_sr.shape</a:t>
                      </a:r>
                      <a:r>
                        <a:rPr lang="en-US" dirty="0"/>
                        <a:t> (108,)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5627419"/>
                  </a:ext>
                </a:extLst>
              </a:tr>
            </a:tbl>
          </a:graphicData>
        </a:graphic>
      </p:graphicFrame>
    </p:spTree>
    <p:extLst>
      <p:ext uri="{BB962C8B-B14F-4D97-AF65-F5344CB8AC3E}">
        <p14:creationId xmlns:p14="http://schemas.microsoft.com/office/powerpoint/2010/main" val="15271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effectLst/>
                <a:latin typeface="Helvetica Neue"/>
              </a:rPr>
              <a:t>Tiền</a:t>
            </a:r>
            <a:r>
              <a:rPr lang="en-US" b="1" i="0" dirty="0">
                <a:effectLst/>
                <a:latin typeface="Helvetica Neue"/>
              </a:rPr>
              <a:t> </a:t>
            </a:r>
            <a:r>
              <a:rPr lang="en-US" b="1" i="0" dirty="0" err="1">
                <a:effectLst/>
                <a:latin typeface="Helvetica Neue"/>
              </a:rPr>
              <a:t>xử</a:t>
            </a:r>
            <a:r>
              <a:rPr lang="en-US" b="1" i="0" dirty="0">
                <a:effectLst/>
                <a:latin typeface="Helvetica Neue"/>
              </a:rPr>
              <a:t> </a:t>
            </a:r>
            <a:r>
              <a:rPr lang="en-US" b="1" i="0" dirty="0" err="1">
                <a:effectLst/>
                <a:latin typeface="Helvetica Neue"/>
              </a:rPr>
              <a:t>lý</a:t>
            </a:r>
            <a:r>
              <a:rPr lang="en-US" b="1" i="0" dirty="0">
                <a:effectLst/>
                <a:latin typeface="Helvetica Neue"/>
              </a:rPr>
              <a:t> </a:t>
            </a:r>
            <a:r>
              <a:rPr lang="en-US" b="1" i="0" dirty="0" err="1">
                <a:effectLst/>
                <a:latin typeface="Helvetica Neue"/>
              </a:rPr>
              <a:t>tập</a:t>
            </a:r>
            <a:r>
              <a:rPr lang="en-US" b="1" i="0" dirty="0">
                <a:effectLst/>
                <a:latin typeface="Helvetica Neue"/>
              </a:rPr>
              <a:t> </a:t>
            </a:r>
            <a:r>
              <a:rPr lang="en-US" b="1" i="0" dirty="0" err="1">
                <a:effectLst/>
                <a:latin typeface="Helvetica Neue"/>
              </a:rPr>
              <a:t>huấn</a:t>
            </a:r>
            <a:r>
              <a:rPr lang="en-US" b="1" i="0" dirty="0">
                <a:effectLst/>
                <a:latin typeface="Helvetica Neue"/>
              </a:rPr>
              <a:t> </a:t>
            </a:r>
            <a:r>
              <a:rPr lang="en-US" b="1" i="0" dirty="0" err="1">
                <a:effectLst/>
                <a:latin typeface="Helvetica Neue"/>
              </a:rPr>
              <a:t>luyện</a:t>
            </a:r>
            <a:endParaRPr lang="en-US" b="1" i="0" dirty="0">
              <a:effectLst/>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p:txBody>
          <a:bodyPr/>
          <a:lstStyle/>
          <a:p>
            <a:r>
              <a:rPr lang="en-US" b="1" dirty="0" err="1">
                <a:solidFill>
                  <a:srgbClr val="000000"/>
                </a:solidFill>
                <a:latin typeface="Helvetica Neue"/>
              </a:rPr>
              <a:t>Loại</a:t>
            </a:r>
            <a:r>
              <a:rPr lang="en-US" b="1" dirty="0">
                <a:solidFill>
                  <a:srgbClr val="000000"/>
                </a:solidFill>
                <a:latin typeface="Helvetica Neue"/>
              </a:rPr>
              <a:t> </a:t>
            </a:r>
            <a:r>
              <a:rPr lang="en-US" b="1" dirty="0" err="1">
                <a:solidFill>
                  <a:srgbClr val="000000"/>
                </a:solidFill>
                <a:latin typeface="Helvetica Neue"/>
              </a:rPr>
              <a:t>bỏ</a:t>
            </a:r>
            <a:r>
              <a:rPr lang="en-US" b="1" dirty="0">
                <a:solidFill>
                  <a:srgbClr val="000000"/>
                </a:solidFill>
                <a:latin typeface="Helvetica Neue"/>
              </a:rPr>
              <a:t> </a:t>
            </a:r>
            <a:r>
              <a:rPr lang="en-US" b="1" dirty="0" err="1">
                <a:solidFill>
                  <a:srgbClr val="000000"/>
                </a:solidFill>
                <a:latin typeface="Helvetica Neue"/>
              </a:rPr>
              <a:t>thuộc</a:t>
            </a:r>
            <a:r>
              <a:rPr lang="en-US" b="1" dirty="0">
                <a:solidFill>
                  <a:srgbClr val="000000"/>
                </a:solidFill>
                <a:latin typeface="Helvetica Neue"/>
              </a:rPr>
              <a:t> </a:t>
            </a:r>
            <a:r>
              <a:rPr lang="en-US" b="1" dirty="0" err="1">
                <a:solidFill>
                  <a:srgbClr val="000000"/>
                </a:solidFill>
                <a:latin typeface="Helvetica Neue"/>
              </a:rPr>
              <a:t>tính</a:t>
            </a:r>
            <a:r>
              <a:rPr lang="en-US" b="1" dirty="0">
                <a:solidFill>
                  <a:srgbClr val="000000"/>
                </a:solidFill>
                <a:latin typeface="Helvetica Neue"/>
              </a:rPr>
              <a:t> </a:t>
            </a:r>
            <a:r>
              <a:rPr lang="en-US" b="1" dirty="0" err="1">
                <a:solidFill>
                  <a:srgbClr val="000000"/>
                </a:solidFill>
                <a:latin typeface="Helvetica Neue"/>
              </a:rPr>
              <a:t>thừa</a:t>
            </a:r>
            <a:r>
              <a:rPr lang="en-US" b="1" dirty="0">
                <a:solidFill>
                  <a:srgbClr val="000000"/>
                </a:solidFill>
                <a:latin typeface="Helvetica Neue"/>
              </a:rPr>
              <a:t> (dt):</a:t>
            </a:r>
            <a:endParaRPr lang="en-US" b="1" i="0" dirty="0">
              <a:solidFill>
                <a:srgbClr val="000000"/>
              </a:solidFill>
              <a:effectLst/>
              <a:latin typeface="Helvetica Neue"/>
            </a:endParaRPr>
          </a:p>
          <a:p>
            <a:pPr marL="457200" lvl="1" indent="0" algn="ctr">
              <a:buNone/>
            </a:pPr>
            <a:r>
              <a:rPr lang="en-US" sz="1800" dirty="0"/>
              <a:t>class </a:t>
            </a:r>
            <a:r>
              <a:rPr lang="en-US" sz="1800" dirty="0" err="1"/>
              <a:t>ColDropper</a:t>
            </a:r>
            <a:r>
              <a:rPr lang="en-US" sz="1800" dirty="0"/>
              <a:t>(</a:t>
            </a:r>
            <a:r>
              <a:rPr lang="en-US" sz="1800" dirty="0" err="1"/>
              <a:t>BaseEstimator</a:t>
            </a:r>
            <a:r>
              <a:rPr lang="en-US" sz="1800" dirty="0"/>
              <a:t>, </a:t>
            </a:r>
            <a:r>
              <a:rPr lang="en-US" sz="1800" dirty="0" err="1"/>
              <a:t>TransformerMixin</a:t>
            </a:r>
            <a:r>
              <a:rPr lang="en-US" sz="1800" dirty="0"/>
              <a:t>)</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7EAA622-4FBB-49AE-9C3C-95045ABA5CE2}"/>
              </a:ext>
            </a:extLst>
          </p:cNvPr>
          <p:cNvPicPr>
            <a:picLocks noChangeAspect="1"/>
          </p:cNvPicPr>
          <p:nvPr/>
        </p:nvPicPr>
        <p:blipFill>
          <a:blip r:embed="rId2"/>
          <a:stretch>
            <a:fillRect/>
          </a:stretch>
        </p:blipFill>
        <p:spPr>
          <a:xfrm>
            <a:off x="2298466" y="2957773"/>
            <a:ext cx="7595067" cy="2855625"/>
          </a:xfrm>
          <a:prstGeom prst="rect">
            <a:avLst/>
          </a:prstGeom>
        </p:spPr>
      </p:pic>
    </p:spTree>
    <p:extLst>
      <p:ext uri="{BB962C8B-B14F-4D97-AF65-F5344CB8AC3E}">
        <p14:creationId xmlns:p14="http://schemas.microsoft.com/office/powerpoint/2010/main" val="405611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effectLst/>
                <a:latin typeface="Helvetica Neue"/>
              </a:rPr>
              <a:t>Tiền</a:t>
            </a:r>
            <a:r>
              <a:rPr lang="en-US" b="1" i="0" dirty="0">
                <a:effectLst/>
                <a:latin typeface="Helvetica Neue"/>
              </a:rPr>
              <a:t> </a:t>
            </a:r>
            <a:r>
              <a:rPr lang="en-US" b="1" i="0" dirty="0" err="1">
                <a:effectLst/>
                <a:latin typeface="Helvetica Neue"/>
              </a:rPr>
              <a:t>xử</a:t>
            </a:r>
            <a:r>
              <a:rPr lang="en-US" b="1" i="0" dirty="0">
                <a:effectLst/>
                <a:latin typeface="Helvetica Neue"/>
              </a:rPr>
              <a:t> </a:t>
            </a:r>
            <a:r>
              <a:rPr lang="en-US" b="1" i="0" dirty="0" err="1">
                <a:effectLst/>
                <a:latin typeface="Helvetica Neue"/>
              </a:rPr>
              <a:t>lý</a:t>
            </a:r>
            <a:r>
              <a:rPr lang="en-US" b="1" i="0" dirty="0">
                <a:effectLst/>
                <a:latin typeface="Helvetica Neue"/>
              </a:rPr>
              <a:t> </a:t>
            </a:r>
            <a:r>
              <a:rPr lang="en-US" b="1" i="0" dirty="0" err="1">
                <a:effectLst/>
                <a:latin typeface="Helvetica Neue"/>
              </a:rPr>
              <a:t>tập</a:t>
            </a:r>
            <a:r>
              <a:rPr lang="en-US" b="1" i="0" dirty="0">
                <a:effectLst/>
                <a:latin typeface="Helvetica Neue"/>
              </a:rPr>
              <a:t> </a:t>
            </a:r>
            <a:r>
              <a:rPr lang="en-US" b="1" i="0" dirty="0" err="1">
                <a:effectLst/>
                <a:latin typeface="Helvetica Neue"/>
              </a:rPr>
              <a:t>huấn</a:t>
            </a:r>
            <a:r>
              <a:rPr lang="en-US" b="1" i="0" dirty="0">
                <a:effectLst/>
                <a:latin typeface="Helvetica Neue"/>
              </a:rPr>
              <a:t> </a:t>
            </a:r>
            <a:r>
              <a:rPr lang="en-US" b="1" i="0" dirty="0" err="1">
                <a:effectLst/>
                <a:latin typeface="Helvetica Neue"/>
              </a:rPr>
              <a:t>luyện</a:t>
            </a:r>
            <a:endParaRPr lang="en-US" b="1" i="0" dirty="0">
              <a:effectLst/>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1156996" y="2991953"/>
            <a:ext cx="9937102" cy="964228"/>
          </a:xfrm>
        </p:spPr>
        <p:txBody>
          <a:bodyPr>
            <a:normAutofit fontScale="32500" lnSpcReduction="20000"/>
          </a:bodyPr>
          <a:lstStyle/>
          <a:p>
            <a:pPr marL="0" indent="0">
              <a:buNone/>
            </a:pPr>
            <a:r>
              <a:rPr lang="en-US" b="1" dirty="0">
                <a:latin typeface="Times New Roman" panose="02020603050405020304" pitchFamily="18" charset="0"/>
                <a:cs typeface="Times New Roman" panose="02020603050405020304" pitchFamily="18" charset="0"/>
              </a:rPr>
              <a:t>	</a:t>
            </a:r>
            <a:r>
              <a:rPr lang="en-US" sz="7400" i="1" dirty="0">
                <a:latin typeface="Times New Roman" panose="02020603050405020304" pitchFamily="18" charset="0"/>
                <a:cs typeface="Times New Roman" panose="02020603050405020304" pitchFamily="18" charset="0"/>
              </a:rPr>
              <a:t>Vì dữ liệu thu được từ API rất chuẩn, missing_value= 0 với mọi thuộc tính, không có giá trị NA, NULL nên tiền hành mô hình </a:t>
            </a:r>
            <a:r>
              <a:rPr lang="en-US" sz="7400" i="1" dirty="0" smtClean="0">
                <a:latin typeface="Times New Roman" panose="02020603050405020304" pitchFamily="18" charset="0"/>
                <a:cs typeface="Times New Roman" panose="02020603050405020304" pitchFamily="18" charset="0"/>
              </a:rPr>
              <a:t>hóa.</a:t>
            </a:r>
            <a:endParaRPr lang="en-US" sz="7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150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effectLst/>
                <a:latin typeface="Helvetica Neue"/>
              </a:rPr>
              <a:t>Mô</a:t>
            </a:r>
            <a:r>
              <a:rPr lang="en-US" b="1" i="0" dirty="0">
                <a:effectLst/>
                <a:latin typeface="Helvetica Neue"/>
              </a:rPr>
              <a:t> </a:t>
            </a:r>
            <a:r>
              <a:rPr lang="en-US" b="1" i="0" dirty="0" err="1">
                <a:effectLst/>
                <a:latin typeface="Helvetica Neue"/>
              </a:rPr>
              <a:t>hình</a:t>
            </a:r>
            <a:r>
              <a:rPr lang="en-US" b="1" i="0" dirty="0">
                <a:effectLst/>
                <a:latin typeface="Helvetica Neue"/>
              </a:rPr>
              <a:t> </a:t>
            </a:r>
            <a:r>
              <a:rPr lang="en-US" b="1" i="0" dirty="0" err="1">
                <a:effectLst/>
                <a:latin typeface="Helvetica Neue"/>
              </a:rPr>
              <a:t>hóa</a:t>
            </a:r>
            <a:r>
              <a:rPr lang="en-US" b="1" i="0" dirty="0">
                <a:effectLst/>
                <a:latin typeface="Helvetica Neue"/>
              </a:rPr>
              <a:t> </a:t>
            </a: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539550"/>
            <a:ext cx="9937102" cy="4553340"/>
          </a:xfrm>
        </p:spPr>
        <p:txBody>
          <a:bodyPr>
            <a:normAutofit fontScale="47500" lnSpcReduction="20000"/>
          </a:bodyPr>
          <a:lstStyle/>
          <a:p>
            <a:r>
              <a:rPr lang="en-US" sz="4400" b="1" dirty="0" err="1">
                <a:latin typeface="Helvetica Neue"/>
              </a:rPr>
              <a:t>Sử</a:t>
            </a:r>
            <a:r>
              <a:rPr lang="en-US" sz="4400" b="1" dirty="0">
                <a:latin typeface="Helvetica Neue"/>
              </a:rPr>
              <a:t> </a:t>
            </a:r>
            <a:r>
              <a:rPr lang="en-US" sz="4400" b="1" dirty="0" err="1">
                <a:latin typeface="Helvetica Neue"/>
              </a:rPr>
              <a:t>dụng</a:t>
            </a:r>
            <a:r>
              <a:rPr lang="en-US" sz="4400" b="1" dirty="0">
                <a:latin typeface="Helvetica Neue"/>
              </a:rPr>
              <a:t> 3 </a:t>
            </a:r>
            <a:r>
              <a:rPr lang="en-US" sz="4400" b="1" dirty="0" err="1">
                <a:latin typeface="Helvetica Neue"/>
              </a:rPr>
              <a:t>mô</a:t>
            </a:r>
            <a:r>
              <a:rPr lang="en-US" sz="4400" b="1" dirty="0">
                <a:latin typeface="Helvetica Neue"/>
              </a:rPr>
              <a:t> </a:t>
            </a:r>
            <a:r>
              <a:rPr lang="en-US" sz="4400" b="1" dirty="0" err="1">
                <a:latin typeface="Helvetica Neue"/>
              </a:rPr>
              <a:t>hình</a:t>
            </a:r>
            <a:r>
              <a:rPr lang="en-US" sz="4400" b="1" dirty="0">
                <a:latin typeface="Helvetica Neue"/>
              </a:rPr>
              <a:t> </a:t>
            </a:r>
            <a:r>
              <a:rPr lang="en-US" sz="4400" b="1" dirty="0" err="1">
                <a:latin typeface="Helvetica Neue"/>
              </a:rPr>
              <a:t>sau</a:t>
            </a:r>
            <a:r>
              <a:rPr lang="en-US" sz="4400" b="1" dirty="0">
                <a:latin typeface="Helvetica Neue"/>
              </a:rPr>
              <a:t> </a:t>
            </a:r>
            <a:r>
              <a:rPr lang="en-US" sz="4400" b="1" dirty="0" err="1">
                <a:latin typeface="Helvetica Neue"/>
              </a:rPr>
              <a:t>của</a:t>
            </a:r>
            <a:r>
              <a:rPr lang="en-US" sz="4400" b="1" dirty="0">
                <a:latin typeface="Helvetica Neue"/>
              </a:rPr>
              <a:t> </a:t>
            </a:r>
            <a:r>
              <a:rPr lang="en-US" sz="4400" b="1" dirty="0" err="1">
                <a:latin typeface="Helvetica Neue"/>
              </a:rPr>
              <a:t>sklearn</a:t>
            </a:r>
            <a:r>
              <a:rPr lang="en-US" sz="4400" b="1" dirty="0">
                <a:latin typeface="Helvetica Neue"/>
              </a:rPr>
              <a:t>:</a:t>
            </a:r>
          </a:p>
          <a:p>
            <a:pPr lvl="1"/>
            <a:r>
              <a:rPr lang="en-US" sz="3100" dirty="0" err="1">
                <a:latin typeface="Helvetica Neue"/>
              </a:rPr>
              <a:t>MLPClassifier</a:t>
            </a:r>
            <a:endParaRPr lang="en-US" sz="3100" dirty="0">
              <a:latin typeface="Helvetica Neue"/>
            </a:endParaRPr>
          </a:p>
          <a:p>
            <a:pPr lvl="1"/>
            <a:endParaRPr lang="en-US" sz="3100" dirty="0">
              <a:latin typeface="Helvetica Neue"/>
            </a:endParaRPr>
          </a:p>
          <a:p>
            <a:pPr lvl="1"/>
            <a:r>
              <a:rPr lang="en-US" sz="3100" dirty="0" err="1">
                <a:latin typeface="Helvetica Neue"/>
              </a:rPr>
              <a:t>KNeighborsClassifier</a:t>
            </a:r>
            <a:endParaRPr lang="en-US" sz="3100" dirty="0">
              <a:latin typeface="Helvetica Neue"/>
            </a:endParaRPr>
          </a:p>
          <a:p>
            <a:pPr lvl="1"/>
            <a:endParaRPr lang="en-US" sz="3100" dirty="0">
              <a:latin typeface="Helvetica Neue"/>
            </a:endParaRPr>
          </a:p>
          <a:p>
            <a:pPr lvl="1"/>
            <a:r>
              <a:rPr lang="en-US" sz="3100" dirty="0" err="1">
                <a:latin typeface="Helvetica Neue"/>
              </a:rPr>
              <a:t>DecisionTreeClassifier</a:t>
            </a:r>
            <a:endParaRPr lang="en-US" sz="3100" dirty="0">
              <a:latin typeface="Helvetica Neue"/>
            </a:endParaRPr>
          </a:p>
          <a:p>
            <a:pPr lvl="1"/>
            <a:endParaRPr lang="en-US" sz="3100" dirty="0">
              <a:latin typeface="Helvetica Neue"/>
            </a:endParaRPr>
          </a:p>
          <a:p>
            <a:r>
              <a:rPr lang="en-US" sz="4800" b="1" dirty="0">
                <a:latin typeface="Helvetica Neue"/>
              </a:rPr>
              <a:t>Với mỗi mô hình, tạo một pipeline với các bước tiền xử lý </a:t>
            </a:r>
            <a:r>
              <a:rPr lang="en-US" sz="4800" b="1" dirty="0" smtClean="0">
                <a:latin typeface="Helvetica Neue"/>
              </a:rPr>
              <a:t>sau:</a:t>
            </a:r>
            <a:endParaRPr lang="en-US" sz="4800" b="1" dirty="0">
              <a:latin typeface="Helvetica Neue"/>
            </a:endParaRPr>
          </a:p>
          <a:p>
            <a:endParaRPr lang="en-US" sz="4800" b="1" dirty="0">
              <a:latin typeface="Helvetica Neue"/>
            </a:endParaRPr>
          </a:p>
          <a:p>
            <a:pPr lvl="1"/>
            <a:r>
              <a:rPr lang="en-US" sz="3500" dirty="0" err="1">
                <a:latin typeface="Helvetica Neue"/>
              </a:rPr>
              <a:t>SimpleImputer</a:t>
            </a:r>
            <a:r>
              <a:rPr lang="en-US" sz="3500" dirty="0">
                <a:latin typeface="Helvetica Neue"/>
              </a:rPr>
              <a:t>(</a:t>
            </a:r>
            <a:r>
              <a:rPr lang="en-US" sz="3500" dirty="0" err="1">
                <a:latin typeface="Helvetica Neue"/>
              </a:rPr>
              <a:t>missing_values</a:t>
            </a:r>
            <a:r>
              <a:rPr lang="en-US" sz="3500" dirty="0">
                <a:latin typeface="Helvetica Neue"/>
              </a:rPr>
              <a:t>=</a:t>
            </a:r>
            <a:r>
              <a:rPr lang="en-US" sz="3500" dirty="0" err="1">
                <a:latin typeface="Helvetica Neue"/>
              </a:rPr>
              <a:t>np.nan</a:t>
            </a:r>
            <a:r>
              <a:rPr lang="en-US" sz="3500" dirty="0">
                <a:latin typeface="Helvetica Neue"/>
              </a:rPr>
              <a:t>, strategy='mean’)</a:t>
            </a:r>
          </a:p>
          <a:p>
            <a:pPr lvl="1"/>
            <a:endParaRPr lang="en-US" sz="3500" dirty="0">
              <a:latin typeface="Helvetica Neue"/>
            </a:endParaRPr>
          </a:p>
          <a:p>
            <a:pPr lvl="1"/>
            <a:r>
              <a:rPr lang="en-US" sz="3500" dirty="0" err="1">
                <a:latin typeface="Helvetica Neue"/>
              </a:rPr>
              <a:t>StandardScaler</a:t>
            </a:r>
            <a:r>
              <a:rPr lang="en-US" sz="3500" dirty="0">
                <a:latin typeface="Helvetica Neue"/>
              </a:rPr>
              <a:t>()</a:t>
            </a:r>
          </a:p>
        </p:txBody>
      </p:sp>
    </p:spTree>
    <p:extLst>
      <p:ext uri="{BB962C8B-B14F-4D97-AF65-F5344CB8AC3E}">
        <p14:creationId xmlns:p14="http://schemas.microsoft.com/office/powerpoint/2010/main" val="3077051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latin typeface="Helvetica Neue"/>
              </a:rPr>
              <a:t>MLPClassifier</a:t>
            </a:r>
            <a:endParaRPr lang="en-US" sz="4400" b="1" dirty="0">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a:bodyPr>
          <a:lstStyle/>
          <a:p>
            <a:r>
              <a:rPr lang="en-US" sz="3600" dirty="0" err="1">
                <a:latin typeface="Helvetica Neue"/>
              </a:rPr>
              <a:t>Sử</a:t>
            </a:r>
            <a:r>
              <a:rPr lang="en-US" sz="3600" dirty="0">
                <a:latin typeface="Helvetica Neue"/>
              </a:rPr>
              <a:t> </a:t>
            </a:r>
            <a:r>
              <a:rPr lang="en-US" sz="3600" dirty="0" err="1">
                <a:latin typeface="Helvetica Neue"/>
              </a:rPr>
              <a:t>dụng</a:t>
            </a:r>
            <a:r>
              <a:rPr lang="en-US" sz="3600" dirty="0">
                <a:latin typeface="Helvetica Neue"/>
              </a:rPr>
              <a:t> </a:t>
            </a:r>
            <a:r>
              <a:rPr lang="en-US" sz="3600" dirty="0" err="1">
                <a:latin typeface="Helvetica Neue"/>
              </a:rPr>
              <a:t>MLPClassifier</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các</a:t>
            </a:r>
            <a:r>
              <a:rPr lang="en-US" sz="3600" dirty="0">
                <a:latin typeface="Helvetica Neue"/>
              </a:rPr>
              <a:t> </a:t>
            </a:r>
            <a:r>
              <a:rPr lang="en-US" sz="3600" dirty="0" err="1">
                <a:latin typeface="Helvetica Neue"/>
              </a:rPr>
              <a:t>tham</a:t>
            </a:r>
            <a:r>
              <a:rPr lang="en-US" sz="3600" dirty="0">
                <a:latin typeface="Helvetica Neue"/>
              </a:rPr>
              <a:t> </a:t>
            </a:r>
            <a:r>
              <a:rPr lang="en-US" sz="3600" dirty="0" err="1">
                <a:latin typeface="Helvetica Neue"/>
              </a:rPr>
              <a:t>số</a:t>
            </a:r>
            <a:r>
              <a:rPr lang="en-US" sz="3600" dirty="0">
                <a:latin typeface="Helvetica Neue"/>
              </a:rPr>
              <a:t> </a:t>
            </a:r>
            <a:r>
              <a:rPr lang="en-US" sz="3600" dirty="0" err="1">
                <a:latin typeface="Helvetica Neue"/>
              </a:rPr>
              <a:t>sau</a:t>
            </a:r>
            <a:r>
              <a:rPr lang="en-US" sz="3600" dirty="0">
                <a:latin typeface="Helvetica Neue"/>
              </a:rPr>
              <a:t>:</a:t>
            </a:r>
          </a:p>
          <a:p>
            <a:pPr marL="0" indent="0">
              <a:buNone/>
            </a:pPr>
            <a:endParaRPr lang="en-US" sz="3600" dirty="0">
              <a:latin typeface="Helvetica Neue"/>
            </a:endParaRPr>
          </a:p>
          <a:p>
            <a:r>
              <a:rPr lang="en-US" sz="3600" dirty="0">
                <a:latin typeface="Helvetica Neue"/>
              </a:rPr>
              <a:t>Thay đổi siêu tham số alpha với ta thu </a:t>
            </a:r>
            <a:r>
              <a:rPr lang="en-US" sz="3600" dirty="0" smtClean="0">
                <a:latin typeface="Helvetica Neue"/>
              </a:rPr>
              <a:t>được:</a:t>
            </a:r>
            <a:endParaRPr lang="en-US" sz="3600" dirty="0">
              <a:latin typeface="Helvetica Neue"/>
            </a:endParaRPr>
          </a:p>
          <a:p>
            <a:pPr lvl="1"/>
            <a:r>
              <a:rPr lang="en-US" sz="3200" dirty="0">
                <a:latin typeface="Helvetica Neue"/>
              </a:rPr>
              <a:t>Best validation error: 1.85 </a:t>
            </a:r>
          </a:p>
          <a:p>
            <a:pPr lvl="1"/>
            <a:r>
              <a:rPr lang="en-US" sz="3200" dirty="0">
                <a:latin typeface="Helvetica Neue"/>
              </a:rPr>
              <a:t>Best alpha: 0.1</a:t>
            </a:r>
          </a:p>
          <a:p>
            <a:pPr marL="457200" lvl="1" indent="0">
              <a:buNone/>
            </a:pPr>
            <a:endParaRPr lang="en-US" sz="1400" dirty="0">
              <a:latin typeface="Helvetica Neue"/>
            </a:endParaRPr>
          </a:p>
        </p:txBody>
      </p:sp>
      <p:graphicFrame>
        <p:nvGraphicFramePr>
          <p:cNvPr id="4" name="Table 4">
            <a:extLst>
              <a:ext uri="{FF2B5EF4-FFF2-40B4-BE49-F238E27FC236}">
                <a16:creationId xmlns:a16="http://schemas.microsoft.com/office/drawing/2014/main" id="{6C830059-CB14-4FAD-94EE-681C407C5C89}"/>
              </a:ext>
            </a:extLst>
          </p:cNvPr>
          <p:cNvGraphicFramePr>
            <a:graphicFrameLocks noGrp="1"/>
          </p:cNvGraphicFramePr>
          <p:nvPr>
            <p:extLst>
              <p:ext uri="{D42A27DB-BD31-4B8C-83A1-F6EECF244321}">
                <p14:modId xmlns:p14="http://schemas.microsoft.com/office/powerpoint/2010/main" val="2084530867"/>
              </p:ext>
            </p:extLst>
          </p:nvPr>
        </p:nvGraphicFramePr>
        <p:xfrm>
          <a:off x="838200" y="1793966"/>
          <a:ext cx="9713170" cy="706120"/>
        </p:xfrm>
        <a:graphic>
          <a:graphicData uri="http://schemas.openxmlformats.org/drawingml/2006/table">
            <a:tbl>
              <a:tblPr firstRow="1" bandRow="1">
                <a:tableStyleId>{5C22544A-7EE6-4342-B048-85BDC9FD1C3A}</a:tableStyleId>
              </a:tblPr>
              <a:tblGrid>
                <a:gridCol w="1942634">
                  <a:extLst>
                    <a:ext uri="{9D8B030D-6E8A-4147-A177-3AD203B41FA5}">
                      <a16:colId xmlns:a16="http://schemas.microsoft.com/office/drawing/2014/main" val="490525402"/>
                    </a:ext>
                  </a:extLst>
                </a:gridCol>
                <a:gridCol w="1942634">
                  <a:extLst>
                    <a:ext uri="{9D8B030D-6E8A-4147-A177-3AD203B41FA5}">
                      <a16:colId xmlns:a16="http://schemas.microsoft.com/office/drawing/2014/main" val="3088676986"/>
                    </a:ext>
                  </a:extLst>
                </a:gridCol>
                <a:gridCol w="1942634">
                  <a:extLst>
                    <a:ext uri="{9D8B030D-6E8A-4147-A177-3AD203B41FA5}">
                      <a16:colId xmlns:a16="http://schemas.microsoft.com/office/drawing/2014/main" val="1903338069"/>
                    </a:ext>
                  </a:extLst>
                </a:gridCol>
                <a:gridCol w="1942634">
                  <a:extLst>
                    <a:ext uri="{9D8B030D-6E8A-4147-A177-3AD203B41FA5}">
                      <a16:colId xmlns:a16="http://schemas.microsoft.com/office/drawing/2014/main" val="778500608"/>
                    </a:ext>
                  </a:extLst>
                </a:gridCol>
                <a:gridCol w="1942634">
                  <a:extLst>
                    <a:ext uri="{9D8B030D-6E8A-4147-A177-3AD203B41FA5}">
                      <a16:colId xmlns:a16="http://schemas.microsoft.com/office/drawing/2014/main" val="3745926758"/>
                    </a:ext>
                  </a:extLst>
                </a:gridCol>
              </a:tblGrid>
              <a:tr h="0">
                <a:tc>
                  <a:txBody>
                    <a:bodyPr/>
                    <a:lstStyle/>
                    <a:p>
                      <a:pPr algn="ctr"/>
                      <a:r>
                        <a:rPr lang="en-US" sz="1600" b="0" dirty="0" err="1">
                          <a:solidFill>
                            <a:schemeClr val="tx1"/>
                          </a:solidFill>
                          <a:latin typeface="Helvetica Neue"/>
                        </a:rPr>
                        <a:t>hidden_layer_sizes</a:t>
                      </a:r>
                      <a:endParaRPr lang="en-US" sz="1600" b="0" dirty="0">
                        <a:solidFill>
                          <a:schemeClr val="tx1"/>
                        </a:solidFill>
                        <a:latin typeface="Helvetica Neue"/>
                      </a:endParaRPr>
                    </a:p>
                  </a:txBody>
                  <a:tcPr>
                    <a:solidFill>
                      <a:schemeClr val="accent1">
                        <a:lumMod val="40000"/>
                        <a:lumOff val="60000"/>
                      </a:schemeClr>
                    </a:solidFill>
                  </a:tcPr>
                </a:tc>
                <a:tc>
                  <a:txBody>
                    <a:bodyPr/>
                    <a:lstStyle/>
                    <a:p>
                      <a:pPr algn="ctr"/>
                      <a:r>
                        <a:rPr lang="en-US" sz="1600" b="0" dirty="0">
                          <a:solidFill>
                            <a:schemeClr val="tx1"/>
                          </a:solidFill>
                          <a:latin typeface="Helvetica Neue"/>
                        </a:rPr>
                        <a:t>activation</a:t>
                      </a:r>
                    </a:p>
                  </a:txBody>
                  <a:tcPr>
                    <a:solidFill>
                      <a:schemeClr val="accent1">
                        <a:lumMod val="40000"/>
                        <a:lumOff val="60000"/>
                      </a:schemeClr>
                    </a:solidFill>
                  </a:tcPr>
                </a:tc>
                <a:tc>
                  <a:txBody>
                    <a:bodyPr/>
                    <a:lstStyle/>
                    <a:p>
                      <a:pPr algn="ctr"/>
                      <a:r>
                        <a:rPr lang="en-US" sz="1600" b="0" dirty="0">
                          <a:solidFill>
                            <a:schemeClr val="tx1"/>
                          </a:solidFill>
                          <a:latin typeface="Helvetica Neue"/>
                        </a:rPr>
                        <a:t>solver</a:t>
                      </a:r>
                    </a:p>
                  </a:txBody>
                  <a:tcPr>
                    <a:solidFill>
                      <a:schemeClr val="accent1">
                        <a:lumMod val="40000"/>
                        <a:lumOff val="60000"/>
                      </a:schemeClr>
                    </a:solidFill>
                  </a:tcPr>
                </a:tc>
                <a:tc>
                  <a:txBody>
                    <a:bodyPr/>
                    <a:lstStyle/>
                    <a:p>
                      <a:pPr algn="ctr"/>
                      <a:r>
                        <a:rPr lang="en-US" sz="1600" b="0" dirty="0" err="1">
                          <a:solidFill>
                            <a:schemeClr val="tx1"/>
                          </a:solidFill>
                          <a:latin typeface="Helvetica Neue"/>
                        </a:rPr>
                        <a:t>random_state</a:t>
                      </a:r>
                      <a:endParaRPr lang="en-US" sz="1600" b="0" dirty="0">
                        <a:solidFill>
                          <a:schemeClr val="tx1"/>
                        </a:solidFill>
                        <a:latin typeface="Helvetica Neue"/>
                      </a:endParaRPr>
                    </a:p>
                  </a:txBody>
                  <a:tcPr>
                    <a:solidFill>
                      <a:schemeClr val="accent1">
                        <a:lumMod val="40000"/>
                        <a:lumOff val="60000"/>
                      </a:schemeClr>
                    </a:solidFill>
                  </a:tcPr>
                </a:tc>
                <a:tc>
                  <a:txBody>
                    <a:bodyPr/>
                    <a:lstStyle/>
                    <a:p>
                      <a:pPr algn="ctr"/>
                      <a:r>
                        <a:rPr lang="en-US" sz="1600" b="0" dirty="0" err="1">
                          <a:solidFill>
                            <a:schemeClr val="tx1"/>
                          </a:solidFill>
                          <a:latin typeface="Helvetica Neue"/>
                        </a:rPr>
                        <a:t>max_iter</a:t>
                      </a:r>
                      <a:endParaRPr lang="en-US" sz="1600" b="0" dirty="0">
                        <a:solidFill>
                          <a:schemeClr val="tx1"/>
                        </a:solidFill>
                        <a:latin typeface="Helvetica Neue"/>
                      </a:endParaRPr>
                    </a:p>
                  </a:txBody>
                  <a:tcPr>
                    <a:solidFill>
                      <a:schemeClr val="accent1">
                        <a:lumMod val="40000"/>
                        <a:lumOff val="60000"/>
                      </a:schemeClr>
                    </a:solidFill>
                  </a:tcPr>
                </a:tc>
                <a:extLst>
                  <a:ext uri="{0D108BD9-81ED-4DB2-BD59-A6C34878D82A}">
                    <a16:rowId xmlns:a16="http://schemas.microsoft.com/office/drawing/2014/main" val="1290665805"/>
                  </a:ext>
                </a:extLst>
              </a:tr>
              <a:tr h="370840">
                <a:tc>
                  <a:txBody>
                    <a:bodyPr/>
                    <a:lstStyle/>
                    <a:p>
                      <a:pPr algn="ctr"/>
                      <a:r>
                        <a:rPr lang="en-US" sz="1600" b="0" dirty="0">
                          <a:latin typeface="Helvetica Neue"/>
                        </a:rPr>
                        <a:t>20</a:t>
                      </a:r>
                    </a:p>
                  </a:txBody>
                  <a:tcPr/>
                </a:tc>
                <a:tc>
                  <a:txBody>
                    <a:bodyPr/>
                    <a:lstStyle/>
                    <a:p>
                      <a:pPr algn="ctr"/>
                      <a:r>
                        <a:rPr lang="en-US" sz="1600" b="0" dirty="0">
                          <a:latin typeface="Helvetica Neue"/>
                        </a:rPr>
                        <a:t>tanh</a:t>
                      </a:r>
                    </a:p>
                  </a:txBody>
                  <a:tcPr/>
                </a:tc>
                <a:tc>
                  <a:txBody>
                    <a:bodyPr/>
                    <a:lstStyle/>
                    <a:p>
                      <a:pPr algn="ctr"/>
                      <a:r>
                        <a:rPr lang="en-US" sz="1600" b="0" dirty="0" err="1">
                          <a:latin typeface="Helvetica Neue"/>
                        </a:rPr>
                        <a:t>lbfgs</a:t>
                      </a:r>
                      <a:endParaRPr lang="en-US" sz="1600" b="0" dirty="0">
                        <a:latin typeface="Helvetica Neue"/>
                      </a:endParaRPr>
                    </a:p>
                  </a:txBody>
                  <a:tcPr/>
                </a:tc>
                <a:tc>
                  <a:txBody>
                    <a:bodyPr/>
                    <a:lstStyle/>
                    <a:p>
                      <a:pPr algn="ctr"/>
                      <a:r>
                        <a:rPr lang="en-US" sz="1600" b="0" dirty="0">
                          <a:latin typeface="Helvetica Neue"/>
                        </a:rPr>
                        <a:t>0</a:t>
                      </a:r>
                    </a:p>
                  </a:txBody>
                  <a:tcPr/>
                </a:tc>
                <a:tc>
                  <a:txBody>
                    <a:bodyPr/>
                    <a:lstStyle/>
                    <a:p>
                      <a:pPr algn="ctr"/>
                      <a:r>
                        <a:rPr lang="en-US" sz="1600" b="0" dirty="0">
                          <a:latin typeface="Helvetica Neue"/>
                        </a:rPr>
                        <a:t>2500</a:t>
                      </a:r>
                    </a:p>
                  </a:txBody>
                  <a:tcPr/>
                </a:tc>
                <a:extLst>
                  <a:ext uri="{0D108BD9-81ED-4DB2-BD59-A6C34878D82A}">
                    <a16:rowId xmlns:a16="http://schemas.microsoft.com/office/drawing/2014/main" val="3409748300"/>
                  </a:ext>
                </a:extLst>
              </a:tr>
            </a:tbl>
          </a:graphicData>
        </a:graphic>
      </p:graphicFrame>
      <p:pic>
        <p:nvPicPr>
          <p:cNvPr id="6" name="Picture 5">
            <a:extLst>
              <a:ext uri="{FF2B5EF4-FFF2-40B4-BE49-F238E27FC236}">
                <a16:creationId xmlns:a16="http://schemas.microsoft.com/office/drawing/2014/main" id="{FF97079E-7744-4360-95A2-24822FDBAD07}"/>
              </a:ext>
            </a:extLst>
          </p:cNvPr>
          <p:cNvPicPr>
            <a:picLocks noChangeAspect="1"/>
          </p:cNvPicPr>
          <p:nvPr/>
        </p:nvPicPr>
        <p:blipFill>
          <a:blip r:embed="rId2"/>
          <a:stretch>
            <a:fillRect/>
          </a:stretch>
        </p:blipFill>
        <p:spPr>
          <a:xfrm>
            <a:off x="6852479" y="3303035"/>
            <a:ext cx="4734586" cy="3334215"/>
          </a:xfrm>
          <a:prstGeom prst="rect">
            <a:avLst/>
          </a:prstGeom>
        </p:spPr>
      </p:pic>
    </p:spTree>
    <p:extLst>
      <p:ext uri="{BB962C8B-B14F-4D97-AF65-F5344CB8AC3E}">
        <p14:creationId xmlns:p14="http://schemas.microsoft.com/office/powerpoint/2010/main" val="81006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solidFill>
                  <a:schemeClr val="accent1"/>
                </a:solidFill>
                <a:latin typeface="Helvetica Neue"/>
              </a:rPr>
              <a:t>MLPClassifier</a:t>
            </a:r>
            <a:endParaRPr lang="en-US" sz="4400" b="1" dirty="0">
              <a:solidFill>
                <a:schemeClr val="accent1"/>
              </a:solidFill>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2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6.48 %</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b="0" i="0" dirty="0">
                <a:solidFill>
                  <a:srgbClr val="202124"/>
                </a:solidFill>
                <a:effectLst/>
                <a:latin typeface="Helvetica Neue"/>
              </a:rPr>
              <a:t>93.52</a:t>
            </a:r>
            <a:r>
              <a:rPr lang="en-US" sz="3200" b="0" dirty="0">
                <a:solidFill>
                  <a:srgbClr val="202124"/>
                </a:solidFill>
                <a:effectLst/>
                <a:latin typeface="Helvetica Neue"/>
              </a:rPr>
              <a:t> %</a:t>
            </a:r>
            <a:endParaRPr lang="en-US" sz="3200"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2664734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solidFill>
                  <a:schemeClr val="accent1"/>
                </a:solidFill>
                <a:latin typeface="Helvetica Neue"/>
              </a:rPr>
              <a:t>KNeighborsClassifier</a:t>
            </a:r>
            <a:endParaRPr lang="en-US" sz="4400" b="1" dirty="0">
              <a:solidFill>
                <a:schemeClr val="accent1"/>
              </a:solidFill>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10657114" cy="4572001"/>
          </a:xfrm>
        </p:spPr>
        <p:txBody>
          <a:bodyPr>
            <a:normAutofit/>
          </a:bodyPr>
          <a:lstStyle/>
          <a:p>
            <a:r>
              <a:rPr lang="en-US" sz="3600" dirty="0">
                <a:latin typeface="Helvetica Neue"/>
              </a:rPr>
              <a:t>Thay đổi siêu tham số K ta </a:t>
            </a:r>
            <a:r>
              <a:rPr lang="en-US" sz="3600" dirty="0" smtClean="0">
                <a:latin typeface="Helvetica Neue"/>
              </a:rPr>
              <a:t>được:</a:t>
            </a:r>
            <a:endParaRPr lang="en-US" sz="3600" dirty="0">
              <a:latin typeface="Helvetica Neue"/>
            </a:endParaRPr>
          </a:p>
          <a:p>
            <a:pPr lvl="1"/>
            <a:r>
              <a:rPr lang="en-US" sz="3200" i="1" dirty="0">
                <a:latin typeface="Helvetica Neue"/>
              </a:rPr>
              <a:t>Best validation error: 10.19 </a:t>
            </a:r>
          </a:p>
          <a:p>
            <a:pPr lvl="1"/>
            <a:r>
              <a:rPr lang="en-US" sz="3200" i="1" dirty="0">
                <a:latin typeface="Helvetica Neue"/>
              </a:rPr>
              <a:t>Best neighbors: 3</a:t>
            </a:r>
          </a:p>
          <a:p>
            <a:pPr marL="457200" lvl="1" indent="0">
              <a:buNone/>
            </a:pPr>
            <a:endParaRPr lang="en-US" sz="3200" dirty="0">
              <a:latin typeface="Helvetica Neue"/>
            </a:endParaRPr>
          </a:p>
          <a:p>
            <a:pPr marL="457200" lvl="1" indent="0">
              <a:buNone/>
            </a:pPr>
            <a:endParaRPr lang="en-US" sz="1400" dirty="0">
              <a:latin typeface="Helvetica Neue"/>
            </a:endParaRPr>
          </a:p>
        </p:txBody>
      </p:sp>
      <p:pic>
        <p:nvPicPr>
          <p:cNvPr id="8" name="Picture 7">
            <a:extLst>
              <a:ext uri="{FF2B5EF4-FFF2-40B4-BE49-F238E27FC236}">
                <a16:creationId xmlns:a16="http://schemas.microsoft.com/office/drawing/2014/main" id="{98573FC3-8207-4D9D-8862-E0955241B3CC}"/>
              </a:ext>
            </a:extLst>
          </p:cNvPr>
          <p:cNvPicPr>
            <a:picLocks noChangeAspect="1"/>
          </p:cNvPicPr>
          <p:nvPr/>
        </p:nvPicPr>
        <p:blipFill>
          <a:blip r:embed="rId3"/>
          <a:stretch>
            <a:fillRect/>
          </a:stretch>
        </p:blipFill>
        <p:spPr>
          <a:xfrm>
            <a:off x="3235851" y="3199579"/>
            <a:ext cx="5409011" cy="3658421"/>
          </a:xfrm>
          <a:prstGeom prst="rect">
            <a:avLst/>
          </a:prstGeom>
        </p:spPr>
      </p:pic>
    </p:spTree>
    <p:extLst>
      <p:ext uri="{BB962C8B-B14F-4D97-AF65-F5344CB8AC3E}">
        <p14:creationId xmlns:p14="http://schemas.microsoft.com/office/powerpoint/2010/main" val="544203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solidFill>
                  <a:schemeClr val="accent1"/>
                </a:solidFill>
                <a:latin typeface="Helvetica Neue"/>
              </a:rPr>
              <a:t>KNeighborsClassifier</a:t>
            </a:r>
            <a:endParaRPr lang="en-US" sz="4400" b="1" dirty="0">
              <a:solidFill>
                <a:schemeClr val="accent1"/>
              </a:solidFill>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2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19.44 %</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i="1" dirty="0">
                <a:solidFill>
                  <a:srgbClr val="202124"/>
                </a:solidFill>
                <a:latin typeface="Helvetica Neue"/>
              </a:rPr>
              <a:t>8</a:t>
            </a:r>
            <a:r>
              <a:rPr lang="en-US" sz="3200" b="0" i="1" dirty="0">
                <a:solidFill>
                  <a:srgbClr val="202124"/>
                </a:solidFill>
                <a:effectLst/>
                <a:latin typeface="Helvetica Neue"/>
              </a:rPr>
              <a:t>0.56 %</a:t>
            </a:r>
            <a:endParaRPr lang="en-US" sz="3200" i="1"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2656441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solidFill>
                  <a:schemeClr val="accent1"/>
                </a:solidFill>
                <a:latin typeface="Helvetica Neue"/>
              </a:rPr>
              <a:t>DecisionTreeClassifier</a:t>
            </a:r>
            <a:endParaRPr lang="en-US" sz="4400" b="1" dirty="0">
              <a:solidFill>
                <a:schemeClr val="accent1"/>
              </a:solidFill>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2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0.93%</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b="0" i="1" dirty="0">
                <a:solidFill>
                  <a:srgbClr val="202124"/>
                </a:solidFill>
                <a:effectLst/>
                <a:latin typeface="Helvetica Neue"/>
              </a:rPr>
              <a:t>99.07 %</a:t>
            </a:r>
            <a:endParaRPr lang="en-US" sz="3200" i="1"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3994740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EB11-F532-48EC-9138-E7503655C524}"/>
              </a:ext>
            </a:extLst>
          </p:cNvPr>
          <p:cNvSpPr>
            <a:spLocks noGrp="1"/>
          </p:cNvSpPr>
          <p:nvPr>
            <p:ph type="title"/>
          </p:nvPr>
        </p:nvSpPr>
        <p:spPr/>
        <p:txBody>
          <a:bodyPr/>
          <a:lstStyle/>
          <a:p>
            <a:r>
              <a:rPr lang="en-US" b="1" i="0" dirty="0" err="1">
                <a:effectLst/>
                <a:latin typeface="Helvetica Neue"/>
              </a:rPr>
              <a:t>Giới</a:t>
            </a:r>
            <a:r>
              <a:rPr lang="en-US" b="1" i="0" dirty="0">
                <a:effectLst/>
                <a:latin typeface="Helvetica Neue"/>
              </a:rPr>
              <a:t> </a:t>
            </a:r>
            <a:r>
              <a:rPr lang="en-US" b="1" i="0" dirty="0" err="1">
                <a:effectLst/>
                <a:latin typeface="Helvetica Neue"/>
              </a:rPr>
              <a:t>thiệu</a:t>
            </a:r>
            <a:r>
              <a:rPr lang="en-US" b="1" i="0" dirty="0">
                <a:effectLst/>
                <a:latin typeface="Helvetica Neue"/>
              </a:rPr>
              <a:t> </a:t>
            </a:r>
            <a:r>
              <a:rPr lang="en-US" b="1" i="0" dirty="0" err="1">
                <a:effectLst/>
                <a:latin typeface="Helvetica Neue"/>
              </a:rPr>
              <a:t>đề</a:t>
            </a:r>
            <a:r>
              <a:rPr lang="en-US" b="1" i="0" dirty="0">
                <a:effectLst/>
                <a:latin typeface="Helvetica Neue"/>
              </a:rPr>
              <a:t> </a:t>
            </a:r>
            <a:r>
              <a:rPr lang="en-US" b="1" i="0" dirty="0" err="1">
                <a:effectLst/>
                <a:latin typeface="Helvetica Neue"/>
              </a:rPr>
              <a:t>tài</a:t>
            </a:r>
            <a:endParaRPr lang="en-US" dirty="0"/>
          </a:p>
        </p:txBody>
      </p:sp>
      <p:sp>
        <p:nvSpPr>
          <p:cNvPr id="3" name="Content Placeholder 2">
            <a:extLst>
              <a:ext uri="{FF2B5EF4-FFF2-40B4-BE49-F238E27FC236}">
                <a16:creationId xmlns:a16="http://schemas.microsoft.com/office/drawing/2014/main" id="{E41D98B7-E10C-424F-8035-2793DB8D2596}"/>
              </a:ext>
            </a:extLst>
          </p:cNvPr>
          <p:cNvSpPr>
            <a:spLocks noGrp="1"/>
          </p:cNvSpPr>
          <p:nvPr>
            <p:ph idx="1"/>
          </p:nvPr>
        </p:nvSpPr>
        <p:spPr/>
        <p:txBody>
          <a:bodyPr/>
          <a:lstStyle/>
          <a:p>
            <a:pPr algn="just"/>
            <a:r>
              <a:rPr lang="en-US" dirty="0">
                <a:solidFill>
                  <a:srgbClr val="000000"/>
                </a:solidFill>
                <a:latin typeface="Helvetica Neue"/>
              </a:rPr>
              <a:t>K</a:t>
            </a:r>
            <a:r>
              <a:rPr lang="vi-VN" b="0" i="0" dirty="0">
                <a:solidFill>
                  <a:srgbClr val="000000"/>
                </a:solidFill>
                <a:effectLst/>
                <a:latin typeface="Helvetica Neue"/>
              </a:rPr>
              <a:t>hói bụi từ hoạt động của các nhà máy sản xuất, khí thải từ các phương tiện giao thông,... đã làm cho chất lượng không khí, đặc biệt tại các thành phố lớn, giảm sút và ô nhiễm đáng kể gây ra ô nhiễm không khí khá trầm trọng</a:t>
            </a:r>
            <a:r>
              <a:rPr lang="en-US" b="0" i="0" dirty="0">
                <a:solidFill>
                  <a:srgbClr val="000000"/>
                </a:solidFill>
                <a:effectLst/>
                <a:latin typeface="Helvetica Neue"/>
              </a:rPr>
              <a:t>.</a:t>
            </a:r>
          </a:p>
          <a:p>
            <a:endParaRPr lang="en-US" b="0" i="0" dirty="0">
              <a:solidFill>
                <a:srgbClr val="000000"/>
              </a:solidFill>
              <a:effectLst/>
              <a:latin typeface="Helvetica Neue"/>
            </a:endParaRPr>
          </a:p>
          <a:p>
            <a:pPr algn="just"/>
            <a:r>
              <a:rPr lang="en-US" dirty="0">
                <a:solidFill>
                  <a:srgbClr val="000000"/>
                </a:solidFill>
                <a:latin typeface="Helvetica Neue"/>
              </a:rPr>
              <a:t>Do </a:t>
            </a:r>
            <a:r>
              <a:rPr lang="en-US" dirty="0" err="1">
                <a:solidFill>
                  <a:srgbClr val="000000"/>
                </a:solidFill>
                <a:latin typeface="Helvetica Neue"/>
              </a:rPr>
              <a:t>đó</a:t>
            </a:r>
            <a:r>
              <a:rPr lang="en-US" dirty="0">
                <a:solidFill>
                  <a:srgbClr val="000000"/>
                </a:solidFill>
                <a:latin typeface="Helvetica Neue"/>
              </a:rPr>
              <a:t> </a:t>
            </a:r>
            <a:r>
              <a:rPr lang="en-US" dirty="0" err="1">
                <a:solidFill>
                  <a:srgbClr val="000000"/>
                </a:solidFill>
                <a:latin typeface="Helvetica Neue"/>
              </a:rPr>
              <a:t>nhóm</a:t>
            </a:r>
            <a:r>
              <a:rPr lang="en-US" dirty="0">
                <a:solidFill>
                  <a:srgbClr val="000000"/>
                </a:solidFill>
                <a:latin typeface="Helvetica Neue"/>
              </a:rPr>
              <a:t> </a:t>
            </a:r>
            <a:r>
              <a:rPr lang="vi-VN" b="0" i="0" dirty="0">
                <a:solidFill>
                  <a:srgbClr val="000000"/>
                </a:solidFill>
                <a:effectLst/>
                <a:latin typeface="Helvetica Neue"/>
              </a:rPr>
              <a:t>quyết định thu thập dữ liệu về chất lượng không khí ở các thành phố lớn, cụ thể là thành phố Hồ Chí Minh, để có những cái nhìn về chất lượng không khí nơi đó cũng như tại các thành phố lớn trên thế </a:t>
            </a:r>
            <a:r>
              <a:rPr lang="vi-VN" b="0" i="0" dirty="0" smtClean="0">
                <a:solidFill>
                  <a:srgbClr val="000000"/>
                </a:solidFill>
                <a:effectLst/>
                <a:latin typeface="Helvetica Neue"/>
              </a:rPr>
              <a:t>giới</a:t>
            </a:r>
            <a:r>
              <a:rPr lang="en-US" b="0" i="0" dirty="0" smtClean="0">
                <a:solidFill>
                  <a:srgbClr val="000000"/>
                </a:solidFill>
                <a:effectLst/>
                <a:latin typeface="Helvetica Neue"/>
              </a:rPr>
              <a:t>.</a:t>
            </a:r>
            <a:endParaRPr lang="en-US" dirty="0"/>
          </a:p>
        </p:txBody>
      </p:sp>
    </p:spTree>
    <p:extLst>
      <p:ext uri="{BB962C8B-B14F-4D97-AF65-F5344CB8AC3E}">
        <p14:creationId xmlns:p14="http://schemas.microsoft.com/office/powerpoint/2010/main" val="2003745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46AD-A3E8-4B2C-8CD2-0E96DD0BF054}"/>
              </a:ext>
            </a:extLst>
          </p:cNvPr>
          <p:cNvSpPr>
            <a:spLocks noGrp="1"/>
          </p:cNvSpPr>
          <p:nvPr>
            <p:ph type="title"/>
          </p:nvPr>
        </p:nvSpPr>
        <p:spPr/>
        <p:txBody>
          <a:bodyPr/>
          <a:lstStyle/>
          <a:p>
            <a:r>
              <a:rPr lang="en-US" sz="4400" b="1" dirty="0" err="1">
                <a:latin typeface="Helvetica Neue"/>
              </a:rPr>
              <a:t>Nhận</a:t>
            </a:r>
            <a:r>
              <a:rPr lang="en-US" sz="4400" b="1" dirty="0">
                <a:latin typeface="Helvetica Neue"/>
              </a:rPr>
              <a:t> </a:t>
            </a:r>
            <a:r>
              <a:rPr lang="en-US" sz="4400" b="1" dirty="0" err="1">
                <a:latin typeface="Helvetica Neue"/>
              </a:rPr>
              <a:t>xét</a:t>
            </a:r>
            <a:endParaRPr lang="en-US" dirty="0"/>
          </a:p>
        </p:txBody>
      </p:sp>
      <p:sp>
        <p:nvSpPr>
          <p:cNvPr id="3" name="Content Placeholder 2">
            <a:extLst>
              <a:ext uri="{FF2B5EF4-FFF2-40B4-BE49-F238E27FC236}">
                <a16:creationId xmlns:a16="http://schemas.microsoft.com/office/drawing/2014/main" id="{2D1155EA-4E34-4C1C-9892-DE5389B3C081}"/>
              </a:ext>
            </a:extLst>
          </p:cNvPr>
          <p:cNvSpPr>
            <a:spLocks noGrp="1"/>
          </p:cNvSpPr>
          <p:nvPr>
            <p:ph idx="1"/>
          </p:nvPr>
        </p:nvSpPr>
        <p:spPr/>
        <p:txBody>
          <a:bodyPr>
            <a:noAutofit/>
          </a:bodyPr>
          <a:lstStyle/>
          <a:p>
            <a:r>
              <a:rPr lang="en-US" sz="2400" b="1" dirty="0" err="1">
                <a:latin typeface="Helvetica Neue"/>
              </a:rPr>
              <a:t>DecisionTreeClassifier</a:t>
            </a:r>
            <a:r>
              <a:rPr lang="en-US" sz="2400" b="1" dirty="0">
                <a:latin typeface="Helvetica Neue"/>
              </a:rPr>
              <a:t> </a:t>
            </a:r>
            <a:r>
              <a:rPr lang="en-US" sz="2400" dirty="0" err="1">
                <a:latin typeface="Helvetica Neue"/>
              </a:rPr>
              <a:t>tỏ</a:t>
            </a:r>
            <a:r>
              <a:rPr lang="en-US" sz="2400" dirty="0">
                <a:latin typeface="Helvetica Neue"/>
              </a:rPr>
              <a:t> ra </a:t>
            </a:r>
            <a:r>
              <a:rPr lang="en-US" sz="2400" dirty="0" err="1">
                <a:latin typeface="Helvetica Neue"/>
              </a:rPr>
              <a:t>hiệu</a:t>
            </a:r>
            <a:r>
              <a:rPr lang="en-US" sz="2400" dirty="0">
                <a:latin typeface="Helvetica Neue"/>
              </a:rPr>
              <a:t> </a:t>
            </a:r>
            <a:r>
              <a:rPr lang="en-US" sz="2400" dirty="0" err="1">
                <a:latin typeface="Helvetica Neue"/>
              </a:rPr>
              <a:t>quả</a:t>
            </a:r>
            <a:r>
              <a:rPr lang="en-US" sz="2400" dirty="0">
                <a:latin typeface="Helvetica Neue"/>
              </a:rPr>
              <a:t> </a:t>
            </a:r>
            <a:r>
              <a:rPr lang="en-US" sz="2400" dirty="0" err="1">
                <a:latin typeface="Helvetica Neue"/>
              </a:rPr>
              <a:t>hơn</a:t>
            </a:r>
            <a:r>
              <a:rPr lang="en-US" sz="2400" dirty="0">
                <a:latin typeface="Helvetica Neue"/>
              </a:rPr>
              <a:t> 2 </a:t>
            </a:r>
            <a:r>
              <a:rPr lang="en-US" sz="2400" dirty="0" err="1">
                <a:latin typeface="Helvetica Neue"/>
              </a:rPr>
              <a:t>phương</a:t>
            </a:r>
            <a:r>
              <a:rPr lang="en-US" sz="2400" dirty="0">
                <a:latin typeface="Helvetica Neue"/>
              </a:rPr>
              <a:t> </a:t>
            </a:r>
            <a:r>
              <a:rPr lang="en-US" sz="2400" dirty="0" err="1">
                <a:latin typeface="Helvetica Neue"/>
              </a:rPr>
              <a:t>pháp</a:t>
            </a:r>
            <a:r>
              <a:rPr lang="en-US" sz="2400" dirty="0">
                <a:latin typeface="Helvetica Neue"/>
              </a:rPr>
              <a:t> </a:t>
            </a:r>
            <a:r>
              <a:rPr lang="en-US" sz="2400" dirty="0" err="1">
                <a:latin typeface="Helvetica Neue"/>
              </a:rPr>
              <a:t>còn</a:t>
            </a:r>
            <a:r>
              <a:rPr lang="en-US" sz="2400" dirty="0">
                <a:latin typeface="Helvetica Neue"/>
              </a:rPr>
              <a:t> </a:t>
            </a:r>
            <a:r>
              <a:rPr lang="en-US" sz="2400" dirty="0" err="1">
                <a:latin typeface="Helvetica Neue"/>
              </a:rPr>
              <a:t>lại</a:t>
            </a:r>
            <a:r>
              <a:rPr lang="en-US" sz="2400" dirty="0">
                <a:latin typeface="Helvetica Neue"/>
              </a:rPr>
              <a:t>. </a:t>
            </a:r>
          </a:p>
          <a:p>
            <a:endParaRPr lang="en-US" sz="2400" dirty="0">
              <a:latin typeface="Helvetica Neue"/>
            </a:endParaRPr>
          </a:p>
          <a:p>
            <a:pPr algn="just"/>
            <a:r>
              <a:rPr lang="en-US" sz="2400" dirty="0" err="1">
                <a:latin typeface="Helvetica Neue"/>
              </a:rPr>
              <a:t>Vì</a:t>
            </a:r>
            <a:r>
              <a:rPr lang="en-US" sz="2400" dirty="0">
                <a:latin typeface="Helvetica Neue"/>
              </a:rPr>
              <a:t> </a:t>
            </a:r>
            <a:r>
              <a:rPr lang="en-US" sz="2400" dirty="0" err="1">
                <a:latin typeface="Helvetica Neue"/>
              </a:rPr>
              <a:t>có</a:t>
            </a:r>
            <a:r>
              <a:rPr lang="en-US" sz="2400" dirty="0">
                <a:latin typeface="Helvetica Neue"/>
              </a:rPr>
              <a:t> </a:t>
            </a:r>
            <a:r>
              <a:rPr lang="en-US" sz="2400" dirty="0" err="1">
                <a:latin typeface="Helvetica Neue"/>
              </a:rPr>
              <a:t>thể</a:t>
            </a:r>
            <a:r>
              <a:rPr lang="en-US" sz="2400" dirty="0">
                <a:latin typeface="Helvetica Neue"/>
              </a:rPr>
              <a:t> </a:t>
            </a:r>
            <a:r>
              <a:rPr lang="en-US" sz="2400" dirty="0" err="1">
                <a:latin typeface="Helvetica Neue"/>
              </a:rPr>
              <a:t>cả</a:t>
            </a:r>
            <a:r>
              <a:rPr lang="en-US" sz="2400" dirty="0">
                <a:latin typeface="Helvetica Neue"/>
              </a:rPr>
              <a:t> </a:t>
            </a:r>
            <a:r>
              <a:rPr lang="en-US" sz="2400" dirty="0" err="1">
                <a:latin typeface="Helvetica Neue"/>
              </a:rPr>
              <a:t>tập</a:t>
            </a:r>
            <a:r>
              <a:rPr lang="en-US" sz="2400" dirty="0">
                <a:latin typeface="Helvetica Neue"/>
              </a:rPr>
              <a:t> train, validation, test </a:t>
            </a:r>
            <a:r>
              <a:rPr lang="en-US" sz="2400" dirty="0" err="1">
                <a:latin typeface="Helvetica Neue"/>
              </a:rPr>
              <a:t>đều</a:t>
            </a:r>
            <a:r>
              <a:rPr lang="en-US" sz="2400" dirty="0">
                <a:latin typeface="Helvetica Neue"/>
              </a:rPr>
              <a:t> </a:t>
            </a:r>
            <a:r>
              <a:rPr lang="en-US" sz="2400" dirty="0" err="1">
                <a:latin typeface="Helvetica Neue"/>
              </a:rPr>
              <a:t>được</a:t>
            </a:r>
            <a:r>
              <a:rPr lang="en-US" sz="2400" dirty="0">
                <a:latin typeface="Helvetica Neue"/>
              </a:rPr>
              <a:t> </a:t>
            </a:r>
            <a:r>
              <a:rPr lang="en-US" sz="2400" dirty="0" err="1">
                <a:latin typeface="Helvetica Neue"/>
              </a:rPr>
              <a:t>sinh</a:t>
            </a:r>
            <a:r>
              <a:rPr lang="en-US" sz="2400" dirty="0">
                <a:latin typeface="Helvetica Neue"/>
              </a:rPr>
              <a:t> ra </a:t>
            </a:r>
            <a:r>
              <a:rPr lang="en-US" sz="2400" dirty="0" err="1">
                <a:latin typeface="Helvetica Neue"/>
              </a:rPr>
              <a:t>từ</a:t>
            </a:r>
            <a:r>
              <a:rPr lang="en-US" sz="2400" dirty="0">
                <a:latin typeface="Helvetica Neue"/>
              </a:rPr>
              <a:t> </a:t>
            </a:r>
            <a:r>
              <a:rPr lang="en-US" sz="2400" dirty="0" err="1">
                <a:latin typeface="Helvetica Neue"/>
              </a:rPr>
              <a:t>một</a:t>
            </a:r>
            <a:r>
              <a:rPr lang="en-US" sz="2400" dirty="0">
                <a:latin typeface="Helvetica Neue"/>
              </a:rPr>
              <a:t> </a:t>
            </a:r>
            <a:r>
              <a:rPr lang="en-US" sz="2400" dirty="0" err="1">
                <a:latin typeface="Helvetica Neue"/>
              </a:rPr>
              <a:t>hàm</a:t>
            </a:r>
            <a:r>
              <a:rPr lang="en-US" sz="2400" dirty="0">
                <a:latin typeface="Helvetica Neue"/>
              </a:rPr>
              <a:t>, </a:t>
            </a:r>
            <a:r>
              <a:rPr lang="en-US" sz="2400" dirty="0" err="1">
                <a:latin typeface="Helvetica Neue"/>
              </a:rPr>
              <a:t>một</a:t>
            </a:r>
            <a:r>
              <a:rPr lang="en-US" sz="2400" dirty="0">
                <a:latin typeface="Helvetica Neue"/>
              </a:rPr>
              <a:t> </a:t>
            </a:r>
            <a:r>
              <a:rPr lang="en-US" sz="2400" dirty="0" err="1">
                <a:latin typeface="Helvetica Neue"/>
              </a:rPr>
              <a:t>tiêu</a:t>
            </a:r>
            <a:r>
              <a:rPr lang="en-US" sz="2400" dirty="0">
                <a:latin typeface="Helvetica Neue"/>
              </a:rPr>
              <a:t> </a:t>
            </a:r>
            <a:r>
              <a:rPr lang="en-US" sz="2400" dirty="0" err="1">
                <a:latin typeface="Helvetica Neue"/>
              </a:rPr>
              <a:t>chuẩn</a:t>
            </a:r>
            <a:r>
              <a:rPr lang="en-US" sz="2400" dirty="0">
                <a:latin typeface="Helvetica Neue"/>
              </a:rPr>
              <a:t> </a:t>
            </a:r>
            <a:r>
              <a:rPr lang="en-US" sz="2400" dirty="0" err="1">
                <a:latin typeface="Helvetica Neue"/>
              </a:rPr>
              <a:t>cố</a:t>
            </a:r>
            <a:r>
              <a:rPr lang="en-US" sz="2400" dirty="0">
                <a:latin typeface="Helvetica Neue"/>
              </a:rPr>
              <a:t> </a:t>
            </a:r>
            <a:r>
              <a:rPr lang="en-US" sz="2400" dirty="0" err="1">
                <a:latin typeface="Helvetica Neue"/>
              </a:rPr>
              <a:t>định</a:t>
            </a:r>
            <a:r>
              <a:rPr lang="en-US" sz="2400" dirty="0">
                <a:latin typeface="Helvetica Neue"/>
              </a:rPr>
              <a:t>. </a:t>
            </a:r>
            <a:r>
              <a:rPr lang="en-US" sz="2400" dirty="0" err="1">
                <a:latin typeface="Helvetica Neue"/>
              </a:rPr>
              <a:t>Mà</a:t>
            </a:r>
            <a:r>
              <a:rPr lang="en-US" sz="2400" dirty="0">
                <a:latin typeface="Helvetica Neue"/>
              </a:rPr>
              <a:t> </a:t>
            </a:r>
            <a:r>
              <a:rPr lang="en-US" sz="2400" dirty="0" err="1">
                <a:latin typeface="Helvetica Neue"/>
              </a:rPr>
              <a:t>DecisionTree</a:t>
            </a:r>
            <a:r>
              <a:rPr lang="en-US" sz="2400" dirty="0">
                <a:latin typeface="Helvetica Neue"/>
              </a:rPr>
              <a:t> </a:t>
            </a:r>
            <a:r>
              <a:rPr lang="en-US" sz="2400" dirty="0" err="1">
                <a:latin typeface="Helvetica Neue"/>
              </a:rPr>
              <a:t>sẽ</a:t>
            </a:r>
            <a:r>
              <a:rPr lang="en-US" sz="2400" dirty="0">
                <a:latin typeface="Helvetica Neue"/>
              </a:rPr>
              <a:t> fit </a:t>
            </a:r>
            <a:r>
              <a:rPr lang="en-US" sz="2400" dirty="0" err="1">
                <a:latin typeface="Helvetica Neue"/>
              </a:rPr>
              <a:t>rất</a:t>
            </a:r>
            <a:r>
              <a:rPr lang="en-US" sz="2400" dirty="0">
                <a:latin typeface="Helvetica Neue"/>
              </a:rPr>
              <a:t> </a:t>
            </a:r>
            <a:r>
              <a:rPr lang="en-US" sz="2400" dirty="0" err="1">
                <a:latin typeface="Helvetica Neue"/>
              </a:rPr>
              <a:t>tốt</a:t>
            </a:r>
            <a:r>
              <a:rPr lang="en-US" sz="2400" dirty="0">
                <a:latin typeface="Helvetica Neue"/>
              </a:rPr>
              <a:t> </a:t>
            </a:r>
            <a:r>
              <a:rPr lang="en-US" sz="2400" dirty="0" err="1">
                <a:latin typeface="Helvetica Neue"/>
              </a:rPr>
              <a:t>với</a:t>
            </a:r>
            <a:r>
              <a:rPr lang="en-US" sz="2400" dirty="0">
                <a:latin typeface="Helvetica Neue"/>
              </a:rPr>
              <a:t> </a:t>
            </a:r>
            <a:r>
              <a:rPr lang="en-US" sz="2400" dirty="0" err="1">
                <a:latin typeface="Helvetica Neue"/>
              </a:rPr>
              <a:t>tập</a:t>
            </a:r>
            <a:r>
              <a:rPr lang="en-US" sz="2400" dirty="0">
                <a:latin typeface="Helvetica Neue"/>
              </a:rPr>
              <a:t> train. Do đó, mô hình sẽ rất sát với hàm sinh ban </a:t>
            </a:r>
            <a:r>
              <a:rPr lang="en-US" sz="2400" dirty="0" smtClean="0">
                <a:latin typeface="Helvetica Neue"/>
              </a:rPr>
              <a:t>đầu.</a:t>
            </a:r>
            <a:endParaRPr lang="en-US" sz="2400" dirty="0">
              <a:latin typeface="Helvetica Neue"/>
            </a:endParaRPr>
          </a:p>
          <a:p>
            <a:endParaRPr lang="en-US" sz="2400" dirty="0">
              <a:latin typeface="Helvetica Neue"/>
            </a:endParaRPr>
          </a:p>
          <a:p>
            <a:r>
              <a:rPr lang="en-US" sz="2400" dirty="0">
                <a:latin typeface="Helvetica Neue"/>
              </a:rPr>
              <a:t>Dẫn đến độ chính xác trên tập validation, tập test sẽ </a:t>
            </a:r>
            <a:r>
              <a:rPr lang="en-US" sz="2400" dirty="0" smtClean="0">
                <a:latin typeface="Helvetica Neue"/>
              </a:rPr>
              <a:t>cao.</a:t>
            </a:r>
            <a:endParaRPr lang="en-US" sz="2400" dirty="0">
              <a:latin typeface="Helvetica Neue"/>
            </a:endParaRPr>
          </a:p>
          <a:p>
            <a:endParaRPr lang="en-US" sz="2400" dirty="0"/>
          </a:p>
        </p:txBody>
      </p:sp>
    </p:spTree>
    <p:extLst>
      <p:ext uri="{BB962C8B-B14F-4D97-AF65-F5344CB8AC3E}">
        <p14:creationId xmlns:p14="http://schemas.microsoft.com/office/powerpoint/2010/main" val="2701638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772A-74C5-40E5-87F3-755E8246DE03}"/>
              </a:ext>
            </a:extLst>
          </p:cNvPr>
          <p:cNvSpPr>
            <a:spLocks noGrp="1"/>
          </p:cNvSpPr>
          <p:nvPr>
            <p:ph type="title"/>
          </p:nvPr>
        </p:nvSpPr>
        <p:spPr/>
        <p:txBody>
          <a:bodyPr/>
          <a:lstStyle/>
          <a:p>
            <a:r>
              <a:rPr lang="en-US" b="1" i="0" dirty="0" err="1">
                <a:effectLst/>
                <a:latin typeface="Helvetica Neue"/>
              </a:rPr>
              <a:t>Nhìn</a:t>
            </a:r>
            <a:r>
              <a:rPr lang="en-US" b="1" i="0" dirty="0">
                <a:effectLst/>
                <a:latin typeface="Helvetica Neue"/>
              </a:rPr>
              <a:t> </a:t>
            </a:r>
            <a:r>
              <a:rPr lang="en-US" b="1" i="0" dirty="0" err="1">
                <a:effectLst/>
                <a:latin typeface="Helvetica Neue"/>
              </a:rPr>
              <a:t>lại</a:t>
            </a:r>
            <a:r>
              <a:rPr lang="en-US" b="1" i="0" dirty="0">
                <a:effectLst/>
                <a:latin typeface="Helvetica Neue"/>
              </a:rPr>
              <a:t> </a:t>
            </a:r>
            <a:r>
              <a:rPr lang="en-US" b="1" i="0" dirty="0" err="1">
                <a:effectLst/>
                <a:latin typeface="Helvetica Neue"/>
              </a:rPr>
              <a:t>quá</a:t>
            </a:r>
            <a:r>
              <a:rPr lang="en-US" b="1" i="0" dirty="0">
                <a:effectLst/>
                <a:latin typeface="Helvetica Neue"/>
              </a:rPr>
              <a:t> </a:t>
            </a:r>
            <a:r>
              <a:rPr lang="en-US" b="1" i="0" dirty="0" err="1">
                <a:effectLst/>
                <a:latin typeface="Helvetica Neue"/>
              </a:rPr>
              <a:t>trình</a:t>
            </a:r>
            <a:r>
              <a:rPr lang="en-US" b="1" i="0" dirty="0">
                <a:effectLst/>
                <a:latin typeface="Helvetica Neue"/>
              </a:rPr>
              <a:t> </a:t>
            </a:r>
            <a:r>
              <a:rPr lang="en-US" b="1" i="0" dirty="0" err="1">
                <a:effectLst/>
                <a:latin typeface="Helvetica Neue"/>
              </a:rPr>
              <a:t>làm</a:t>
            </a:r>
            <a:r>
              <a:rPr lang="en-US" b="1" i="0" dirty="0">
                <a:effectLst/>
                <a:latin typeface="Helvetica Neue"/>
              </a:rPr>
              <a:t> </a:t>
            </a:r>
            <a:r>
              <a:rPr lang="en-US" b="1" i="0" dirty="0" err="1">
                <a:effectLst/>
                <a:latin typeface="Helvetica Neue"/>
              </a:rPr>
              <a:t>đồ</a:t>
            </a:r>
            <a:r>
              <a:rPr lang="en-US" b="1" i="0" dirty="0">
                <a:effectLst/>
                <a:latin typeface="Helvetica Neue"/>
              </a:rPr>
              <a:t> </a:t>
            </a:r>
            <a:r>
              <a:rPr lang="en-US" b="1" i="0" dirty="0" err="1">
                <a:effectLst/>
                <a:latin typeface="Helvetica Neue"/>
              </a:rPr>
              <a:t>án</a:t>
            </a:r>
            <a:endParaRPr lang="en-US" dirty="0"/>
          </a:p>
        </p:txBody>
      </p:sp>
      <p:sp>
        <p:nvSpPr>
          <p:cNvPr id="3" name="Content Placeholder 2">
            <a:extLst>
              <a:ext uri="{FF2B5EF4-FFF2-40B4-BE49-F238E27FC236}">
                <a16:creationId xmlns:a16="http://schemas.microsoft.com/office/drawing/2014/main" id="{4BA68372-4654-429A-A510-9203F302DD04}"/>
              </a:ext>
            </a:extLst>
          </p:cNvPr>
          <p:cNvSpPr>
            <a:spLocks noGrp="1"/>
          </p:cNvSpPr>
          <p:nvPr>
            <p:ph idx="1"/>
          </p:nvPr>
        </p:nvSpPr>
        <p:spPr/>
        <p:txBody>
          <a:bodyPr/>
          <a:lstStyle/>
          <a:p>
            <a:endParaRPr lang="en-US" dirty="0"/>
          </a:p>
          <a:p>
            <a:r>
              <a:rPr lang="en-US" b="1" i="0" dirty="0">
                <a:solidFill>
                  <a:srgbClr val="000000"/>
                </a:solidFill>
                <a:effectLst/>
                <a:latin typeface="Helvetica Neue"/>
              </a:rPr>
              <a:t>Những khó khăn gặp </a:t>
            </a:r>
            <a:r>
              <a:rPr lang="en-US" b="1" i="0" dirty="0" smtClean="0">
                <a:solidFill>
                  <a:srgbClr val="000000"/>
                </a:solidFill>
                <a:effectLst/>
                <a:latin typeface="Helvetica Neue"/>
              </a:rPr>
              <a:t>phải.</a:t>
            </a:r>
            <a:endParaRPr lang="en-US" b="1" i="0" dirty="0">
              <a:solidFill>
                <a:srgbClr val="000000"/>
              </a:solidFill>
              <a:effectLst/>
              <a:latin typeface="Helvetica Neue"/>
            </a:endParaRPr>
          </a:p>
          <a:p>
            <a:endParaRPr lang="en-US" dirty="0"/>
          </a:p>
          <a:p>
            <a:endParaRPr lang="en-US" b="1" i="0" dirty="0">
              <a:solidFill>
                <a:srgbClr val="000000"/>
              </a:solidFill>
              <a:effectLst/>
              <a:latin typeface="Helvetica Neue"/>
            </a:endParaRPr>
          </a:p>
          <a:p>
            <a:r>
              <a:rPr lang="vi-VN" b="1" i="0" dirty="0">
                <a:solidFill>
                  <a:srgbClr val="000000"/>
                </a:solidFill>
                <a:effectLst/>
                <a:latin typeface="Helvetica Neue"/>
              </a:rPr>
              <a:t>Những điều hữu ích học </a:t>
            </a:r>
            <a:r>
              <a:rPr lang="vi-VN" b="1" i="0" dirty="0" smtClean="0">
                <a:solidFill>
                  <a:srgbClr val="000000"/>
                </a:solidFill>
                <a:effectLst/>
                <a:latin typeface="Helvetica Neue"/>
              </a:rPr>
              <a:t>được</a:t>
            </a:r>
            <a:r>
              <a:rPr lang="en-US" b="1" i="0" dirty="0" smtClean="0">
                <a:solidFill>
                  <a:srgbClr val="000000"/>
                </a:solidFill>
                <a:effectLst/>
                <a:latin typeface="Helvetica Neue"/>
              </a:rPr>
              <a:t>.</a:t>
            </a:r>
            <a:endParaRPr lang="vi-VN"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402387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D19F-2BB1-42FE-BE34-44E7CA5A6F41}"/>
              </a:ext>
            </a:extLst>
          </p:cNvPr>
          <p:cNvSpPr>
            <a:spLocks noGrp="1"/>
          </p:cNvSpPr>
          <p:nvPr>
            <p:ph type="title"/>
          </p:nvPr>
        </p:nvSpPr>
        <p:spPr/>
        <p:txBody>
          <a:bodyPr/>
          <a:lstStyle/>
          <a:p>
            <a:r>
              <a:rPr lang="en-US" b="1" i="0" dirty="0" err="1">
                <a:effectLst/>
                <a:latin typeface="Helvetica Neue"/>
              </a:rPr>
              <a:t>Những</a:t>
            </a:r>
            <a:r>
              <a:rPr lang="en-US" b="1" i="0" dirty="0">
                <a:effectLst/>
                <a:latin typeface="Helvetica Neue"/>
              </a:rPr>
              <a:t> </a:t>
            </a:r>
            <a:r>
              <a:rPr lang="en-US" b="1" i="0" dirty="0" err="1">
                <a:effectLst/>
                <a:latin typeface="Helvetica Neue"/>
              </a:rPr>
              <a:t>khó</a:t>
            </a:r>
            <a:r>
              <a:rPr lang="en-US" b="1" i="0" dirty="0">
                <a:effectLst/>
                <a:latin typeface="Helvetica Neue"/>
              </a:rPr>
              <a:t> </a:t>
            </a:r>
            <a:r>
              <a:rPr lang="en-US" b="1" i="0" dirty="0" err="1">
                <a:effectLst/>
                <a:latin typeface="Helvetica Neue"/>
              </a:rPr>
              <a:t>khăn</a:t>
            </a:r>
            <a:r>
              <a:rPr lang="en-US" b="1" i="0" dirty="0">
                <a:effectLst/>
                <a:latin typeface="Helvetica Neue"/>
              </a:rPr>
              <a:t> </a:t>
            </a:r>
            <a:r>
              <a:rPr lang="en-US" b="1" i="0" dirty="0" err="1">
                <a:effectLst/>
                <a:latin typeface="Helvetica Neue"/>
              </a:rPr>
              <a:t>gặp</a:t>
            </a:r>
            <a:r>
              <a:rPr lang="en-US" b="1" i="0" dirty="0">
                <a:effectLst/>
                <a:latin typeface="Helvetica Neue"/>
              </a:rPr>
              <a:t> </a:t>
            </a:r>
            <a:r>
              <a:rPr lang="en-US" b="1" i="0" dirty="0" err="1">
                <a:effectLst/>
                <a:latin typeface="Helvetica Neue"/>
              </a:rPr>
              <a:t>phải</a:t>
            </a:r>
            <a:endParaRPr lang="en-US" dirty="0"/>
          </a:p>
        </p:txBody>
      </p:sp>
      <p:sp>
        <p:nvSpPr>
          <p:cNvPr id="3" name="Content Placeholder 2">
            <a:extLst>
              <a:ext uri="{FF2B5EF4-FFF2-40B4-BE49-F238E27FC236}">
                <a16:creationId xmlns:a16="http://schemas.microsoft.com/office/drawing/2014/main" id="{10437586-F0F5-4B22-9BBF-6078ABDAF7D9}"/>
              </a:ext>
            </a:extLst>
          </p:cNvPr>
          <p:cNvSpPr>
            <a:spLocks noGrp="1"/>
          </p:cNvSpPr>
          <p:nvPr>
            <p:ph idx="1"/>
          </p:nvPr>
        </p:nvSpPr>
        <p:spPr/>
        <p:txBody>
          <a:bodyPr>
            <a:normAutofit/>
          </a:bodyPr>
          <a:lstStyle/>
          <a:p>
            <a:r>
              <a:rPr lang="en-US" dirty="0">
                <a:latin typeface="Helvetica Neue"/>
              </a:rPr>
              <a:t>Khó khăn trong quá trình thu thập dữ </a:t>
            </a:r>
            <a:r>
              <a:rPr lang="en-US" dirty="0" smtClean="0">
                <a:latin typeface="Helvetica Neue"/>
              </a:rPr>
              <a:t>liệu:</a:t>
            </a:r>
            <a:endParaRPr lang="en-US" dirty="0">
              <a:latin typeface="Helvetica Neue"/>
            </a:endParaRPr>
          </a:p>
          <a:p>
            <a:pPr lvl="1"/>
            <a:r>
              <a:rPr lang="en-US" dirty="0">
                <a:solidFill>
                  <a:schemeClr val="tx1"/>
                </a:solidFill>
                <a:latin typeface="Helvetica Neue"/>
              </a:rPr>
              <a:t>Các trang giới hạn số </a:t>
            </a:r>
            <a:r>
              <a:rPr lang="en-US" dirty="0" smtClean="0">
                <a:solidFill>
                  <a:schemeClr val="tx1"/>
                </a:solidFill>
                <a:latin typeface="Helvetica Neue"/>
              </a:rPr>
              <a:t>request.</a:t>
            </a:r>
            <a:endParaRPr lang="en-US" dirty="0">
              <a:solidFill>
                <a:schemeClr val="tx1"/>
              </a:solidFill>
              <a:latin typeface="Helvetica Neue"/>
            </a:endParaRPr>
          </a:p>
          <a:p>
            <a:pPr lvl="1"/>
            <a:r>
              <a:rPr lang="en-US" dirty="0">
                <a:solidFill>
                  <a:schemeClr val="tx1"/>
                </a:solidFill>
                <a:latin typeface="Helvetica Neue"/>
              </a:rPr>
              <a:t>API tính </a:t>
            </a:r>
            <a:r>
              <a:rPr lang="en-US" dirty="0" smtClean="0">
                <a:solidFill>
                  <a:schemeClr val="tx1"/>
                </a:solidFill>
                <a:latin typeface="Helvetica Neue"/>
              </a:rPr>
              <a:t>phí.</a:t>
            </a:r>
            <a:endParaRPr lang="en-US" dirty="0">
              <a:solidFill>
                <a:schemeClr val="tx1"/>
              </a:solidFill>
              <a:latin typeface="Helvetica Neue"/>
            </a:endParaRPr>
          </a:p>
          <a:p>
            <a:pPr lvl="1"/>
            <a:r>
              <a:rPr lang="en-US" dirty="0">
                <a:solidFill>
                  <a:schemeClr val="tx1"/>
                </a:solidFill>
                <a:latin typeface="Helvetica Neue"/>
              </a:rPr>
              <a:t>Dữ liệu không đầy </a:t>
            </a:r>
            <a:r>
              <a:rPr lang="en-US" dirty="0" smtClean="0">
                <a:solidFill>
                  <a:schemeClr val="tx1"/>
                </a:solidFill>
                <a:latin typeface="Helvetica Neue"/>
              </a:rPr>
              <a:t>đủ.</a:t>
            </a:r>
            <a:endParaRPr lang="en-US" dirty="0">
              <a:solidFill>
                <a:schemeClr val="tx1"/>
              </a:solidFill>
              <a:latin typeface="Helvetica Neue"/>
            </a:endParaRPr>
          </a:p>
          <a:p>
            <a:pPr lvl="1"/>
            <a:r>
              <a:rPr lang="en-US" dirty="0">
                <a:solidFill>
                  <a:schemeClr val="tx1"/>
                </a:solidFill>
                <a:latin typeface="Helvetica Neue"/>
              </a:rPr>
              <a:t>Kiểu dữ liệu không đồng </a:t>
            </a:r>
            <a:r>
              <a:rPr lang="en-US" dirty="0" smtClean="0">
                <a:solidFill>
                  <a:schemeClr val="tx1"/>
                </a:solidFill>
                <a:latin typeface="Helvetica Neue"/>
              </a:rPr>
              <a:t>nhất.</a:t>
            </a:r>
            <a:endParaRPr lang="en-US" dirty="0">
              <a:solidFill>
                <a:schemeClr val="tx1"/>
              </a:solidFill>
              <a:latin typeface="Helvetica Neue"/>
            </a:endParaRPr>
          </a:p>
          <a:p>
            <a:pPr lvl="1"/>
            <a:endParaRPr lang="en-US" dirty="0">
              <a:latin typeface="Helvetica Neue"/>
            </a:endParaRPr>
          </a:p>
          <a:p>
            <a:r>
              <a:rPr lang="en-US" b="0" i="0" dirty="0">
                <a:solidFill>
                  <a:srgbClr val="000000"/>
                </a:solidFill>
                <a:effectLst/>
                <a:latin typeface="Helvetica Neue"/>
              </a:rPr>
              <a:t>Khó khăn trong việc lựa chọn mô </a:t>
            </a:r>
            <a:r>
              <a:rPr lang="en-US" b="0" i="0" dirty="0" smtClean="0">
                <a:solidFill>
                  <a:srgbClr val="000000"/>
                </a:solidFill>
                <a:effectLst/>
                <a:latin typeface="Helvetica Neue"/>
              </a:rPr>
              <a:t>hình:</a:t>
            </a:r>
            <a:endParaRPr lang="en-US" b="0" i="0" dirty="0">
              <a:solidFill>
                <a:srgbClr val="000000"/>
              </a:solidFill>
              <a:effectLst/>
              <a:latin typeface="Helvetica Neue"/>
            </a:endParaRPr>
          </a:p>
          <a:p>
            <a:pPr lvl="1"/>
            <a:r>
              <a:rPr lang="en-US" dirty="0" err="1">
                <a:solidFill>
                  <a:srgbClr val="000000"/>
                </a:solidFill>
                <a:latin typeface="Helvetica Neue"/>
              </a:rPr>
              <a:t>Với</a:t>
            </a:r>
            <a:r>
              <a:rPr lang="en-US" dirty="0">
                <a:solidFill>
                  <a:srgbClr val="000000"/>
                </a:solidFill>
                <a:latin typeface="Helvetica Neue"/>
              </a:rPr>
              <a:t> </a:t>
            </a:r>
            <a:r>
              <a:rPr lang="en-US" dirty="0" err="1">
                <a:solidFill>
                  <a:srgbClr val="000000"/>
                </a:solidFill>
                <a:latin typeface="Helvetica Neue"/>
              </a:rPr>
              <a:t>mỗi</a:t>
            </a:r>
            <a:r>
              <a:rPr lang="en-US" dirty="0">
                <a:solidFill>
                  <a:srgbClr val="000000"/>
                </a:solidFill>
                <a:latin typeface="Helvetica Neue"/>
              </a:rPr>
              <a:t> </a:t>
            </a:r>
            <a:r>
              <a:rPr lang="en-US" dirty="0" err="1">
                <a:solidFill>
                  <a:srgbClr val="000000"/>
                </a:solidFill>
                <a:latin typeface="Helvetica Neue"/>
              </a:rPr>
              <a:t>loại</a:t>
            </a:r>
            <a:r>
              <a:rPr lang="en-US" dirty="0">
                <a:solidFill>
                  <a:srgbClr val="000000"/>
                </a:solidFill>
                <a:latin typeface="Helvetica Neue"/>
              </a:rPr>
              <a:t> </a:t>
            </a:r>
            <a:r>
              <a:rPr lang="en-US" dirty="0" err="1">
                <a:solidFill>
                  <a:srgbClr val="000000"/>
                </a:solidFill>
                <a:latin typeface="Helvetica Neue"/>
              </a:rPr>
              <a:t>dữ</a:t>
            </a:r>
            <a:r>
              <a:rPr lang="en-US" dirty="0">
                <a:solidFill>
                  <a:srgbClr val="000000"/>
                </a:solidFill>
                <a:latin typeface="Helvetica Neue"/>
              </a:rPr>
              <a:t> </a:t>
            </a:r>
            <a:r>
              <a:rPr lang="en-US" dirty="0" err="1">
                <a:solidFill>
                  <a:srgbClr val="000000"/>
                </a:solidFill>
                <a:latin typeface="Helvetica Neue"/>
              </a:rPr>
              <a:t>liệu</a:t>
            </a:r>
            <a:r>
              <a:rPr lang="en-US" dirty="0">
                <a:solidFill>
                  <a:srgbClr val="000000"/>
                </a:solidFill>
                <a:latin typeface="Helvetica Neue"/>
              </a:rPr>
              <a:t> </a:t>
            </a:r>
            <a:r>
              <a:rPr lang="en-US" dirty="0" err="1">
                <a:solidFill>
                  <a:srgbClr val="000000"/>
                </a:solidFill>
                <a:latin typeface="Helvetica Neue"/>
              </a:rPr>
              <a:t>sẽ</a:t>
            </a:r>
            <a:r>
              <a:rPr lang="en-US" dirty="0">
                <a:solidFill>
                  <a:srgbClr val="000000"/>
                </a:solidFill>
                <a:latin typeface="Helvetica Neue"/>
              </a:rPr>
              <a:t> </a:t>
            </a:r>
            <a:r>
              <a:rPr lang="en-US" dirty="0" err="1">
                <a:solidFill>
                  <a:srgbClr val="000000"/>
                </a:solidFill>
                <a:latin typeface="Helvetica Neue"/>
              </a:rPr>
              <a:t>có</a:t>
            </a:r>
            <a:r>
              <a:rPr lang="en-US" dirty="0">
                <a:solidFill>
                  <a:srgbClr val="000000"/>
                </a:solidFill>
                <a:latin typeface="Helvetica Neue"/>
              </a:rPr>
              <a:t> </a:t>
            </a:r>
            <a:r>
              <a:rPr lang="en-US" dirty="0" err="1">
                <a:solidFill>
                  <a:srgbClr val="000000"/>
                </a:solidFill>
                <a:latin typeface="Helvetica Neue"/>
              </a:rPr>
              <a:t>một</a:t>
            </a:r>
            <a:r>
              <a:rPr lang="en-US" dirty="0">
                <a:solidFill>
                  <a:srgbClr val="000000"/>
                </a:solidFill>
                <a:latin typeface="Helvetica Neue"/>
              </a:rPr>
              <a:t> </a:t>
            </a:r>
            <a:r>
              <a:rPr lang="en-US" dirty="0" err="1">
                <a:solidFill>
                  <a:srgbClr val="000000"/>
                </a:solidFill>
                <a:latin typeface="Helvetica Neue"/>
              </a:rPr>
              <a:t>mô</a:t>
            </a:r>
            <a:r>
              <a:rPr lang="en-US" dirty="0">
                <a:solidFill>
                  <a:srgbClr val="000000"/>
                </a:solidFill>
                <a:latin typeface="Helvetica Neue"/>
              </a:rPr>
              <a:t> </a:t>
            </a:r>
            <a:r>
              <a:rPr lang="en-US" dirty="0" err="1">
                <a:solidFill>
                  <a:srgbClr val="000000"/>
                </a:solidFill>
                <a:latin typeface="Helvetica Neue"/>
              </a:rPr>
              <a:t>hình</a:t>
            </a:r>
            <a:r>
              <a:rPr lang="en-US" dirty="0">
                <a:solidFill>
                  <a:srgbClr val="000000"/>
                </a:solidFill>
                <a:latin typeface="Helvetica Neue"/>
              </a:rPr>
              <a:t> </a:t>
            </a:r>
            <a:r>
              <a:rPr lang="en-US" dirty="0" err="1">
                <a:solidFill>
                  <a:srgbClr val="000000"/>
                </a:solidFill>
                <a:latin typeface="Helvetica Neue"/>
              </a:rPr>
              <a:t>phù</a:t>
            </a:r>
            <a:r>
              <a:rPr lang="en-US" dirty="0">
                <a:solidFill>
                  <a:srgbClr val="000000"/>
                </a:solidFill>
                <a:latin typeface="Helvetica Neue"/>
              </a:rPr>
              <a:t> </a:t>
            </a:r>
            <a:r>
              <a:rPr lang="en-US" dirty="0" err="1">
                <a:solidFill>
                  <a:srgbClr val="000000"/>
                </a:solidFill>
                <a:latin typeface="Helvetica Neue"/>
              </a:rPr>
              <a:t>hợp</a:t>
            </a:r>
            <a:r>
              <a:rPr lang="en-US" dirty="0">
                <a:solidFill>
                  <a:srgbClr val="000000"/>
                </a:solidFill>
                <a:latin typeface="Helvetica Neue"/>
              </a:rPr>
              <a:t>, </a:t>
            </a:r>
            <a:r>
              <a:rPr lang="en-US" dirty="0" err="1">
                <a:solidFill>
                  <a:srgbClr val="000000"/>
                </a:solidFill>
                <a:latin typeface="Helvetica Neue"/>
              </a:rPr>
              <a:t>trong</a:t>
            </a:r>
            <a:r>
              <a:rPr lang="en-US" dirty="0">
                <a:solidFill>
                  <a:srgbClr val="000000"/>
                </a:solidFill>
                <a:latin typeface="Helvetica Neue"/>
              </a:rPr>
              <a:t> </a:t>
            </a:r>
            <a:r>
              <a:rPr lang="en-US" dirty="0" err="1">
                <a:solidFill>
                  <a:srgbClr val="000000"/>
                </a:solidFill>
                <a:latin typeface="Helvetica Neue"/>
              </a:rPr>
              <a:t>bộ</a:t>
            </a:r>
            <a:r>
              <a:rPr lang="en-US" dirty="0">
                <a:solidFill>
                  <a:srgbClr val="000000"/>
                </a:solidFill>
                <a:latin typeface="Helvetica Neue"/>
              </a:rPr>
              <a:t> </a:t>
            </a:r>
            <a:r>
              <a:rPr lang="en-US" dirty="0" err="1">
                <a:solidFill>
                  <a:srgbClr val="000000"/>
                </a:solidFill>
                <a:latin typeface="Helvetica Neue"/>
              </a:rPr>
              <a:t>dữ</a:t>
            </a:r>
            <a:r>
              <a:rPr lang="en-US" dirty="0">
                <a:solidFill>
                  <a:srgbClr val="000000"/>
                </a:solidFill>
                <a:latin typeface="Helvetica Neue"/>
              </a:rPr>
              <a:t> </a:t>
            </a:r>
            <a:r>
              <a:rPr lang="en-US" dirty="0" err="1">
                <a:solidFill>
                  <a:srgbClr val="000000"/>
                </a:solidFill>
                <a:latin typeface="Helvetica Neue"/>
              </a:rPr>
              <a:t>liệu</a:t>
            </a:r>
            <a:r>
              <a:rPr lang="en-US" dirty="0">
                <a:solidFill>
                  <a:srgbClr val="000000"/>
                </a:solidFill>
                <a:latin typeface="Helvetica Neue"/>
              </a:rPr>
              <a:t> </a:t>
            </a:r>
            <a:r>
              <a:rPr lang="en-US" dirty="0" err="1">
                <a:solidFill>
                  <a:srgbClr val="000000"/>
                </a:solidFill>
                <a:latin typeface="Helvetica Neue"/>
              </a:rPr>
              <a:t>này</a:t>
            </a:r>
            <a:r>
              <a:rPr lang="en-US" dirty="0">
                <a:solidFill>
                  <a:srgbClr val="000000"/>
                </a:solidFill>
                <a:latin typeface="Helvetica Neue"/>
              </a:rPr>
              <a:t> </a:t>
            </a:r>
            <a:r>
              <a:rPr lang="en-US" dirty="0" err="1">
                <a:solidFill>
                  <a:srgbClr val="000000"/>
                </a:solidFill>
                <a:latin typeface="Helvetica Neue"/>
              </a:rPr>
              <a:t>là</a:t>
            </a:r>
            <a:r>
              <a:rPr lang="en-US" dirty="0">
                <a:solidFill>
                  <a:srgbClr val="000000"/>
                </a:solidFill>
                <a:latin typeface="Helvetica Neue"/>
              </a:rPr>
              <a:t> </a:t>
            </a:r>
            <a:r>
              <a:rPr lang="en-US" dirty="0" err="1">
                <a:solidFill>
                  <a:schemeClr val="tx1"/>
                </a:solidFill>
                <a:latin typeface="Helvetica Neue"/>
              </a:rPr>
              <a:t>DecisionTree</a:t>
            </a:r>
            <a:r>
              <a:rPr lang="en-US" dirty="0">
                <a:solidFill>
                  <a:schemeClr val="tx1"/>
                </a:solidFill>
                <a:latin typeface="Helvetica Neue"/>
              </a:rPr>
              <a:t>.</a:t>
            </a:r>
          </a:p>
          <a:p>
            <a:pPr lvl="1"/>
            <a:r>
              <a:rPr lang="en-US" dirty="0">
                <a:solidFill>
                  <a:schemeClr val="tx1"/>
                </a:solidFill>
                <a:latin typeface="Helvetica Neue"/>
              </a:rPr>
              <a:t> Do đó cần có kinh nghiệm trong việc lựa chọn mô hình, hoặc chạy thử nhiều mô hình và so sánh kết </a:t>
            </a:r>
            <a:r>
              <a:rPr lang="en-US" dirty="0" smtClean="0">
                <a:solidFill>
                  <a:schemeClr val="tx1"/>
                </a:solidFill>
                <a:latin typeface="Helvetica Neue"/>
              </a:rPr>
              <a:t>quá.</a:t>
            </a:r>
            <a:endParaRPr lang="en-US" dirty="0">
              <a:solidFill>
                <a:schemeClr val="tx1"/>
              </a:solidFill>
              <a:latin typeface="Helvetica Neue"/>
            </a:endParaRPr>
          </a:p>
        </p:txBody>
      </p:sp>
    </p:spTree>
    <p:extLst>
      <p:ext uri="{BB962C8B-B14F-4D97-AF65-F5344CB8AC3E}">
        <p14:creationId xmlns:p14="http://schemas.microsoft.com/office/powerpoint/2010/main" val="1995368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A61F-ACB2-42F1-8310-1054EF402A0B}"/>
              </a:ext>
            </a:extLst>
          </p:cNvPr>
          <p:cNvSpPr>
            <a:spLocks noGrp="1"/>
          </p:cNvSpPr>
          <p:nvPr>
            <p:ph type="title"/>
          </p:nvPr>
        </p:nvSpPr>
        <p:spPr/>
        <p:txBody>
          <a:bodyPr/>
          <a:lstStyle/>
          <a:p>
            <a:r>
              <a:rPr lang="vi-VN" b="1" i="0" dirty="0">
                <a:effectLst/>
                <a:latin typeface="Helvetica Neue"/>
              </a:rPr>
              <a:t>Những điều hữu ích học được</a:t>
            </a:r>
            <a:endParaRPr lang="en-US" dirty="0"/>
          </a:p>
        </p:txBody>
      </p:sp>
      <p:sp>
        <p:nvSpPr>
          <p:cNvPr id="3" name="Content Placeholder 2">
            <a:extLst>
              <a:ext uri="{FF2B5EF4-FFF2-40B4-BE49-F238E27FC236}">
                <a16:creationId xmlns:a16="http://schemas.microsoft.com/office/drawing/2014/main" id="{4752637F-B910-4844-B69C-377FFEDA8BD8}"/>
              </a:ext>
            </a:extLst>
          </p:cNvPr>
          <p:cNvSpPr>
            <a:spLocks noGrp="1"/>
          </p:cNvSpPr>
          <p:nvPr>
            <p:ph idx="1"/>
          </p:nvPr>
        </p:nvSpPr>
        <p:spPr/>
        <p:txBody>
          <a:bodyPr/>
          <a:lstStyle/>
          <a:p>
            <a:pPr algn="l">
              <a:buFont typeface="Arial" panose="020B0604020202020204" pitchFamily="34" charset="0"/>
              <a:buChar char="•"/>
            </a:pPr>
            <a:endParaRPr lang="en-US" b="0" i="0" dirty="0">
              <a:solidFill>
                <a:srgbClr val="000000"/>
              </a:solidFill>
              <a:effectLst/>
              <a:latin typeface="Helvetica Neue"/>
            </a:endParaRPr>
          </a:p>
          <a:p>
            <a:r>
              <a:rPr lang="vi-VN" b="0" i="0" dirty="0">
                <a:solidFill>
                  <a:srgbClr val="000000"/>
                </a:solidFill>
                <a:effectLst/>
                <a:latin typeface="Helvetica Neue"/>
              </a:rPr>
              <a:t>Có kinh nghiệm hơn trong việc thu thập dữ liệu và tiền xử lý dữ liệu.</a:t>
            </a:r>
          </a:p>
          <a:p>
            <a:pPr algn="l">
              <a:buFont typeface="Arial" panose="020B0604020202020204" pitchFamily="34" charset="0"/>
              <a:buChar char="•"/>
            </a:pPr>
            <a:r>
              <a:rPr lang="vi-VN" b="0" i="0" dirty="0">
                <a:solidFill>
                  <a:srgbClr val="000000"/>
                </a:solidFill>
                <a:effectLst/>
                <a:latin typeface="Helvetica Neue"/>
              </a:rPr>
              <a:t>Biết cách mô hình hóa dữ liệu và đánh giá mô hình thu được.</a:t>
            </a:r>
          </a:p>
          <a:p>
            <a:pPr algn="l">
              <a:buFont typeface="Arial" panose="020B0604020202020204" pitchFamily="34" charset="0"/>
              <a:buChar char="•"/>
            </a:pPr>
            <a:r>
              <a:rPr lang="vi-VN" b="0" i="0" dirty="0">
                <a:solidFill>
                  <a:srgbClr val="000000"/>
                </a:solidFill>
                <a:effectLst/>
                <a:latin typeface="Helvetica Neue"/>
              </a:rPr>
              <a:t>Biết thêm những thuật toán phân lớp hữu ích.</a:t>
            </a:r>
          </a:p>
          <a:p>
            <a:endParaRPr lang="en-US" dirty="0"/>
          </a:p>
        </p:txBody>
      </p:sp>
    </p:spTree>
    <p:extLst>
      <p:ext uri="{BB962C8B-B14F-4D97-AF65-F5344CB8AC3E}">
        <p14:creationId xmlns:p14="http://schemas.microsoft.com/office/powerpoint/2010/main" val="2037182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6B60-3954-49AE-B28B-767C51C8469F}"/>
              </a:ext>
            </a:extLst>
          </p:cNvPr>
          <p:cNvSpPr>
            <a:spLocks noGrp="1"/>
          </p:cNvSpPr>
          <p:nvPr>
            <p:ph type="title"/>
          </p:nvPr>
        </p:nvSpPr>
        <p:spPr/>
        <p:txBody>
          <a:bodyPr/>
          <a:lstStyle/>
          <a:p>
            <a:r>
              <a:rPr lang="en-US" b="1" i="0" dirty="0" err="1">
                <a:effectLst/>
                <a:latin typeface="Helvetica Neue"/>
              </a:rPr>
              <a:t>Tài</a:t>
            </a:r>
            <a:r>
              <a:rPr lang="en-US" b="1" i="0" dirty="0">
                <a:effectLst/>
                <a:latin typeface="Helvetica Neue"/>
              </a:rPr>
              <a:t> </a:t>
            </a:r>
            <a:r>
              <a:rPr lang="en-US" b="1" i="0" dirty="0" err="1">
                <a:effectLst/>
                <a:latin typeface="Helvetica Neue"/>
              </a:rPr>
              <a:t>liệu</a:t>
            </a:r>
            <a:r>
              <a:rPr lang="en-US" b="1" i="0" dirty="0">
                <a:effectLst/>
                <a:latin typeface="Helvetica Neue"/>
              </a:rPr>
              <a:t> </a:t>
            </a:r>
            <a:r>
              <a:rPr lang="en-US" b="1" i="0" dirty="0" err="1">
                <a:effectLst/>
                <a:latin typeface="Helvetica Neue"/>
              </a:rPr>
              <a:t>tham</a:t>
            </a:r>
            <a:r>
              <a:rPr lang="en-US" b="1" i="0" dirty="0">
                <a:effectLst/>
                <a:latin typeface="Helvetica Neue"/>
              </a:rPr>
              <a:t> </a:t>
            </a:r>
            <a:r>
              <a:rPr lang="en-US" b="1" i="0" dirty="0" err="1">
                <a:effectLst/>
                <a:latin typeface="Helvetica Neue"/>
              </a:rPr>
              <a:t>khảo</a:t>
            </a:r>
            <a:endParaRPr lang="en-US" dirty="0"/>
          </a:p>
        </p:txBody>
      </p:sp>
      <p:sp>
        <p:nvSpPr>
          <p:cNvPr id="3" name="Content Placeholder 2">
            <a:extLst>
              <a:ext uri="{FF2B5EF4-FFF2-40B4-BE49-F238E27FC236}">
                <a16:creationId xmlns:a16="http://schemas.microsoft.com/office/drawing/2014/main" id="{7A0672C4-0C84-4944-8993-4B8D7B4CF0C7}"/>
              </a:ext>
            </a:extLst>
          </p:cNvPr>
          <p:cNvSpPr>
            <a:spLocks noGrp="1"/>
          </p:cNvSpPr>
          <p:nvPr>
            <p:ph idx="1"/>
          </p:nvPr>
        </p:nvSpPr>
        <p:spPr/>
        <p:txBody>
          <a:bodyPr/>
          <a:lstStyle/>
          <a:p>
            <a:pPr algn="l"/>
            <a:endParaRPr lang="en-US" b="0" i="0" u="sng" dirty="0">
              <a:solidFill>
                <a:srgbClr val="296EAA"/>
              </a:solidFill>
              <a:effectLst/>
              <a:latin typeface="Helvetica Neue"/>
              <a:hlinkClick r:id="rId2"/>
            </a:endParaRPr>
          </a:p>
          <a:p>
            <a:pPr algn="l"/>
            <a:r>
              <a:rPr lang="vi-VN" b="0" i="0" u="sng" dirty="0">
                <a:solidFill>
                  <a:srgbClr val="296EAA"/>
                </a:solidFill>
                <a:effectLst/>
                <a:latin typeface="Helvetica Neue"/>
                <a:hlinkClick r:id="rId2"/>
              </a:rPr>
              <a:t>https://scikit-learn.org</a:t>
            </a:r>
            <a:r>
              <a:rPr lang="vi-VN" b="0" i="0" dirty="0">
                <a:solidFill>
                  <a:srgbClr val="000000"/>
                </a:solidFill>
                <a:effectLst/>
                <a:latin typeface="Helvetica Neue"/>
              </a:rPr>
              <a:t> (Tham khảo các thuật toán phân lớp có trong đồ án).</a:t>
            </a:r>
          </a:p>
          <a:p>
            <a:pPr algn="l"/>
            <a:r>
              <a:rPr lang="vi-VN" b="0" i="0" u="sng" dirty="0">
                <a:solidFill>
                  <a:srgbClr val="296EAA"/>
                </a:solidFill>
                <a:effectLst/>
                <a:latin typeface="Helvetica Neue"/>
                <a:hlinkClick r:id="rId3"/>
              </a:rPr>
              <a:t>https://openweathermap.org/api</a:t>
            </a:r>
            <a:r>
              <a:rPr lang="vi-VN" b="0" i="0" dirty="0">
                <a:solidFill>
                  <a:srgbClr val="000000"/>
                </a:solidFill>
                <a:effectLst/>
                <a:latin typeface="Helvetica Neue"/>
              </a:rPr>
              <a:t> (Tham khảo về ý nghĩa của các cột dữ liệu thu được)</a:t>
            </a:r>
          </a:p>
          <a:p>
            <a:pPr algn="l"/>
            <a:r>
              <a:rPr lang="vi-VN" b="0" i="0" dirty="0">
                <a:solidFill>
                  <a:srgbClr val="000000"/>
                </a:solidFill>
                <a:effectLst/>
                <a:latin typeface="Helvetica Neue"/>
              </a:rPr>
              <a:t>Tham khảo cách tiền xử lý, khám phá, mô hình hóa dữ liệu từ Bài tập 03 và các bài tập trước đó.</a:t>
            </a:r>
          </a:p>
          <a:p>
            <a:pPr algn="l"/>
            <a:r>
              <a:rPr lang="vi-VN" b="0" i="0" dirty="0">
                <a:solidFill>
                  <a:srgbClr val="000000"/>
                </a:solidFill>
                <a:effectLst/>
                <a:latin typeface="Helvetica Neue"/>
              </a:rPr>
              <a:t>Slide bài giảng.</a:t>
            </a:r>
          </a:p>
          <a:p>
            <a:endParaRPr lang="en-US" dirty="0">
              <a:latin typeface="Helvetica Neue"/>
            </a:endParaRPr>
          </a:p>
        </p:txBody>
      </p:sp>
    </p:spTree>
    <p:extLst>
      <p:ext uri="{BB962C8B-B14F-4D97-AF65-F5344CB8AC3E}">
        <p14:creationId xmlns:p14="http://schemas.microsoft.com/office/powerpoint/2010/main" val="1687971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E1CAD-C18A-4381-815B-40D66E6EE034}"/>
              </a:ext>
            </a:extLst>
          </p:cNvPr>
          <p:cNvSpPr>
            <a:spLocks noGrp="1"/>
          </p:cNvSpPr>
          <p:nvPr>
            <p:ph idx="1"/>
          </p:nvPr>
        </p:nvSpPr>
        <p:spPr>
          <a:xfrm>
            <a:off x="-93869" y="1253331"/>
            <a:ext cx="10515600" cy="4351338"/>
          </a:xfrm>
        </p:spPr>
        <p:txBody>
          <a:bodyPr anchor="ctr" anchorCtr="0">
            <a:normAutofit/>
          </a:bodyPr>
          <a:lstStyle/>
          <a:p>
            <a:pPr marL="0" indent="0" algn="ctr">
              <a:buNone/>
            </a:pPr>
            <a:r>
              <a:rPr lang="en-US" sz="3600" b="1" dirty="0">
                <a:solidFill>
                  <a:schemeClr val="accent1"/>
                </a:solidFill>
                <a:latin typeface="Helvetica Neue"/>
              </a:rPr>
              <a:t>CẢM ƠN CÁC BẠN ĐÃ ĐÓNG GÓP Ý KIẾN</a:t>
            </a:r>
          </a:p>
          <a:p>
            <a:pPr marL="0" indent="0" algn="ctr">
              <a:buNone/>
            </a:pPr>
            <a:r>
              <a:rPr lang="en-US" sz="3600" b="1" dirty="0">
                <a:solidFill>
                  <a:schemeClr val="accent1"/>
                </a:solidFill>
                <a:latin typeface="Helvetica Neue"/>
              </a:rPr>
              <a:t>CẢM ƠN THẦY ĐÃ HƯỚNG DẪN TẬN TÌNH</a:t>
            </a:r>
          </a:p>
        </p:txBody>
      </p:sp>
    </p:spTree>
    <p:extLst>
      <p:ext uri="{BB962C8B-B14F-4D97-AF65-F5344CB8AC3E}">
        <p14:creationId xmlns:p14="http://schemas.microsoft.com/office/powerpoint/2010/main" val="3438946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6DCF-3F92-4D17-97F6-4C5633CEFCA7}"/>
              </a:ext>
            </a:extLst>
          </p:cNvPr>
          <p:cNvSpPr>
            <a:spLocks noGrp="1"/>
          </p:cNvSpPr>
          <p:nvPr>
            <p:ph type="title"/>
          </p:nvPr>
        </p:nvSpPr>
        <p:spPr/>
        <p:txBody>
          <a:bodyPr/>
          <a:lstStyle/>
          <a:p>
            <a:r>
              <a:rPr lang="en-US" b="1" i="0" dirty="0" err="1">
                <a:effectLst/>
                <a:latin typeface="Helvetica Neue"/>
              </a:rPr>
              <a:t>Mục</a:t>
            </a:r>
            <a:r>
              <a:rPr lang="en-US" b="1" i="0" dirty="0">
                <a:effectLst/>
                <a:latin typeface="Helvetica Neue"/>
              </a:rPr>
              <a:t> </a:t>
            </a:r>
            <a:r>
              <a:rPr lang="en-US" b="1" i="0" dirty="0" err="1">
                <a:effectLst/>
                <a:latin typeface="Helvetica Neue"/>
              </a:rPr>
              <a:t>tiêu</a:t>
            </a:r>
            <a:endParaRPr lang="en-US" dirty="0"/>
          </a:p>
        </p:txBody>
      </p:sp>
      <p:sp>
        <p:nvSpPr>
          <p:cNvPr id="3" name="Content Placeholder 2">
            <a:extLst>
              <a:ext uri="{FF2B5EF4-FFF2-40B4-BE49-F238E27FC236}">
                <a16:creationId xmlns:a16="http://schemas.microsoft.com/office/drawing/2014/main" id="{56C8F809-FCF7-414A-84A2-0621E5529A00}"/>
              </a:ext>
            </a:extLst>
          </p:cNvPr>
          <p:cNvSpPr>
            <a:spLocks noGrp="1"/>
          </p:cNvSpPr>
          <p:nvPr>
            <p:ph idx="1"/>
          </p:nvPr>
        </p:nvSpPr>
        <p:spPr/>
        <p:txBody>
          <a:bodyPr/>
          <a:lstStyle/>
          <a:p>
            <a:r>
              <a:rPr lang="en-US" dirty="0" err="1">
                <a:latin typeface="Helvetica Neue"/>
              </a:rPr>
              <a:t>Có</a:t>
            </a:r>
            <a:r>
              <a:rPr lang="en-US" dirty="0">
                <a:latin typeface="Helvetica Neue"/>
              </a:rPr>
              <a:t> </a:t>
            </a:r>
            <a:r>
              <a:rPr lang="en-US" dirty="0" err="1">
                <a:latin typeface="Helvetica Neue"/>
              </a:rPr>
              <a:t>nhiều</a:t>
            </a:r>
            <a:r>
              <a:rPr lang="en-US" dirty="0">
                <a:latin typeface="Helvetica Neue"/>
              </a:rPr>
              <a:t> thang </a:t>
            </a:r>
            <a:r>
              <a:rPr lang="en-US" dirty="0" err="1">
                <a:latin typeface="Helvetica Neue"/>
              </a:rPr>
              <a:t>đó</a:t>
            </a:r>
            <a:r>
              <a:rPr lang="en-US" dirty="0">
                <a:latin typeface="Helvetica Neue"/>
              </a:rPr>
              <a:t> AQI </a:t>
            </a:r>
            <a:r>
              <a:rPr lang="en-US" dirty="0" err="1">
                <a:latin typeface="Helvetica Neue"/>
              </a:rPr>
              <a:t>tùy</a:t>
            </a:r>
            <a:r>
              <a:rPr lang="en-US" dirty="0">
                <a:latin typeface="Helvetica Neue"/>
              </a:rPr>
              <a:t> </a:t>
            </a:r>
            <a:r>
              <a:rPr lang="en-US" dirty="0" err="1">
                <a:latin typeface="Helvetica Neue"/>
              </a:rPr>
              <a:t>theo</a:t>
            </a:r>
            <a:r>
              <a:rPr lang="en-US" dirty="0">
                <a:latin typeface="Helvetica Neue"/>
              </a:rPr>
              <a:t> </a:t>
            </a:r>
            <a:r>
              <a:rPr lang="en-US" dirty="0" err="1">
                <a:latin typeface="Helvetica Neue"/>
              </a:rPr>
              <a:t>quốc</a:t>
            </a:r>
            <a:r>
              <a:rPr lang="en-US" dirty="0">
                <a:latin typeface="Helvetica Neue"/>
              </a:rPr>
              <a:t> </a:t>
            </a:r>
            <a:r>
              <a:rPr lang="en-US" dirty="0" err="1">
                <a:latin typeface="Helvetica Neue"/>
              </a:rPr>
              <a:t>gia</a:t>
            </a:r>
            <a:r>
              <a:rPr lang="en-US" dirty="0">
                <a:latin typeface="Helvetica Neue"/>
              </a:rPr>
              <a:t> </a:t>
            </a:r>
            <a:r>
              <a:rPr lang="en-US" dirty="0" err="1">
                <a:latin typeface="Helvetica Neue"/>
              </a:rPr>
              <a:t>và</a:t>
            </a:r>
            <a:r>
              <a:rPr lang="en-US" dirty="0">
                <a:latin typeface="Helvetica Neue"/>
              </a:rPr>
              <a:t> </a:t>
            </a:r>
            <a:r>
              <a:rPr lang="en-US" dirty="0" err="1">
                <a:latin typeface="Helvetica Neue"/>
              </a:rPr>
              <a:t>vùng</a:t>
            </a:r>
            <a:r>
              <a:rPr lang="en-US" dirty="0">
                <a:latin typeface="Helvetica Neue"/>
              </a:rPr>
              <a:t> </a:t>
            </a:r>
            <a:r>
              <a:rPr lang="en-US" dirty="0" err="1">
                <a:latin typeface="Helvetica Neue"/>
              </a:rPr>
              <a:t>lãnh</a:t>
            </a:r>
            <a:r>
              <a:rPr lang="en-US" dirty="0">
                <a:latin typeface="Helvetica Neue"/>
              </a:rPr>
              <a:t> </a:t>
            </a:r>
            <a:r>
              <a:rPr lang="en-US" dirty="0" err="1">
                <a:latin typeface="Helvetica Neue"/>
              </a:rPr>
              <a:t>thổ</a:t>
            </a:r>
            <a:r>
              <a:rPr lang="en-US" dirty="0">
                <a:latin typeface="Helvetica Neue"/>
              </a:rPr>
              <a:t> VD:</a:t>
            </a:r>
          </a:p>
          <a:p>
            <a:pPr lvl="1"/>
            <a:r>
              <a:rPr lang="en-US" dirty="0">
                <a:latin typeface="Helvetica Neue"/>
              </a:rPr>
              <a:t>Mỹ thang đo 6 </a:t>
            </a:r>
            <a:r>
              <a:rPr lang="en-US" dirty="0" smtClean="0">
                <a:latin typeface="Helvetica Neue"/>
              </a:rPr>
              <a:t>bậc.</a:t>
            </a:r>
            <a:endParaRPr lang="en-US" dirty="0">
              <a:latin typeface="Helvetica Neue"/>
            </a:endParaRPr>
          </a:p>
          <a:p>
            <a:pPr lvl="1"/>
            <a:r>
              <a:rPr lang="en-US" dirty="0">
                <a:latin typeface="Helvetica Neue"/>
              </a:rPr>
              <a:t>Anh thang đo 4 </a:t>
            </a:r>
            <a:r>
              <a:rPr lang="en-US" dirty="0" smtClean="0">
                <a:latin typeface="Helvetica Neue"/>
              </a:rPr>
              <a:t>bậc.</a:t>
            </a:r>
            <a:endParaRPr lang="en-US" dirty="0">
              <a:latin typeface="Helvetica Neue"/>
            </a:endParaRPr>
          </a:p>
          <a:p>
            <a:pPr lvl="1" algn="just"/>
            <a:r>
              <a:rPr lang="en-US" dirty="0">
                <a:latin typeface="Helvetica Neue"/>
              </a:rPr>
              <a:t>Trong đó, nguồn dữ liệu nhóm sử dụng OpenWeatherMap sử dụng thang đo 5 bậc của </a:t>
            </a:r>
            <a:r>
              <a:rPr lang="en-US" dirty="0" smtClean="0">
                <a:latin typeface="Helvetica Neue"/>
              </a:rPr>
              <a:t>EU.</a:t>
            </a:r>
            <a:endParaRPr lang="en-US" dirty="0">
              <a:latin typeface="Helvetica Neue"/>
            </a:endParaRPr>
          </a:p>
          <a:p>
            <a:pPr algn="just"/>
            <a:r>
              <a:rPr lang="en-US" dirty="0">
                <a:latin typeface="Helvetica Neue"/>
              </a:rPr>
              <a:t>Thông qua các mẫu không khí đã được chấm điểm, đảo ngược và tìm ra hàm chấm điểm để sử dụng cho các mục đích sau này (VD: Xây dựng một ứng dụng chấm điểm không khí, đánh giá chất lượng không khí khi các nhân viên môi trường đi lấy mẫu</a:t>
            </a:r>
            <a:r>
              <a:rPr lang="en-US" dirty="0" smtClean="0">
                <a:latin typeface="Helvetica Neue"/>
              </a:rPr>
              <a:t>).</a:t>
            </a:r>
            <a:endParaRPr lang="en-US" dirty="0">
              <a:latin typeface="Helvetica Neue"/>
            </a:endParaRPr>
          </a:p>
        </p:txBody>
      </p:sp>
    </p:spTree>
    <p:extLst>
      <p:ext uri="{BB962C8B-B14F-4D97-AF65-F5344CB8AC3E}">
        <p14:creationId xmlns:p14="http://schemas.microsoft.com/office/powerpoint/2010/main" val="3349730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CA1-873E-4157-BF8C-989A3966F7EA}"/>
              </a:ext>
            </a:extLst>
          </p:cNvPr>
          <p:cNvSpPr>
            <a:spLocks noGrp="1"/>
          </p:cNvSpPr>
          <p:nvPr>
            <p:ph type="title"/>
          </p:nvPr>
        </p:nvSpPr>
        <p:spPr/>
        <p:txBody>
          <a:bodyPr/>
          <a:lstStyle/>
          <a:p>
            <a:r>
              <a:rPr lang="en-US" b="1" dirty="0">
                <a:latin typeface="Helvetica Neue"/>
              </a:rPr>
              <a:t>Thu </a:t>
            </a:r>
            <a:r>
              <a:rPr lang="en-US" b="1" dirty="0" err="1">
                <a:latin typeface="Helvetica Neue"/>
              </a:rPr>
              <a:t>thập</a:t>
            </a:r>
            <a:r>
              <a:rPr lang="en-US" b="1" dirty="0">
                <a:latin typeface="Helvetica Neue"/>
              </a:rPr>
              <a:t> </a:t>
            </a:r>
            <a:r>
              <a:rPr lang="en-US" b="1" dirty="0" err="1">
                <a:latin typeface="Helvetica Neue"/>
              </a:rPr>
              <a:t>dữ</a:t>
            </a:r>
            <a:r>
              <a:rPr lang="en-US" b="1" dirty="0">
                <a:latin typeface="Helvetica Neue"/>
              </a:rPr>
              <a:t> </a:t>
            </a:r>
            <a:r>
              <a:rPr lang="en-US" b="1" dirty="0" err="1">
                <a:latin typeface="Helvetica Neue"/>
              </a:rPr>
              <a:t>liệu</a:t>
            </a:r>
            <a:endParaRPr lang="en-US" b="1" dirty="0">
              <a:latin typeface="Helvetica Neue"/>
            </a:endParaRPr>
          </a:p>
        </p:txBody>
      </p:sp>
      <p:sp>
        <p:nvSpPr>
          <p:cNvPr id="3" name="Content Placeholder 2">
            <a:extLst>
              <a:ext uri="{FF2B5EF4-FFF2-40B4-BE49-F238E27FC236}">
                <a16:creationId xmlns:a16="http://schemas.microsoft.com/office/drawing/2014/main" id="{3EEBFE81-E5A5-4E0A-9219-1D3096D4A798}"/>
              </a:ext>
            </a:extLst>
          </p:cNvPr>
          <p:cNvSpPr>
            <a:spLocks noGrp="1"/>
          </p:cNvSpPr>
          <p:nvPr>
            <p:ph idx="1"/>
          </p:nvPr>
        </p:nvSpPr>
        <p:spPr>
          <a:xfrm>
            <a:off x="677333" y="2160589"/>
            <a:ext cx="8891539" cy="3880773"/>
          </a:xfrm>
        </p:spPr>
        <p:txBody>
          <a:bodyPr>
            <a:normAutofit fontScale="92500" lnSpcReduction="10000"/>
          </a:bodyPr>
          <a:lstStyle/>
          <a:p>
            <a:r>
              <a:rPr lang="en-US" dirty="0">
                <a:latin typeface="Helvetica Neue"/>
              </a:rPr>
              <a:t>Mục tiêu, thu thập dữ liệu về chất lượng không khí của TP HCM theo từng </a:t>
            </a:r>
            <a:r>
              <a:rPr lang="en-US" dirty="0" smtClean="0">
                <a:latin typeface="Helvetica Neue"/>
              </a:rPr>
              <a:t>ngày.</a:t>
            </a:r>
            <a:endParaRPr lang="en-US" dirty="0">
              <a:latin typeface="Helvetica Neue"/>
            </a:endParaRPr>
          </a:p>
          <a:p>
            <a:r>
              <a:rPr lang="en-US" dirty="0" err="1">
                <a:latin typeface="Helvetica Neue"/>
              </a:rPr>
              <a:t>Mẫu</a:t>
            </a:r>
            <a:r>
              <a:rPr lang="en-US" dirty="0">
                <a:latin typeface="Helvetica Neue"/>
              </a:rPr>
              <a:t> API </a:t>
            </a:r>
            <a:r>
              <a:rPr lang="en-US" dirty="0" err="1">
                <a:latin typeface="Helvetica Neue"/>
              </a:rPr>
              <a:t>hỗ</a:t>
            </a:r>
            <a:r>
              <a:rPr lang="en-US" dirty="0">
                <a:latin typeface="Helvetica Neue"/>
              </a:rPr>
              <a:t> </a:t>
            </a:r>
            <a:r>
              <a:rPr lang="en-US" dirty="0" err="1">
                <a:latin typeface="Helvetica Neue"/>
              </a:rPr>
              <a:t>trợ</a:t>
            </a:r>
            <a:r>
              <a:rPr lang="en-US" dirty="0">
                <a:latin typeface="Helvetica Neue"/>
              </a:rPr>
              <a:t>:</a:t>
            </a:r>
          </a:p>
          <a:p>
            <a:r>
              <a:rPr lang="en-US" sz="1800" b="0" i="0" dirty="0">
                <a:solidFill>
                  <a:srgbClr val="48484A"/>
                </a:solidFill>
                <a:effectLst/>
                <a:latin typeface="Helvetica Neue"/>
              </a:rPr>
              <a:t>http://api.openweathermap.org/data/2.5/air_pollution/history?lat=</a:t>
            </a:r>
            <a:r>
              <a:rPr lang="en-US" sz="1800" b="0" i="0" dirty="0">
                <a:solidFill>
                  <a:srgbClr val="EB6E4B"/>
                </a:solidFill>
                <a:effectLst/>
                <a:latin typeface="Helvetica Neue"/>
              </a:rPr>
              <a:t>{lat}</a:t>
            </a:r>
            <a:r>
              <a:rPr lang="en-US" sz="1800" b="0" i="0" dirty="0">
                <a:solidFill>
                  <a:srgbClr val="48484A"/>
                </a:solidFill>
                <a:effectLst/>
                <a:latin typeface="Helvetica Neue"/>
              </a:rPr>
              <a:t>&amp;lon=</a:t>
            </a:r>
            <a:r>
              <a:rPr lang="en-US" sz="1800" b="0" i="0" dirty="0">
                <a:solidFill>
                  <a:srgbClr val="EB6E4B"/>
                </a:solidFill>
                <a:effectLst/>
                <a:latin typeface="Helvetica Neue"/>
              </a:rPr>
              <a:t>{lon}</a:t>
            </a:r>
            <a:r>
              <a:rPr lang="en-US" sz="1800" b="0" i="0" dirty="0">
                <a:solidFill>
                  <a:srgbClr val="48484A"/>
                </a:solidFill>
                <a:effectLst/>
                <a:latin typeface="Helvetica Neue"/>
              </a:rPr>
              <a:t>&amp;start=</a:t>
            </a:r>
            <a:r>
              <a:rPr lang="en-US" sz="1800" b="0" i="0" dirty="0">
                <a:solidFill>
                  <a:srgbClr val="EB6E4B"/>
                </a:solidFill>
                <a:effectLst/>
                <a:latin typeface="Helvetica Neue"/>
              </a:rPr>
              <a:t>{start}</a:t>
            </a:r>
            <a:r>
              <a:rPr lang="en-US" sz="1800" b="0" i="0" dirty="0">
                <a:solidFill>
                  <a:srgbClr val="48484A"/>
                </a:solidFill>
                <a:effectLst/>
                <a:latin typeface="Helvetica Neue"/>
              </a:rPr>
              <a:t>&amp;end=</a:t>
            </a:r>
            <a:r>
              <a:rPr lang="en-US" sz="1800" b="0" i="0" dirty="0">
                <a:solidFill>
                  <a:srgbClr val="EB6E4B"/>
                </a:solidFill>
                <a:effectLst/>
                <a:latin typeface="Helvetica Neue"/>
              </a:rPr>
              <a:t>{end}</a:t>
            </a:r>
            <a:r>
              <a:rPr lang="en-US" sz="1800" b="0" i="0" dirty="0">
                <a:solidFill>
                  <a:srgbClr val="48484A"/>
                </a:solidFill>
                <a:effectLst/>
                <a:latin typeface="Helvetica Neue"/>
              </a:rPr>
              <a:t>&amp;appid=</a:t>
            </a:r>
            <a:r>
              <a:rPr lang="en-US" sz="1800" b="0" i="0" u="none" strike="noStrike" dirty="0">
                <a:solidFill>
                  <a:srgbClr val="EB6E4B"/>
                </a:solidFill>
                <a:effectLst/>
                <a:latin typeface="Helvetica Neue"/>
                <a:hlinkClick r:id="rId2"/>
              </a:rPr>
              <a:t>{API key}</a:t>
            </a:r>
            <a:endParaRPr lang="en-US" sz="1800" b="0" i="0" u="none" strike="noStrike" dirty="0">
              <a:solidFill>
                <a:srgbClr val="EB6E4B"/>
              </a:solidFill>
              <a:effectLst/>
              <a:latin typeface="Helvetica Neue"/>
            </a:endParaRPr>
          </a:p>
          <a:p>
            <a:r>
              <a:rPr lang="en-US" dirty="0" err="1">
                <a:latin typeface="Helvetica Neue"/>
              </a:rPr>
              <a:t>Trong</a:t>
            </a:r>
            <a:r>
              <a:rPr lang="en-US" dirty="0">
                <a:latin typeface="Helvetica Neue"/>
              </a:rPr>
              <a:t> </a:t>
            </a:r>
            <a:r>
              <a:rPr lang="en-US" dirty="0" err="1">
                <a:latin typeface="Helvetica Neue"/>
              </a:rPr>
              <a:t>đó</a:t>
            </a:r>
            <a:r>
              <a:rPr lang="en-US" dirty="0">
                <a:latin typeface="Helvetica Neue"/>
              </a:rPr>
              <a:t>:</a:t>
            </a:r>
          </a:p>
          <a:p>
            <a:pPr lvl="1"/>
            <a:r>
              <a:rPr lang="en-US" sz="1800" b="0" i="0" dirty="0">
                <a:solidFill>
                  <a:srgbClr val="EB6E4B"/>
                </a:solidFill>
                <a:effectLst/>
                <a:latin typeface="Helvetica Neue"/>
              </a:rPr>
              <a:t>{lat}</a:t>
            </a:r>
            <a:r>
              <a:rPr lang="en-US" sz="1800" dirty="0">
                <a:solidFill>
                  <a:srgbClr val="48484A"/>
                </a:solidFill>
                <a:latin typeface="Helvetica Neue"/>
              </a:rPr>
              <a:t>: Lattitude, vĩ độ điểm lấy </a:t>
            </a:r>
            <a:r>
              <a:rPr lang="en-US" sz="1800" dirty="0" smtClean="0">
                <a:solidFill>
                  <a:srgbClr val="48484A"/>
                </a:solidFill>
                <a:latin typeface="Helvetica Neue"/>
              </a:rPr>
              <a:t>mẫu.</a:t>
            </a:r>
            <a:endParaRPr lang="en-US" sz="1800" dirty="0">
              <a:solidFill>
                <a:srgbClr val="48484A"/>
              </a:solidFill>
              <a:latin typeface="Helvetica Neue"/>
            </a:endParaRPr>
          </a:p>
          <a:p>
            <a:pPr lvl="1"/>
            <a:r>
              <a:rPr lang="en-US" sz="1800" b="0" i="0" dirty="0">
                <a:solidFill>
                  <a:srgbClr val="EB6E4B"/>
                </a:solidFill>
                <a:effectLst/>
                <a:latin typeface="Helvetica Neue"/>
              </a:rPr>
              <a:t>{lon}</a:t>
            </a:r>
            <a:r>
              <a:rPr lang="en-US" sz="1800" dirty="0">
                <a:solidFill>
                  <a:srgbClr val="48484A"/>
                </a:solidFill>
                <a:latin typeface="Helvetica Neue"/>
              </a:rPr>
              <a:t>: Longitude, kinh độ điểm lấy </a:t>
            </a:r>
            <a:r>
              <a:rPr lang="en-US" sz="1800" dirty="0" smtClean="0">
                <a:solidFill>
                  <a:srgbClr val="48484A"/>
                </a:solidFill>
                <a:latin typeface="Helvetica Neue"/>
              </a:rPr>
              <a:t>mẫu.</a:t>
            </a:r>
            <a:endParaRPr lang="en-US" sz="1800" dirty="0">
              <a:solidFill>
                <a:srgbClr val="48484A"/>
              </a:solidFill>
              <a:latin typeface="Helvetica Neue"/>
            </a:endParaRPr>
          </a:p>
          <a:p>
            <a:pPr lvl="1"/>
            <a:r>
              <a:rPr lang="en-US" sz="1800" b="0" i="0" dirty="0">
                <a:solidFill>
                  <a:srgbClr val="EB6E4B"/>
                </a:solidFill>
                <a:effectLst/>
                <a:latin typeface="Helvetica Neue"/>
              </a:rPr>
              <a:t>{start}</a:t>
            </a:r>
            <a:r>
              <a:rPr lang="en-US" sz="1800" dirty="0">
                <a:solidFill>
                  <a:srgbClr val="48484A"/>
                </a:solidFill>
                <a:latin typeface="Helvetica Neue"/>
              </a:rPr>
              <a:t> : Thời điểm bắt đầu lấy mẫu ở dạng </a:t>
            </a:r>
            <a:r>
              <a:rPr lang="en-US" sz="1800" dirty="0" smtClean="0">
                <a:solidFill>
                  <a:srgbClr val="48484A"/>
                </a:solidFill>
                <a:latin typeface="Helvetica Neue"/>
              </a:rPr>
              <a:t>timestamp.</a:t>
            </a:r>
            <a:endParaRPr lang="en-US" sz="1800" dirty="0">
              <a:solidFill>
                <a:srgbClr val="48484A"/>
              </a:solidFill>
              <a:latin typeface="Helvetica Neue"/>
            </a:endParaRPr>
          </a:p>
          <a:p>
            <a:pPr lvl="1"/>
            <a:r>
              <a:rPr lang="en-US" sz="1800" b="0" i="0" dirty="0">
                <a:solidFill>
                  <a:srgbClr val="EB6E4B"/>
                </a:solidFill>
                <a:effectLst/>
                <a:latin typeface="Helvetica Neue"/>
              </a:rPr>
              <a:t>{end}</a:t>
            </a:r>
            <a:r>
              <a:rPr lang="en-US" sz="1800" dirty="0">
                <a:solidFill>
                  <a:srgbClr val="48484A"/>
                </a:solidFill>
                <a:latin typeface="Helvetica Neue"/>
              </a:rPr>
              <a:t> : Thời điểm bắt đầu lấy mẫu ở dạng </a:t>
            </a:r>
            <a:r>
              <a:rPr lang="en-US" sz="1800" dirty="0" smtClean="0">
                <a:solidFill>
                  <a:srgbClr val="48484A"/>
                </a:solidFill>
                <a:latin typeface="Helvetica Neue"/>
              </a:rPr>
              <a:t>timestamp.</a:t>
            </a:r>
            <a:endParaRPr lang="en-US" sz="1800" dirty="0">
              <a:solidFill>
                <a:srgbClr val="48484A"/>
              </a:solidFill>
              <a:latin typeface="Helvetica Neue"/>
            </a:endParaRPr>
          </a:p>
          <a:p>
            <a:pPr lvl="1"/>
            <a:r>
              <a:rPr lang="en-US" sz="1800" b="0" i="0" u="none" strike="noStrike" dirty="0">
                <a:solidFill>
                  <a:srgbClr val="EB6E4B"/>
                </a:solidFill>
                <a:effectLst/>
                <a:latin typeface="Helvetica Neue"/>
                <a:hlinkClick r:id="rId2"/>
              </a:rPr>
              <a:t>{API key}</a:t>
            </a:r>
            <a:r>
              <a:rPr lang="en-US" sz="1800" b="0" i="0" u="none" strike="noStrike" dirty="0">
                <a:solidFill>
                  <a:srgbClr val="EB6E4B"/>
                </a:solidFill>
                <a:effectLst/>
                <a:latin typeface="Helvetica Neue"/>
              </a:rPr>
              <a:t> </a:t>
            </a:r>
            <a:r>
              <a:rPr lang="en-US" sz="1800" dirty="0">
                <a:solidFill>
                  <a:srgbClr val="48484A"/>
                </a:solidFill>
                <a:latin typeface="Helvetica Neue"/>
              </a:rPr>
              <a:t>: key được cấp cho mỗi tài khoản khi đăng ký, thể hiện quyền được request tới </a:t>
            </a:r>
            <a:r>
              <a:rPr lang="en-US" sz="1800" dirty="0" smtClean="0">
                <a:solidFill>
                  <a:srgbClr val="48484A"/>
                </a:solidFill>
                <a:latin typeface="Helvetica Neue"/>
              </a:rPr>
              <a:t>API.</a:t>
            </a:r>
            <a:endParaRPr lang="en-US" sz="1800" dirty="0">
              <a:solidFill>
                <a:srgbClr val="48484A"/>
              </a:solidFill>
              <a:latin typeface="Helvetica Neue"/>
            </a:endParaRPr>
          </a:p>
          <a:p>
            <a:pPr lvl="1"/>
            <a:endParaRPr lang="en-US" sz="1800" b="0" i="0" u="none" strike="noStrike" dirty="0">
              <a:solidFill>
                <a:srgbClr val="EB6E4B"/>
              </a:solidFill>
              <a:effectLst/>
              <a:latin typeface="Helvetica Neue"/>
            </a:endParaRPr>
          </a:p>
          <a:p>
            <a:pPr lvl="1"/>
            <a:endParaRPr lang="en-US" sz="1800" dirty="0">
              <a:latin typeface="Helvetica Neue"/>
            </a:endParaRPr>
          </a:p>
        </p:txBody>
      </p:sp>
    </p:spTree>
    <p:extLst>
      <p:ext uri="{BB962C8B-B14F-4D97-AF65-F5344CB8AC3E}">
        <p14:creationId xmlns:p14="http://schemas.microsoft.com/office/powerpoint/2010/main" val="3454514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548B-2ED5-4A44-A049-58F1F7AC4821}"/>
              </a:ext>
            </a:extLst>
          </p:cNvPr>
          <p:cNvSpPr>
            <a:spLocks noGrp="1"/>
          </p:cNvSpPr>
          <p:nvPr>
            <p:ph type="title"/>
          </p:nvPr>
        </p:nvSpPr>
        <p:spPr/>
        <p:txBody>
          <a:bodyPr/>
          <a:lstStyle/>
          <a:p>
            <a:r>
              <a:rPr lang="en-US" b="1" dirty="0">
                <a:latin typeface="Helvetica Neue"/>
              </a:rPr>
              <a:t>Thu </a:t>
            </a:r>
            <a:r>
              <a:rPr lang="en-US" b="1" dirty="0" err="1">
                <a:latin typeface="Helvetica Neue"/>
              </a:rPr>
              <a:t>thập</a:t>
            </a:r>
            <a:r>
              <a:rPr lang="en-US" b="1" dirty="0">
                <a:latin typeface="Helvetica Neue"/>
              </a:rPr>
              <a:t> </a:t>
            </a:r>
            <a:r>
              <a:rPr lang="en-US" b="1" dirty="0" err="1">
                <a:latin typeface="Helvetica Neue"/>
              </a:rPr>
              <a:t>dữ</a:t>
            </a:r>
            <a:r>
              <a:rPr lang="en-US" b="1" dirty="0">
                <a:latin typeface="Helvetica Neue"/>
              </a:rPr>
              <a:t> </a:t>
            </a:r>
            <a:r>
              <a:rPr lang="en-US" b="1" dirty="0" err="1">
                <a:latin typeface="Helvetica Neue"/>
              </a:rPr>
              <a:t>liệu</a:t>
            </a:r>
            <a:r>
              <a:rPr lang="en-US" b="1" dirty="0">
                <a:latin typeface="Helvetica Neue"/>
              </a:rPr>
              <a:t/>
            </a:r>
            <a:br>
              <a:rPr lang="en-US" b="1" dirty="0">
                <a:latin typeface="Helvetica Neue"/>
              </a:rPr>
            </a:br>
            <a:endParaRPr lang="en-US" b="1" dirty="0">
              <a:latin typeface="Helvetica Neue"/>
            </a:endParaRPr>
          </a:p>
        </p:txBody>
      </p:sp>
      <p:pic>
        <p:nvPicPr>
          <p:cNvPr id="5" name="Content Placeholder 4">
            <a:extLst>
              <a:ext uri="{FF2B5EF4-FFF2-40B4-BE49-F238E27FC236}">
                <a16:creationId xmlns:a16="http://schemas.microsoft.com/office/drawing/2014/main" id="{32DDBF30-E8F4-487C-BF0F-DCF23DA1A8D9}"/>
              </a:ext>
            </a:extLst>
          </p:cNvPr>
          <p:cNvPicPr>
            <a:picLocks noGrp="1" noChangeAspect="1"/>
          </p:cNvPicPr>
          <p:nvPr>
            <p:ph idx="1"/>
          </p:nvPr>
        </p:nvPicPr>
        <p:blipFill>
          <a:blip r:embed="rId2"/>
          <a:stretch>
            <a:fillRect/>
          </a:stretch>
        </p:blipFill>
        <p:spPr>
          <a:xfrm>
            <a:off x="970384" y="2031705"/>
            <a:ext cx="5822302" cy="4214126"/>
          </a:xfrm>
        </p:spPr>
      </p:pic>
      <p:sp>
        <p:nvSpPr>
          <p:cNvPr id="7" name="TextBox 6">
            <a:extLst>
              <a:ext uri="{FF2B5EF4-FFF2-40B4-BE49-F238E27FC236}">
                <a16:creationId xmlns:a16="http://schemas.microsoft.com/office/drawing/2014/main" id="{9EC31E53-9AB1-44B2-A7D5-52795C19F5EB}"/>
              </a:ext>
            </a:extLst>
          </p:cNvPr>
          <p:cNvSpPr txBox="1"/>
          <p:nvPr/>
        </p:nvSpPr>
        <p:spPr>
          <a:xfrm>
            <a:off x="970384" y="1306286"/>
            <a:ext cx="6522098" cy="523220"/>
          </a:xfrm>
          <a:prstGeom prst="rect">
            <a:avLst/>
          </a:prstGeom>
          <a:noFill/>
        </p:spPr>
        <p:txBody>
          <a:bodyPr wrap="square" rtlCol="0">
            <a:spAutoFit/>
          </a:bodyPr>
          <a:lstStyle/>
          <a:p>
            <a:r>
              <a:rPr lang="en-US" sz="2800" dirty="0">
                <a:latin typeface="Helvetica Neue"/>
              </a:rPr>
              <a:t>API trả về dữ liệu </a:t>
            </a:r>
            <a:r>
              <a:rPr lang="en-US" sz="2800" dirty="0" smtClean="0">
                <a:latin typeface="Helvetica Neue"/>
              </a:rPr>
              <a:t>dạng</a:t>
            </a:r>
            <a:r>
              <a:rPr lang="en-US" sz="2800" dirty="0" smtClean="0">
                <a:latin typeface="Helvetica Neue"/>
              </a:rPr>
              <a:t> </a:t>
            </a:r>
            <a:r>
              <a:rPr lang="en-US" sz="2800" dirty="0">
                <a:latin typeface="Helvetica Neue"/>
              </a:rPr>
              <a:t>JSON</a:t>
            </a:r>
          </a:p>
        </p:txBody>
      </p:sp>
    </p:spTree>
    <p:extLst>
      <p:ext uri="{BB962C8B-B14F-4D97-AF65-F5344CB8AC3E}">
        <p14:creationId xmlns:p14="http://schemas.microsoft.com/office/powerpoint/2010/main" val="1506166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548B-2ED5-4A44-A049-58F1F7AC4821}"/>
              </a:ext>
            </a:extLst>
          </p:cNvPr>
          <p:cNvSpPr>
            <a:spLocks noGrp="1"/>
          </p:cNvSpPr>
          <p:nvPr>
            <p:ph type="title"/>
          </p:nvPr>
        </p:nvSpPr>
        <p:spPr>
          <a:xfrm>
            <a:off x="838200" y="365126"/>
            <a:ext cx="10515600" cy="914304"/>
          </a:xfrm>
        </p:spPr>
        <p:txBody>
          <a:bodyPr>
            <a:normAutofit fontScale="90000"/>
          </a:bodyPr>
          <a:lstStyle/>
          <a:p>
            <a:r>
              <a:rPr lang="en-US" b="1" dirty="0">
                <a:latin typeface="Helvetica Neue"/>
              </a:rPr>
              <a:t>Thu </a:t>
            </a:r>
            <a:r>
              <a:rPr lang="en-US" b="1" dirty="0" err="1">
                <a:latin typeface="Helvetica Neue"/>
              </a:rPr>
              <a:t>thập</a:t>
            </a:r>
            <a:r>
              <a:rPr lang="en-US" b="1" dirty="0">
                <a:latin typeface="Helvetica Neue"/>
              </a:rPr>
              <a:t> </a:t>
            </a:r>
            <a:r>
              <a:rPr lang="en-US" b="1" dirty="0" err="1">
                <a:latin typeface="Helvetica Neue"/>
              </a:rPr>
              <a:t>dữ</a:t>
            </a:r>
            <a:r>
              <a:rPr lang="en-US" b="1" dirty="0">
                <a:latin typeface="Helvetica Neue"/>
              </a:rPr>
              <a:t> </a:t>
            </a:r>
            <a:r>
              <a:rPr lang="en-US" b="1" dirty="0" err="1">
                <a:latin typeface="Helvetica Neue"/>
              </a:rPr>
              <a:t>liệu</a:t>
            </a:r>
            <a:r>
              <a:rPr lang="en-US" b="1" dirty="0">
                <a:latin typeface="Helvetica Neue"/>
              </a:rPr>
              <a:t/>
            </a:r>
            <a:br>
              <a:rPr lang="en-US" b="1" dirty="0">
                <a:latin typeface="Helvetica Neue"/>
              </a:rPr>
            </a:br>
            <a:endParaRPr lang="en-US" b="1" dirty="0">
              <a:latin typeface="Helvetica Neue"/>
            </a:endParaRPr>
          </a:p>
        </p:txBody>
      </p:sp>
      <p:sp>
        <p:nvSpPr>
          <p:cNvPr id="4" name="Content Placeholder 3">
            <a:extLst>
              <a:ext uri="{FF2B5EF4-FFF2-40B4-BE49-F238E27FC236}">
                <a16:creationId xmlns:a16="http://schemas.microsoft.com/office/drawing/2014/main" id="{3A518B0B-D1FC-4EA3-B966-5955D2603E40}"/>
              </a:ext>
            </a:extLst>
          </p:cNvPr>
          <p:cNvSpPr>
            <a:spLocks noGrp="1"/>
          </p:cNvSpPr>
          <p:nvPr>
            <p:ph idx="1"/>
          </p:nvPr>
        </p:nvSpPr>
        <p:spPr>
          <a:xfrm>
            <a:off x="838200" y="1405747"/>
            <a:ext cx="10515600" cy="4351338"/>
          </a:xfrm>
        </p:spPr>
        <p:txBody>
          <a:bodyPr/>
          <a:lstStyle/>
          <a:p>
            <a:r>
              <a:rPr lang="en-US" dirty="0">
                <a:latin typeface="Helvetica Neue"/>
              </a:rPr>
              <a:t>Dùng Dict để biểu diễn dữ </a:t>
            </a:r>
            <a:r>
              <a:rPr lang="en-US" dirty="0" smtClean="0">
                <a:latin typeface="Helvetica Neue"/>
              </a:rPr>
              <a:t>liệu:</a:t>
            </a:r>
            <a:endParaRPr lang="en-US" dirty="0">
              <a:latin typeface="Helvetica Neue"/>
            </a:endParaRPr>
          </a:p>
          <a:p>
            <a:pPr marL="0" indent="0" algn="ctr">
              <a:buNone/>
            </a:pPr>
            <a:r>
              <a:rPr lang="en-US" sz="1800" dirty="0" err="1">
                <a:latin typeface="Helvetica Neue"/>
                <a:cs typeface="Courier New" panose="02070309020205020404" pitchFamily="49" charset="0"/>
              </a:rPr>
              <a:t>air_quality</a:t>
            </a:r>
            <a:r>
              <a:rPr lang="en-US" sz="1800" dirty="0">
                <a:latin typeface="Helvetica Neue"/>
                <a:cs typeface="Courier New" panose="02070309020205020404" pitchFamily="49" charset="0"/>
              </a:rPr>
              <a:t>=</a:t>
            </a:r>
            <a:r>
              <a:rPr lang="en-US" sz="1800" dirty="0" err="1">
                <a:latin typeface="Helvetica Neue"/>
                <a:cs typeface="Courier New" panose="02070309020205020404" pitchFamily="49" charset="0"/>
              </a:rPr>
              <a:t>json.loads</a:t>
            </a:r>
            <a:r>
              <a:rPr lang="en-US" sz="1800" dirty="0">
                <a:latin typeface="Helvetica Neue"/>
                <a:cs typeface="Courier New" panose="02070309020205020404" pitchFamily="49" charset="0"/>
              </a:rPr>
              <a:t>(</a:t>
            </a:r>
            <a:r>
              <a:rPr lang="en-US" sz="1800" dirty="0" err="1">
                <a:latin typeface="Helvetica Neue"/>
                <a:cs typeface="Courier New" panose="02070309020205020404" pitchFamily="49" charset="0"/>
              </a:rPr>
              <a:t>data.text</a:t>
            </a:r>
            <a:r>
              <a:rPr lang="en-US" sz="1800" dirty="0">
                <a:latin typeface="Helvetica Neue"/>
                <a:cs typeface="Courier New" panose="02070309020205020404" pitchFamily="49" charset="0"/>
              </a:rPr>
              <a:t>)</a:t>
            </a:r>
          </a:p>
          <a:p>
            <a:r>
              <a:rPr lang="en-US" dirty="0">
                <a:latin typeface="Helvetica Neue"/>
                <a:cs typeface="Courier New" panose="02070309020205020404" pitchFamily="49" charset="0"/>
              </a:rPr>
              <a:t>Làm phẳng dữ </a:t>
            </a:r>
            <a:r>
              <a:rPr lang="en-US" dirty="0" smtClean="0">
                <a:latin typeface="Helvetica Neue"/>
                <a:cs typeface="Courier New" panose="02070309020205020404" pitchFamily="49" charset="0"/>
              </a:rPr>
              <a:t>liệu:</a:t>
            </a:r>
            <a:endParaRPr lang="en-US" dirty="0">
              <a:latin typeface="Helvetica Neue"/>
              <a:cs typeface="Courier New" panose="02070309020205020404" pitchFamily="49" charset="0"/>
            </a:endParaRPr>
          </a:p>
          <a:p>
            <a:pPr marL="457200" lvl="1" indent="0" algn="ctr">
              <a:buNone/>
            </a:pPr>
            <a:r>
              <a:rPr lang="en-US" dirty="0">
                <a:latin typeface="Helvetica Neue"/>
              </a:rPr>
              <a:t>def </a:t>
            </a:r>
            <a:r>
              <a:rPr lang="en-US" dirty="0" err="1">
                <a:latin typeface="Helvetica Neue"/>
              </a:rPr>
              <a:t>make_flat_dict</a:t>
            </a:r>
            <a:r>
              <a:rPr lang="en-US" dirty="0">
                <a:latin typeface="Helvetica Neue"/>
              </a:rPr>
              <a:t>(p)</a:t>
            </a:r>
          </a:p>
          <a:p>
            <a:pPr marL="457200" lvl="1" indent="0" algn="ctr">
              <a:buNone/>
            </a:pPr>
            <a:endParaRPr lang="en-US" dirty="0">
              <a:latin typeface="Helvetica Neue"/>
            </a:endParaRPr>
          </a:p>
          <a:p>
            <a:r>
              <a:rPr lang="en-US" dirty="0">
                <a:latin typeface="Helvetica Neue"/>
              </a:rPr>
              <a:t>Lưu xuống file </a:t>
            </a:r>
            <a:r>
              <a:rPr lang="en-US" dirty="0" smtClean="0">
                <a:latin typeface="Helvetica Neue"/>
              </a:rPr>
              <a:t>CSV:</a:t>
            </a:r>
            <a:endParaRPr lang="en-US" dirty="0">
              <a:latin typeface="Helvetica Neue"/>
            </a:endParaRPr>
          </a:p>
          <a:p>
            <a:endParaRPr lang="en-US" dirty="0">
              <a:latin typeface="Helvetica Neue"/>
            </a:endParaRPr>
          </a:p>
        </p:txBody>
      </p:sp>
      <p:pic>
        <p:nvPicPr>
          <p:cNvPr id="8" name="Picture 7">
            <a:extLst>
              <a:ext uri="{FF2B5EF4-FFF2-40B4-BE49-F238E27FC236}">
                <a16:creationId xmlns:a16="http://schemas.microsoft.com/office/drawing/2014/main" id="{7728BD7B-4984-4116-8D45-0385EF54F397}"/>
              </a:ext>
            </a:extLst>
          </p:cNvPr>
          <p:cNvPicPr>
            <a:picLocks noChangeAspect="1"/>
          </p:cNvPicPr>
          <p:nvPr/>
        </p:nvPicPr>
        <p:blipFill>
          <a:blip r:embed="rId2"/>
          <a:stretch>
            <a:fillRect/>
          </a:stretch>
        </p:blipFill>
        <p:spPr>
          <a:xfrm>
            <a:off x="1280525" y="3716158"/>
            <a:ext cx="8040222" cy="2314898"/>
          </a:xfrm>
          <a:prstGeom prst="rect">
            <a:avLst/>
          </a:prstGeom>
        </p:spPr>
      </p:pic>
    </p:spTree>
    <p:extLst>
      <p:ext uri="{BB962C8B-B14F-4D97-AF65-F5344CB8AC3E}">
        <p14:creationId xmlns:p14="http://schemas.microsoft.com/office/powerpoint/2010/main" val="1681743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E25C-1220-4C02-B493-FB5ECCE45185}"/>
              </a:ext>
            </a:extLst>
          </p:cNvPr>
          <p:cNvSpPr>
            <a:spLocks noGrp="1"/>
          </p:cNvSpPr>
          <p:nvPr>
            <p:ph type="title"/>
          </p:nvPr>
        </p:nvSpPr>
        <p:spPr/>
        <p:txBody>
          <a:bodyPr/>
          <a:lstStyle/>
          <a:p>
            <a:r>
              <a:rPr lang="en-US" b="1" i="0" dirty="0" err="1">
                <a:effectLst/>
                <a:latin typeface="Helvetica Neue"/>
              </a:rPr>
              <a:t>Tổng</a:t>
            </a:r>
            <a:r>
              <a:rPr lang="en-US" b="1" i="0" dirty="0">
                <a:effectLst/>
                <a:latin typeface="Helvetica Neue"/>
              </a:rPr>
              <a:t> </a:t>
            </a:r>
            <a:r>
              <a:rPr lang="en-US" b="1" i="0" dirty="0" err="1">
                <a:effectLst/>
                <a:latin typeface="Helvetica Neue"/>
              </a:rPr>
              <a:t>quan</a:t>
            </a:r>
            <a:r>
              <a:rPr lang="en-US" b="1" i="0" dirty="0">
                <a:effectLst/>
                <a:latin typeface="Helvetica Neue"/>
              </a:rPr>
              <a:t> </a:t>
            </a:r>
            <a:r>
              <a:rPr lang="en-US" b="1" i="0" dirty="0" err="1">
                <a:effectLst/>
                <a:latin typeface="Helvetica Neue"/>
              </a:rPr>
              <a:t>về</a:t>
            </a:r>
            <a:r>
              <a:rPr lang="en-US" b="1" i="0" dirty="0">
                <a:effectLst/>
                <a:latin typeface="Helvetica Neue"/>
              </a:rPr>
              <a:t> </a:t>
            </a:r>
            <a:r>
              <a:rPr lang="en-US" b="1" i="0" dirty="0" err="1">
                <a:effectLst/>
                <a:latin typeface="Helvetica Neue"/>
              </a:rPr>
              <a:t>dữ</a:t>
            </a:r>
            <a:r>
              <a:rPr lang="en-US" b="1" i="0" dirty="0">
                <a:effectLst/>
                <a:latin typeface="Helvetica Neue"/>
              </a:rPr>
              <a:t> </a:t>
            </a:r>
            <a:r>
              <a:rPr lang="en-US" b="1" i="0" dirty="0" err="1">
                <a:effectLst/>
                <a:latin typeface="Helvetica Neue"/>
              </a:rPr>
              <a:t>liệu</a:t>
            </a:r>
            <a:endParaRPr lang="en-US" dirty="0"/>
          </a:p>
        </p:txBody>
      </p:sp>
      <p:sp>
        <p:nvSpPr>
          <p:cNvPr id="3" name="Content Placeholder 2">
            <a:extLst>
              <a:ext uri="{FF2B5EF4-FFF2-40B4-BE49-F238E27FC236}">
                <a16:creationId xmlns:a16="http://schemas.microsoft.com/office/drawing/2014/main" id="{179B9F23-C45C-4B8C-8F41-1224E13298B2}"/>
              </a:ext>
            </a:extLst>
          </p:cNvPr>
          <p:cNvSpPr>
            <a:spLocks noGrp="1"/>
          </p:cNvSpPr>
          <p:nvPr>
            <p:ph idx="1"/>
          </p:nvPr>
        </p:nvSpPr>
        <p:spPr/>
        <p:txBody>
          <a:bodyPr/>
          <a:lstStyle/>
          <a:p>
            <a:pPr marL="0" indent="0">
              <a:buNone/>
            </a:pPr>
            <a:r>
              <a:rPr lang="en-US" sz="3600" b="1" dirty="0" err="1"/>
              <a:t>Dữ</a:t>
            </a:r>
            <a:r>
              <a:rPr lang="en-US" sz="3600" b="1" dirty="0"/>
              <a:t> </a:t>
            </a:r>
            <a:r>
              <a:rPr lang="en-US" sz="3600" b="1" dirty="0" err="1"/>
              <a:t>liệu</a:t>
            </a:r>
            <a:r>
              <a:rPr lang="en-US" sz="3600" b="1" dirty="0"/>
              <a:t> </a:t>
            </a:r>
            <a:r>
              <a:rPr lang="en-US" sz="3600" b="1" dirty="0" err="1"/>
              <a:t>gồm</a:t>
            </a:r>
            <a:r>
              <a:rPr lang="en-US" sz="3600" b="1" dirty="0"/>
              <a:t>:</a:t>
            </a:r>
          </a:p>
          <a:p>
            <a:r>
              <a:rPr lang="en-US" dirty="0"/>
              <a:t>C</a:t>
            </a:r>
            <a:r>
              <a:rPr lang="vi-VN" dirty="0"/>
              <a:t>hỉ số chất lượng không khí là </a:t>
            </a:r>
            <a:r>
              <a:rPr lang="en-US" dirty="0"/>
              <a:t>AQI, t</a:t>
            </a:r>
            <a:r>
              <a:rPr lang="vi-VN" dirty="0"/>
              <a:t>rong đó</a:t>
            </a:r>
            <a:r>
              <a:rPr lang="en-US" dirty="0"/>
              <a:t>:</a:t>
            </a:r>
          </a:p>
          <a:p>
            <a:pPr lvl="1"/>
            <a:r>
              <a:rPr lang="en-US" b="0" i="0" dirty="0">
                <a:solidFill>
                  <a:srgbClr val="000000"/>
                </a:solidFill>
                <a:effectLst/>
                <a:latin typeface="Helvetica Neue"/>
              </a:rPr>
              <a:t>1 = </a:t>
            </a:r>
            <a:r>
              <a:rPr lang="en-US" b="0" i="0" dirty="0" err="1">
                <a:solidFill>
                  <a:srgbClr val="000000"/>
                </a:solidFill>
                <a:effectLst/>
                <a:latin typeface="Helvetica Neue"/>
              </a:rPr>
              <a:t>Tốt</a:t>
            </a:r>
            <a:endParaRPr lang="en-US" b="0" i="0" dirty="0">
              <a:solidFill>
                <a:srgbClr val="000000"/>
              </a:solidFill>
              <a:effectLst/>
              <a:latin typeface="Helvetica Neue"/>
            </a:endParaRPr>
          </a:p>
          <a:p>
            <a:pPr lvl="1"/>
            <a:r>
              <a:rPr lang="en-US" b="0" i="0" dirty="0">
                <a:solidFill>
                  <a:srgbClr val="000000"/>
                </a:solidFill>
                <a:effectLst/>
                <a:latin typeface="Helvetica Neue"/>
              </a:rPr>
              <a:t>2 = </a:t>
            </a:r>
            <a:r>
              <a:rPr lang="en-US" b="0" i="0" dirty="0" err="1">
                <a:solidFill>
                  <a:srgbClr val="000000"/>
                </a:solidFill>
                <a:effectLst/>
                <a:latin typeface="Helvetica Neue"/>
              </a:rPr>
              <a:t>Khá</a:t>
            </a:r>
            <a:endParaRPr lang="en-US" b="0" i="0" dirty="0">
              <a:solidFill>
                <a:srgbClr val="000000"/>
              </a:solidFill>
              <a:effectLst/>
              <a:latin typeface="Helvetica Neue"/>
            </a:endParaRPr>
          </a:p>
          <a:p>
            <a:pPr lvl="1"/>
            <a:r>
              <a:rPr lang="en-US" b="0" i="0" dirty="0">
                <a:solidFill>
                  <a:srgbClr val="000000"/>
                </a:solidFill>
                <a:effectLst/>
                <a:latin typeface="Helvetica Neue"/>
              </a:rPr>
              <a:t>3 = </a:t>
            </a:r>
            <a:r>
              <a:rPr lang="en-US" b="0" i="0" dirty="0" err="1">
                <a:solidFill>
                  <a:srgbClr val="000000"/>
                </a:solidFill>
                <a:effectLst/>
                <a:latin typeface="Helvetica Neue"/>
              </a:rPr>
              <a:t>Trung</a:t>
            </a:r>
            <a:r>
              <a:rPr lang="en-US" b="0" i="0" dirty="0">
                <a:solidFill>
                  <a:srgbClr val="000000"/>
                </a:solidFill>
                <a:effectLst/>
                <a:latin typeface="Helvetica Neue"/>
              </a:rPr>
              <a:t> </a:t>
            </a:r>
            <a:r>
              <a:rPr lang="en-US" b="0" i="0" dirty="0" err="1">
                <a:solidFill>
                  <a:srgbClr val="000000"/>
                </a:solidFill>
                <a:effectLst/>
                <a:latin typeface="Helvetica Neue"/>
              </a:rPr>
              <a:t>bình</a:t>
            </a:r>
            <a:endParaRPr lang="en-US" b="0" i="0" dirty="0">
              <a:solidFill>
                <a:srgbClr val="000000"/>
              </a:solidFill>
              <a:effectLst/>
              <a:latin typeface="Helvetica Neue"/>
            </a:endParaRPr>
          </a:p>
          <a:p>
            <a:pPr lvl="1"/>
            <a:r>
              <a:rPr lang="en-US" b="0" i="0" dirty="0">
                <a:solidFill>
                  <a:srgbClr val="000000"/>
                </a:solidFill>
                <a:effectLst/>
                <a:latin typeface="Helvetica Neue"/>
              </a:rPr>
              <a:t>4 = </a:t>
            </a:r>
            <a:r>
              <a:rPr lang="en-US" b="0" i="0" dirty="0" err="1">
                <a:solidFill>
                  <a:srgbClr val="000000"/>
                </a:solidFill>
                <a:effectLst/>
                <a:latin typeface="Helvetica Neue"/>
              </a:rPr>
              <a:t>Kém</a:t>
            </a:r>
            <a:endParaRPr lang="en-US" b="0" i="0" dirty="0">
              <a:solidFill>
                <a:srgbClr val="000000"/>
              </a:solidFill>
              <a:effectLst/>
              <a:latin typeface="Helvetica Neue"/>
            </a:endParaRPr>
          </a:p>
          <a:p>
            <a:pPr lvl="1"/>
            <a:r>
              <a:rPr lang="en-US" b="0" i="0" dirty="0">
                <a:solidFill>
                  <a:srgbClr val="000000"/>
                </a:solidFill>
                <a:effectLst/>
                <a:latin typeface="Helvetica Neue"/>
              </a:rPr>
              <a:t>5 = </a:t>
            </a:r>
            <a:r>
              <a:rPr lang="en-US" b="0" i="0" dirty="0" err="1">
                <a:solidFill>
                  <a:srgbClr val="000000"/>
                </a:solidFill>
                <a:effectLst/>
                <a:latin typeface="Helvetica Neue"/>
              </a:rPr>
              <a:t>Rất</a:t>
            </a:r>
            <a:r>
              <a:rPr lang="en-US" b="0" i="0" dirty="0">
                <a:solidFill>
                  <a:srgbClr val="000000"/>
                </a:solidFill>
                <a:effectLst/>
                <a:latin typeface="Helvetica Neue"/>
              </a:rPr>
              <a:t> </a:t>
            </a:r>
            <a:r>
              <a:rPr lang="en-US" b="0" i="0" dirty="0" err="1">
                <a:solidFill>
                  <a:srgbClr val="000000"/>
                </a:solidFill>
                <a:effectLst/>
                <a:latin typeface="Helvetica Neue"/>
              </a:rPr>
              <a:t>Kém</a:t>
            </a:r>
            <a:endParaRPr lang="en-US" b="0" i="0" dirty="0">
              <a:solidFill>
                <a:srgbClr val="000000"/>
              </a:solidFill>
              <a:effectLst/>
              <a:latin typeface="Helvetica Neue"/>
            </a:endParaRPr>
          </a:p>
          <a:p>
            <a:r>
              <a:rPr lang="en-US" dirty="0" err="1">
                <a:solidFill>
                  <a:srgbClr val="000000"/>
                </a:solidFill>
                <a:latin typeface="Helvetica Neue"/>
              </a:rPr>
              <a:t>Hàm</a:t>
            </a:r>
            <a:r>
              <a:rPr lang="en-US" dirty="0">
                <a:solidFill>
                  <a:srgbClr val="000000"/>
                </a:solidFill>
                <a:latin typeface="Helvetica Neue"/>
              </a:rPr>
              <a:t> </a:t>
            </a:r>
            <a:r>
              <a:rPr lang="en-US" dirty="0" err="1">
                <a:solidFill>
                  <a:srgbClr val="000000"/>
                </a:solidFill>
                <a:latin typeface="Helvetica Neue"/>
              </a:rPr>
              <a:t>lượng</a:t>
            </a:r>
            <a:r>
              <a:rPr lang="en-US" dirty="0">
                <a:solidFill>
                  <a:srgbClr val="000000"/>
                </a:solidFill>
                <a:latin typeface="Helvetica Neue"/>
              </a:rPr>
              <a:t> </a:t>
            </a:r>
            <a:r>
              <a:rPr lang="en-US" dirty="0" err="1">
                <a:solidFill>
                  <a:srgbClr val="000000"/>
                </a:solidFill>
                <a:latin typeface="Helvetica Neue"/>
              </a:rPr>
              <a:t>các</a:t>
            </a:r>
            <a:r>
              <a:rPr lang="en-US" dirty="0">
                <a:solidFill>
                  <a:srgbClr val="000000"/>
                </a:solidFill>
                <a:latin typeface="Helvetica Neue"/>
              </a:rPr>
              <a:t> </a:t>
            </a:r>
            <a:r>
              <a:rPr lang="en-US" dirty="0" err="1">
                <a:solidFill>
                  <a:srgbClr val="000000"/>
                </a:solidFill>
                <a:latin typeface="Helvetica Neue"/>
              </a:rPr>
              <a:t>khí</a:t>
            </a:r>
            <a:r>
              <a:rPr lang="en-US" dirty="0">
                <a:solidFill>
                  <a:srgbClr val="000000"/>
                </a:solidFill>
                <a:latin typeface="Helvetica Neue"/>
              </a:rPr>
              <a:t> </a:t>
            </a:r>
            <a:r>
              <a:rPr lang="en-US" dirty="0" err="1">
                <a:solidFill>
                  <a:srgbClr val="000000"/>
                </a:solidFill>
                <a:latin typeface="Helvetica Neue"/>
              </a:rPr>
              <a:t>gây</a:t>
            </a:r>
            <a:r>
              <a:rPr lang="en-US" dirty="0">
                <a:solidFill>
                  <a:srgbClr val="000000"/>
                </a:solidFill>
                <a:latin typeface="Helvetica Neue"/>
              </a:rPr>
              <a:t> ô </a:t>
            </a:r>
            <a:r>
              <a:rPr lang="en-US" dirty="0" err="1">
                <a:solidFill>
                  <a:srgbClr val="000000"/>
                </a:solidFill>
                <a:latin typeface="Helvetica Neue"/>
              </a:rPr>
              <a:t>nhiễm</a:t>
            </a:r>
            <a:r>
              <a:rPr lang="en-US" dirty="0">
                <a:solidFill>
                  <a:srgbClr val="000000"/>
                </a:solidFill>
                <a:latin typeface="Helvetica Neue"/>
              </a:rPr>
              <a:t> </a:t>
            </a:r>
            <a:r>
              <a:rPr lang="en-US" dirty="0" err="1">
                <a:solidFill>
                  <a:srgbClr val="000000"/>
                </a:solidFill>
                <a:latin typeface="Helvetica Neue"/>
              </a:rPr>
              <a:t>trong</a:t>
            </a:r>
            <a:r>
              <a:rPr lang="en-US" dirty="0">
                <a:solidFill>
                  <a:srgbClr val="000000"/>
                </a:solidFill>
                <a:latin typeface="Helvetica Neue"/>
              </a:rPr>
              <a:t> </a:t>
            </a:r>
            <a:r>
              <a:rPr lang="en-US" dirty="0" err="1">
                <a:solidFill>
                  <a:srgbClr val="000000"/>
                </a:solidFill>
                <a:latin typeface="Helvetica Neue"/>
              </a:rPr>
              <a:t>mẫu</a:t>
            </a:r>
            <a:r>
              <a:rPr lang="en-US" dirty="0">
                <a:solidFill>
                  <a:srgbClr val="000000"/>
                </a:solidFill>
                <a:latin typeface="Helvetica Neue"/>
              </a:rPr>
              <a:t>:</a:t>
            </a:r>
          </a:p>
          <a:p>
            <a:pPr lvl="1"/>
            <a:r>
              <a:rPr lang="en-US" b="0" i="0" dirty="0">
                <a:solidFill>
                  <a:srgbClr val="000000"/>
                </a:solidFill>
                <a:effectLst/>
                <a:latin typeface="Helvetica Neue"/>
              </a:rPr>
              <a:t>CO, O3, NO</a:t>
            </a:r>
            <a:r>
              <a:rPr lang="en-US" dirty="0">
                <a:solidFill>
                  <a:srgbClr val="000000"/>
                </a:solidFill>
                <a:latin typeface="Helvetica Neue"/>
              </a:rPr>
              <a:t>, NO2, SO2, NH3, PM2.5, PM10</a:t>
            </a:r>
            <a:endParaRPr lang="en-US" b="0" i="0" dirty="0">
              <a:solidFill>
                <a:srgbClr val="000000"/>
              </a:solidFill>
              <a:effectLst/>
              <a:latin typeface="Helvetica Neue"/>
            </a:endParaRPr>
          </a:p>
          <a:p>
            <a:pPr lvl="1"/>
            <a:endParaRPr lang="en-US" dirty="0"/>
          </a:p>
        </p:txBody>
      </p:sp>
    </p:spTree>
    <p:extLst>
      <p:ext uri="{BB962C8B-B14F-4D97-AF65-F5344CB8AC3E}">
        <p14:creationId xmlns:p14="http://schemas.microsoft.com/office/powerpoint/2010/main" val="3345360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86F6-71A1-460B-A155-C597632A1ED0}"/>
              </a:ext>
            </a:extLst>
          </p:cNvPr>
          <p:cNvSpPr>
            <a:spLocks noGrp="1"/>
          </p:cNvSpPr>
          <p:nvPr>
            <p:ph type="title"/>
          </p:nvPr>
        </p:nvSpPr>
        <p:spPr/>
        <p:txBody>
          <a:bodyPr/>
          <a:lstStyle/>
          <a:p>
            <a:pPr algn="l"/>
            <a:r>
              <a:rPr lang="en-US" b="1" i="0" dirty="0" err="1">
                <a:effectLst/>
                <a:latin typeface="Helvetica Neue"/>
              </a:rPr>
              <a:t>Khám</a:t>
            </a:r>
            <a:r>
              <a:rPr lang="en-US" b="1" i="0" dirty="0">
                <a:effectLst/>
                <a:latin typeface="Helvetica Neue"/>
              </a:rPr>
              <a:t> </a:t>
            </a:r>
            <a:r>
              <a:rPr lang="en-US" b="1" i="0" dirty="0" err="1">
                <a:effectLst/>
                <a:latin typeface="Helvetica Neue"/>
              </a:rPr>
              <a:t>phá</a:t>
            </a:r>
            <a:r>
              <a:rPr lang="en-US" b="1" i="0" dirty="0">
                <a:effectLst/>
                <a:latin typeface="Helvetica Neue"/>
              </a:rPr>
              <a:t> </a:t>
            </a:r>
            <a:r>
              <a:rPr lang="en-US" b="1" i="0" dirty="0" err="1">
                <a:effectLst/>
                <a:latin typeface="Helvetica Neue"/>
              </a:rPr>
              <a:t>dữ</a:t>
            </a:r>
            <a:r>
              <a:rPr lang="en-US" b="1" i="0" dirty="0">
                <a:effectLst/>
                <a:latin typeface="Helvetica Neue"/>
              </a:rPr>
              <a:t> </a:t>
            </a:r>
            <a:r>
              <a:rPr lang="en-US" b="1" i="0" dirty="0" err="1">
                <a:effectLst/>
                <a:latin typeface="Helvetica Neue"/>
              </a:rPr>
              <a:t>liệu</a:t>
            </a:r>
            <a:endParaRPr lang="en-US" b="1" i="0" dirty="0">
              <a:effectLst/>
              <a:latin typeface="Helvetica Neue"/>
            </a:endParaRPr>
          </a:p>
        </p:txBody>
      </p:sp>
      <p:sp>
        <p:nvSpPr>
          <p:cNvPr id="3" name="Content Placeholder 2">
            <a:extLst>
              <a:ext uri="{FF2B5EF4-FFF2-40B4-BE49-F238E27FC236}">
                <a16:creationId xmlns:a16="http://schemas.microsoft.com/office/drawing/2014/main" id="{2423B866-1AB5-461F-9719-E1F35985B023}"/>
              </a:ext>
            </a:extLst>
          </p:cNvPr>
          <p:cNvSpPr>
            <a:spLocks noGrp="1"/>
          </p:cNvSpPr>
          <p:nvPr>
            <p:ph idx="1"/>
          </p:nvPr>
        </p:nvSpPr>
        <p:spPr/>
        <p:txBody>
          <a:bodyPr>
            <a:normAutofit/>
          </a:bodyPr>
          <a:lstStyle/>
          <a:p>
            <a:pPr algn="l"/>
            <a:r>
              <a:rPr lang="vi-VN" b="1" i="0" dirty="0">
                <a:solidFill>
                  <a:srgbClr val="000000"/>
                </a:solidFill>
                <a:effectLst/>
                <a:latin typeface="Helvetica Neue"/>
              </a:rPr>
              <a:t>Dữ liệu thu được đang ở dạng gì?</a:t>
            </a:r>
            <a:r>
              <a:rPr lang="en-US" sz="1400" i="0" dirty="0">
                <a:solidFill>
                  <a:srgbClr val="000000"/>
                </a:solidFill>
                <a:effectLst/>
                <a:latin typeface="Helvetica Neue"/>
              </a:rPr>
              <a:t> </a:t>
            </a:r>
          </a:p>
          <a:p>
            <a:pPr marL="457200" lvl="1" indent="0">
              <a:buNone/>
            </a:pPr>
            <a:r>
              <a:rPr lang="en-US" sz="1400" i="0" dirty="0">
                <a:solidFill>
                  <a:srgbClr val="000000"/>
                </a:solidFill>
                <a:effectLst/>
                <a:latin typeface="Helvetica Neue"/>
              </a:rPr>
              <a:t> </a:t>
            </a:r>
          </a:p>
          <a:p>
            <a:endParaRPr lang="en-US" b="1" dirty="0">
              <a:cs typeface="Courier New" panose="02070309020205020404" pitchFamily="49" charset="0"/>
            </a:endParaRPr>
          </a:p>
          <a:p>
            <a:endParaRPr lang="en-US" b="1" dirty="0">
              <a:cs typeface="Courier New" panose="02070309020205020404" pitchFamily="49" charset="0"/>
            </a:endParaRPr>
          </a:p>
          <a:p>
            <a:endParaRPr lang="en-US" b="1" i="0" dirty="0">
              <a:solidFill>
                <a:srgbClr val="000000"/>
              </a:solidFill>
              <a:effectLst/>
              <a:latin typeface="Helvetica Neue"/>
            </a:endParaRPr>
          </a:p>
          <a:p>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r>
              <a:rPr lang="en-US" b="1" i="0" dirty="0">
                <a:solidFill>
                  <a:srgbClr val="000000"/>
                </a:solidFill>
                <a:effectLst/>
                <a:latin typeface="Helvetica Neue"/>
              </a:rPr>
              <a:t> </a:t>
            </a:r>
            <a:r>
              <a:rPr lang="en-US" b="1" i="0" dirty="0" err="1">
                <a:solidFill>
                  <a:srgbClr val="000000"/>
                </a:solidFill>
                <a:effectLst/>
                <a:latin typeface="Helvetica Neue"/>
              </a:rPr>
              <a:t>có</a:t>
            </a:r>
            <a:r>
              <a:rPr lang="en-US" b="1" i="0" dirty="0">
                <a:solidFill>
                  <a:srgbClr val="000000"/>
                </a:solidFill>
                <a:effectLst/>
                <a:latin typeface="Helvetica Neue"/>
              </a:rPr>
              <a:t> bao </a:t>
            </a:r>
            <a:r>
              <a:rPr lang="en-US" b="1" i="0" dirty="0" err="1">
                <a:solidFill>
                  <a:srgbClr val="000000"/>
                </a:solidFill>
                <a:effectLst/>
                <a:latin typeface="Helvetica Neue"/>
              </a:rPr>
              <a:t>nhiêu</a:t>
            </a:r>
            <a:r>
              <a:rPr lang="en-US" b="1" i="0" dirty="0">
                <a:solidFill>
                  <a:srgbClr val="000000"/>
                </a:solidFill>
                <a:effectLst/>
                <a:latin typeface="Helvetica Neue"/>
              </a:rPr>
              <a:t> </a:t>
            </a:r>
            <a:r>
              <a:rPr lang="en-US" b="1" i="0" dirty="0" err="1">
                <a:solidFill>
                  <a:srgbClr val="000000"/>
                </a:solidFill>
                <a:effectLst/>
                <a:latin typeface="Helvetica Neue"/>
              </a:rPr>
              <a:t>dòng</a:t>
            </a:r>
            <a:r>
              <a:rPr lang="en-US" b="1" i="0" dirty="0">
                <a:solidFill>
                  <a:srgbClr val="000000"/>
                </a:solidFill>
                <a:effectLst/>
                <a:latin typeface="Helvetica Neue"/>
              </a:rPr>
              <a:t> </a:t>
            </a:r>
            <a:r>
              <a:rPr lang="en-US" b="1" i="0" dirty="0" err="1">
                <a:solidFill>
                  <a:srgbClr val="000000"/>
                </a:solidFill>
                <a:effectLst/>
                <a:latin typeface="Helvetica Neue"/>
              </a:rPr>
              <a:t>và</a:t>
            </a:r>
            <a:r>
              <a:rPr lang="en-US" b="1" i="0" dirty="0">
                <a:solidFill>
                  <a:srgbClr val="000000"/>
                </a:solidFill>
                <a:effectLst/>
                <a:latin typeface="Helvetica Neue"/>
              </a:rPr>
              <a:t> bao </a:t>
            </a:r>
            <a:r>
              <a:rPr lang="en-US" b="1" i="0" dirty="0" err="1">
                <a:solidFill>
                  <a:srgbClr val="000000"/>
                </a:solidFill>
                <a:effectLst/>
                <a:latin typeface="Helvetica Neue"/>
              </a:rPr>
              <a:t>nhiêu</a:t>
            </a:r>
            <a:r>
              <a:rPr lang="en-US" b="1" i="0" dirty="0">
                <a:solidFill>
                  <a:srgbClr val="000000"/>
                </a:solidFill>
                <a:effectLst/>
                <a:latin typeface="Helvetica Neue"/>
              </a:rPr>
              <a:t> </a:t>
            </a:r>
            <a:r>
              <a:rPr lang="en-US" b="1" i="0" dirty="0" err="1">
                <a:solidFill>
                  <a:srgbClr val="000000"/>
                </a:solidFill>
                <a:effectLst/>
                <a:latin typeface="Helvetica Neue"/>
              </a:rPr>
              <a:t>cột</a:t>
            </a:r>
            <a:r>
              <a:rPr lang="en-US" b="1" i="0" dirty="0">
                <a:solidFill>
                  <a:srgbClr val="000000"/>
                </a:solidFill>
                <a:effectLst/>
                <a:latin typeface="Helvetica Neue"/>
              </a:rPr>
              <a:t>?</a:t>
            </a:r>
          </a:p>
          <a:p>
            <a:pPr lvl="1"/>
            <a:r>
              <a:rPr lang="en-US" dirty="0" err="1">
                <a:cs typeface="Courier New" panose="02070309020205020404" pitchFamily="49" charset="0"/>
              </a:rPr>
              <a:t>data_df.shape</a:t>
            </a:r>
            <a:r>
              <a:rPr lang="en-US" dirty="0">
                <a:cs typeface="Courier New" panose="02070309020205020404" pitchFamily="49" charset="0"/>
              </a:rPr>
              <a:t> : (1074, 10)</a:t>
            </a:r>
          </a:p>
          <a:p>
            <a:pPr marL="0" indent="0">
              <a:buNone/>
            </a:pPr>
            <a:endParaRPr lang="en-US" b="1" dirty="0">
              <a:cs typeface="Courier New" panose="02070309020205020404" pitchFamily="49" charset="0"/>
            </a:endParaRPr>
          </a:p>
        </p:txBody>
      </p:sp>
      <p:graphicFrame>
        <p:nvGraphicFramePr>
          <p:cNvPr id="6" name="Table 6">
            <a:extLst>
              <a:ext uri="{FF2B5EF4-FFF2-40B4-BE49-F238E27FC236}">
                <a16:creationId xmlns:a16="http://schemas.microsoft.com/office/drawing/2014/main" id="{CB2572FC-CF1D-4264-86DD-BFA2CBC19673}"/>
              </a:ext>
            </a:extLst>
          </p:cNvPr>
          <p:cNvGraphicFramePr>
            <a:graphicFrameLocks noGrp="1"/>
          </p:cNvGraphicFramePr>
          <p:nvPr>
            <p:extLst>
              <p:ext uri="{D42A27DB-BD31-4B8C-83A1-F6EECF244321}">
                <p14:modId xmlns:p14="http://schemas.microsoft.com/office/powerpoint/2010/main" val="1223391594"/>
              </p:ext>
            </p:extLst>
          </p:nvPr>
        </p:nvGraphicFramePr>
        <p:xfrm>
          <a:off x="1192056" y="2660072"/>
          <a:ext cx="9146070" cy="736600"/>
        </p:xfrm>
        <a:graphic>
          <a:graphicData uri="http://schemas.openxmlformats.org/drawingml/2006/table">
            <a:tbl>
              <a:tblPr firstRow="1" bandRow="1">
                <a:tableStyleId>{5C22544A-7EE6-4342-B048-85BDC9FD1C3A}</a:tableStyleId>
              </a:tblPr>
              <a:tblGrid>
                <a:gridCol w="1016230">
                  <a:extLst>
                    <a:ext uri="{9D8B030D-6E8A-4147-A177-3AD203B41FA5}">
                      <a16:colId xmlns:a16="http://schemas.microsoft.com/office/drawing/2014/main" val="3756721600"/>
                    </a:ext>
                  </a:extLst>
                </a:gridCol>
                <a:gridCol w="1016230">
                  <a:extLst>
                    <a:ext uri="{9D8B030D-6E8A-4147-A177-3AD203B41FA5}">
                      <a16:colId xmlns:a16="http://schemas.microsoft.com/office/drawing/2014/main" val="2862900525"/>
                    </a:ext>
                  </a:extLst>
                </a:gridCol>
                <a:gridCol w="1016230">
                  <a:extLst>
                    <a:ext uri="{9D8B030D-6E8A-4147-A177-3AD203B41FA5}">
                      <a16:colId xmlns:a16="http://schemas.microsoft.com/office/drawing/2014/main" val="1464372144"/>
                    </a:ext>
                  </a:extLst>
                </a:gridCol>
                <a:gridCol w="1016230">
                  <a:extLst>
                    <a:ext uri="{9D8B030D-6E8A-4147-A177-3AD203B41FA5}">
                      <a16:colId xmlns:a16="http://schemas.microsoft.com/office/drawing/2014/main" val="3196712577"/>
                    </a:ext>
                  </a:extLst>
                </a:gridCol>
                <a:gridCol w="1016230">
                  <a:extLst>
                    <a:ext uri="{9D8B030D-6E8A-4147-A177-3AD203B41FA5}">
                      <a16:colId xmlns:a16="http://schemas.microsoft.com/office/drawing/2014/main" val="2355963542"/>
                    </a:ext>
                  </a:extLst>
                </a:gridCol>
                <a:gridCol w="1016230">
                  <a:extLst>
                    <a:ext uri="{9D8B030D-6E8A-4147-A177-3AD203B41FA5}">
                      <a16:colId xmlns:a16="http://schemas.microsoft.com/office/drawing/2014/main" val="2288105470"/>
                    </a:ext>
                  </a:extLst>
                </a:gridCol>
                <a:gridCol w="1016230">
                  <a:extLst>
                    <a:ext uri="{9D8B030D-6E8A-4147-A177-3AD203B41FA5}">
                      <a16:colId xmlns:a16="http://schemas.microsoft.com/office/drawing/2014/main" val="1539005954"/>
                    </a:ext>
                  </a:extLst>
                </a:gridCol>
                <a:gridCol w="1016230">
                  <a:extLst>
                    <a:ext uri="{9D8B030D-6E8A-4147-A177-3AD203B41FA5}">
                      <a16:colId xmlns:a16="http://schemas.microsoft.com/office/drawing/2014/main" val="363559038"/>
                    </a:ext>
                  </a:extLst>
                </a:gridCol>
                <a:gridCol w="1016230">
                  <a:extLst>
                    <a:ext uri="{9D8B030D-6E8A-4147-A177-3AD203B41FA5}">
                      <a16:colId xmlns:a16="http://schemas.microsoft.com/office/drawing/2014/main" val="3045078176"/>
                    </a:ext>
                  </a:extLst>
                </a:gridCol>
              </a:tblGrid>
              <a:tr h="285865">
                <a:tc>
                  <a:txBody>
                    <a:bodyPr/>
                    <a:lstStyle/>
                    <a:p>
                      <a:r>
                        <a:rPr lang="en-US" sz="1800" i="0" dirty="0">
                          <a:solidFill>
                            <a:srgbClr val="000000"/>
                          </a:solidFill>
                          <a:effectLst/>
                          <a:latin typeface="Helvetica Neue"/>
                        </a:rPr>
                        <a:t>dt</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co</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no</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no2</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o3</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so2</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pm2_5</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pm10</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nh3</a:t>
                      </a:r>
                      <a:endParaRPr lang="en-US" dirty="0"/>
                    </a:p>
                  </a:txBody>
                  <a:tcPr>
                    <a:solidFill>
                      <a:schemeClr val="accent1">
                        <a:lumMod val="40000"/>
                        <a:lumOff val="60000"/>
                      </a:schemeClr>
                    </a:solidFill>
                  </a:tcPr>
                </a:tc>
                <a:extLst>
                  <a:ext uri="{0D108BD9-81ED-4DB2-BD59-A6C34878D82A}">
                    <a16:rowId xmlns:a16="http://schemas.microsoft.com/office/drawing/2014/main" val="3629264998"/>
                  </a:ext>
                </a:extLst>
              </a:tr>
              <a:tr h="370840">
                <a:tc>
                  <a:txBody>
                    <a:bodyPr/>
                    <a:lstStyle/>
                    <a:p>
                      <a:r>
                        <a:rPr lang="en-US" sz="1800" i="0" dirty="0">
                          <a:solidFill>
                            <a:srgbClr val="000000"/>
                          </a:solidFill>
                          <a:effectLst/>
                          <a:latin typeface="Helvetica Neue"/>
                        </a:rPr>
                        <a:t>int64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extLst>
                  <a:ext uri="{0D108BD9-81ED-4DB2-BD59-A6C34878D82A}">
                    <a16:rowId xmlns:a16="http://schemas.microsoft.com/office/drawing/2014/main" val="1913151797"/>
                  </a:ext>
                </a:extLst>
              </a:tr>
            </a:tbl>
          </a:graphicData>
        </a:graphic>
      </p:graphicFrame>
    </p:spTree>
    <p:extLst>
      <p:ext uri="{BB962C8B-B14F-4D97-AF65-F5344CB8AC3E}">
        <p14:creationId xmlns:p14="http://schemas.microsoft.com/office/powerpoint/2010/main" val="2581588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86F6-71A1-460B-A155-C597632A1ED0}"/>
              </a:ext>
            </a:extLst>
          </p:cNvPr>
          <p:cNvSpPr>
            <a:spLocks noGrp="1"/>
          </p:cNvSpPr>
          <p:nvPr>
            <p:ph type="title"/>
          </p:nvPr>
        </p:nvSpPr>
        <p:spPr/>
        <p:txBody>
          <a:bodyPr/>
          <a:lstStyle/>
          <a:p>
            <a:pPr algn="l"/>
            <a:r>
              <a:rPr lang="en-US" b="1" i="0" dirty="0" err="1">
                <a:effectLst/>
                <a:latin typeface="Helvetica Neue"/>
              </a:rPr>
              <a:t>Khám</a:t>
            </a:r>
            <a:r>
              <a:rPr lang="en-US" b="1" i="0" dirty="0">
                <a:effectLst/>
                <a:latin typeface="Helvetica Neue"/>
              </a:rPr>
              <a:t> </a:t>
            </a:r>
            <a:r>
              <a:rPr lang="en-US" b="1" i="0" dirty="0" err="1">
                <a:effectLst/>
                <a:latin typeface="Helvetica Neue"/>
              </a:rPr>
              <a:t>phá</a:t>
            </a:r>
            <a:r>
              <a:rPr lang="en-US" b="1" i="0" dirty="0">
                <a:effectLst/>
                <a:latin typeface="Helvetica Neue"/>
              </a:rPr>
              <a:t> </a:t>
            </a:r>
            <a:r>
              <a:rPr lang="en-US" b="1" i="0" dirty="0" err="1">
                <a:effectLst/>
                <a:latin typeface="Helvetica Neue"/>
              </a:rPr>
              <a:t>dữ</a:t>
            </a:r>
            <a:r>
              <a:rPr lang="en-US" b="1" i="0" dirty="0">
                <a:effectLst/>
                <a:latin typeface="Helvetica Neue"/>
              </a:rPr>
              <a:t> </a:t>
            </a:r>
            <a:r>
              <a:rPr lang="en-US" b="1" i="0" dirty="0" err="1">
                <a:effectLst/>
                <a:latin typeface="Helvetica Neue"/>
              </a:rPr>
              <a:t>liệu</a:t>
            </a:r>
            <a:endParaRPr lang="en-US" b="1" i="0" dirty="0">
              <a:effectLst/>
              <a:latin typeface="Helvetica Neue"/>
            </a:endParaRPr>
          </a:p>
        </p:txBody>
      </p:sp>
      <p:sp>
        <p:nvSpPr>
          <p:cNvPr id="3" name="Content Placeholder 2">
            <a:extLst>
              <a:ext uri="{FF2B5EF4-FFF2-40B4-BE49-F238E27FC236}">
                <a16:creationId xmlns:a16="http://schemas.microsoft.com/office/drawing/2014/main" id="{2423B866-1AB5-461F-9719-E1F35985B023}"/>
              </a:ext>
            </a:extLst>
          </p:cNvPr>
          <p:cNvSpPr>
            <a:spLocks noGrp="1"/>
          </p:cNvSpPr>
          <p:nvPr>
            <p:ph idx="1"/>
          </p:nvPr>
        </p:nvSpPr>
        <p:spPr/>
        <p:txBody>
          <a:bodyPr>
            <a:normAutofit fontScale="92500" lnSpcReduction="10000"/>
          </a:bodyPr>
          <a:lstStyle/>
          <a:p>
            <a:endParaRPr lang="en-US" b="1" i="0" dirty="0">
              <a:solidFill>
                <a:srgbClr val="000000"/>
              </a:solidFill>
              <a:effectLst/>
              <a:latin typeface="Helvetica Neue"/>
            </a:endParaRPr>
          </a:p>
          <a:p>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r>
              <a:rPr lang="en-US" b="1" i="0" dirty="0">
                <a:solidFill>
                  <a:srgbClr val="000000"/>
                </a:solidFill>
                <a:effectLst/>
                <a:latin typeface="Helvetica Neue"/>
              </a:rPr>
              <a:t> </a:t>
            </a:r>
            <a:r>
              <a:rPr lang="en-US" b="1" i="0" dirty="0" err="1">
                <a:solidFill>
                  <a:srgbClr val="000000"/>
                </a:solidFill>
                <a:effectLst/>
                <a:latin typeface="Helvetica Neue"/>
              </a:rPr>
              <a:t>các</a:t>
            </a:r>
            <a:r>
              <a:rPr lang="en-US" b="1" i="0" dirty="0">
                <a:solidFill>
                  <a:srgbClr val="000000"/>
                </a:solidFill>
                <a:effectLst/>
                <a:latin typeface="Helvetica Neue"/>
              </a:rPr>
              <a:t> </a:t>
            </a:r>
            <a:r>
              <a:rPr lang="en-US" b="1" i="0" dirty="0" err="1">
                <a:solidFill>
                  <a:srgbClr val="000000"/>
                </a:solidFill>
                <a:effectLst/>
                <a:latin typeface="Helvetica Neue"/>
              </a:rPr>
              <a:t>dòng</a:t>
            </a:r>
            <a:r>
              <a:rPr lang="en-US" b="1" i="0" dirty="0">
                <a:solidFill>
                  <a:srgbClr val="000000"/>
                </a:solidFill>
                <a:effectLst/>
                <a:latin typeface="Helvetica Neue"/>
              </a:rPr>
              <a:t> </a:t>
            </a:r>
            <a:r>
              <a:rPr lang="en-US" b="1" i="0" dirty="0" err="1">
                <a:solidFill>
                  <a:srgbClr val="000000"/>
                </a:solidFill>
                <a:effectLst/>
                <a:latin typeface="Helvetica Neue"/>
              </a:rPr>
              <a:t>có</a:t>
            </a:r>
            <a:r>
              <a:rPr lang="en-US" b="1" i="0" dirty="0">
                <a:solidFill>
                  <a:srgbClr val="000000"/>
                </a:solidFill>
                <a:effectLst/>
                <a:latin typeface="Helvetica Neue"/>
              </a:rPr>
              <a:t> </a:t>
            </a:r>
            <a:r>
              <a:rPr lang="en-US" b="1" i="0" dirty="0" err="1">
                <a:solidFill>
                  <a:srgbClr val="000000"/>
                </a:solidFill>
                <a:effectLst/>
                <a:latin typeface="Helvetica Neue"/>
              </a:rPr>
              <a:t>bị</a:t>
            </a:r>
            <a:r>
              <a:rPr lang="en-US" b="1" i="0" dirty="0">
                <a:solidFill>
                  <a:srgbClr val="000000"/>
                </a:solidFill>
                <a:effectLst/>
                <a:latin typeface="Helvetica Neue"/>
              </a:rPr>
              <a:t> </a:t>
            </a:r>
            <a:r>
              <a:rPr lang="en-US" b="1" i="0" dirty="0" err="1">
                <a:solidFill>
                  <a:srgbClr val="000000"/>
                </a:solidFill>
                <a:effectLst/>
                <a:latin typeface="Helvetica Neue"/>
              </a:rPr>
              <a:t>lặp</a:t>
            </a:r>
            <a:r>
              <a:rPr lang="en-US" b="1" i="0" dirty="0">
                <a:solidFill>
                  <a:srgbClr val="000000"/>
                </a:solidFill>
                <a:effectLst/>
                <a:latin typeface="Helvetica Neue"/>
              </a:rPr>
              <a:t> </a:t>
            </a:r>
            <a:r>
              <a:rPr lang="en-US" b="1" i="0" dirty="0" err="1">
                <a:solidFill>
                  <a:srgbClr val="000000"/>
                </a:solidFill>
                <a:effectLst/>
                <a:latin typeface="Helvetica Neue"/>
              </a:rPr>
              <a:t>không</a:t>
            </a:r>
            <a:r>
              <a:rPr lang="en-US" b="1" i="0" dirty="0">
                <a:solidFill>
                  <a:srgbClr val="000000"/>
                </a:solidFill>
                <a:effectLst/>
                <a:latin typeface="Helvetica Neue"/>
              </a:rPr>
              <a:t>?</a:t>
            </a:r>
          </a:p>
          <a:p>
            <a:pPr lvl="1"/>
            <a:r>
              <a:rPr lang="en-US" dirty="0" err="1">
                <a:solidFill>
                  <a:schemeClr val="tx1"/>
                </a:solidFill>
                <a:cs typeface="Courier New" panose="02070309020205020404" pitchFamily="49" charset="0"/>
              </a:rPr>
              <a:t>data_df.index.duplicated</a:t>
            </a:r>
            <a:r>
              <a:rPr lang="en-US" dirty="0">
                <a:solidFill>
                  <a:schemeClr val="tx1"/>
                </a:solidFill>
                <a:cs typeface="Courier New" panose="02070309020205020404" pitchFamily="49" charset="0"/>
              </a:rPr>
              <a:t>().sum() : 0</a:t>
            </a:r>
          </a:p>
          <a:p>
            <a:endParaRPr lang="en-US" b="1" dirty="0">
              <a:cs typeface="Courier New" panose="02070309020205020404" pitchFamily="49" charset="0"/>
            </a:endParaRPr>
          </a:p>
          <a:p>
            <a:endParaRPr lang="en-US" b="1" dirty="0">
              <a:cs typeface="Courier New" panose="02070309020205020404" pitchFamily="49" charset="0"/>
            </a:endParaRPr>
          </a:p>
          <a:p>
            <a:r>
              <a:rPr lang="en-US" b="1" dirty="0" err="1">
                <a:cs typeface="Courier New" panose="02070309020205020404" pitchFamily="49" charset="0"/>
              </a:rPr>
              <a:t>Phân</a:t>
            </a:r>
            <a:r>
              <a:rPr lang="en-US" b="1" dirty="0">
                <a:cs typeface="Courier New" panose="02070309020205020404" pitchFamily="49" charset="0"/>
              </a:rPr>
              <a:t> </a:t>
            </a:r>
            <a:r>
              <a:rPr lang="en-US" b="1" dirty="0" err="1">
                <a:cs typeface="Courier New" panose="02070309020205020404" pitchFamily="49" charset="0"/>
              </a:rPr>
              <a:t>bố</a:t>
            </a:r>
            <a:r>
              <a:rPr lang="en-US" b="1" dirty="0">
                <a:cs typeface="Courier New" panose="02070309020205020404" pitchFamily="49" charset="0"/>
              </a:rPr>
              <a:t> </a:t>
            </a:r>
            <a:r>
              <a:rPr lang="en-US" b="1" dirty="0" err="1">
                <a:cs typeface="Courier New" panose="02070309020205020404" pitchFamily="49" charset="0"/>
              </a:rPr>
              <a:t>dữ</a:t>
            </a:r>
            <a:r>
              <a:rPr lang="en-US" b="1" dirty="0">
                <a:cs typeface="Courier New" panose="02070309020205020404" pitchFamily="49" charset="0"/>
              </a:rPr>
              <a:t> </a:t>
            </a:r>
            <a:r>
              <a:rPr lang="en-US" b="1" dirty="0" err="1">
                <a:cs typeface="Courier New" panose="02070309020205020404" pitchFamily="49" charset="0"/>
              </a:rPr>
              <a:t>liệu</a:t>
            </a:r>
            <a:r>
              <a:rPr lang="en-US" b="1" dirty="0">
                <a:cs typeface="Courier New" panose="02070309020205020404" pitchFamily="49" charset="0"/>
              </a:rPr>
              <a:t>:</a:t>
            </a:r>
          </a:p>
          <a:p>
            <a:pPr lvl="1"/>
            <a:r>
              <a:rPr lang="en-US" dirty="0">
                <a:cs typeface="Courier New" panose="02070309020205020404" pitchFamily="49" charset="0"/>
              </a:rPr>
              <a:t>5    30.912477 %</a:t>
            </a:r>
          </a:p>
          <a:p>
            <a:pPr lvl="1"/>
            <a:r>
              <a:rPr lang="en-US" dirty="0">
                <a:cs typeface="Courier New" panose="02070309020205020404" pitchFamily="49" charset="0"/>
              </a:rPr>
              <a:t>4    27.746741 %</a:t>
            </a:r>
          </a:p>
          <a:p>
            <a:pPr lvl="1"/>
            <a:r>
              <a:rPr lang="en-US" dirty="0">
                <a:cs typeface="Courier New" panose="02070309020205020404" pitchFamily="49" charset="0"/>
              </a:rPr>
              <a:t>2    24.767225 %</a:t>
            </a:r>
          </a:p>
          <a:p>
            <a:pPr lvl="1"/>
            <a:r>
              <a:rPr lang="en-US" dirty="0">
                <a:cs typeface="Courier New" panose="02070309020205020404" pitchFamily="49" charset="0"/>
              </a:rPr>
              <a:t>1     9.404097 %</a:t>
            </a:r>
          </a:p>
          <a:p>
            <a:pPr lvl="1"/>
            <a:r>
              <a:rPr lang="en-US" dirty="0">
                <a:cs typeface="Courier New" panose="02070309020205020404" pitchFamily="49" charset="0"/>
              </a:rPr>
              <a:t>3     7.169460 %</a:t>
            </a:r>
          </a:p>
        </p:txBody>
      </p:sp>
      <p:pic>
        <p:nvPicPr>
          <p:cNvPr id="8" name="Picture 7">
            <a:extLst>
              <a:ext uri="{FF2B5EF4-FFF2-40B4-BE49-F238E27FC236}">
                <a16:creationId xmlns:a16="http://schemas.microsoft.com/office/drawing/2014/main" id="{5063760A-1F0E-4182-AC22-56B2F7172785}"/>
              </a:ext>
            </a:extLst>
          </p:cNvPr>
          <p:cNvPicPr>
            <a:picLocks noChangeAspect="1"/>
          </p:cNvPicPr>
          <p:nvPr/>
        </p:nvPicPr>
        <p:blipFill>
          <a:blip r:embed="rId2"/>
          <a:stretch>
            <a:fillRect/>
          </a:stretch>
        </p:blipFill>
        <p:spPr>
          <a:xfrm>
            <a:off x="3992055" y="3873415"/>
            <a:ext cx="6801799" cy="2152950"/>
          </a:xfrm>
          <a:prstGeom prst="rect">
            <a:avLst/>
          </a:prstGeom>
        </p:spPr>
      </p:pic>
    </p:spTree>
    <p:extLst>
      <p:ext uri="{BB962C8B-B14F-4D97-AF65-F5344CB8AC3E}">
        <p14:creationId xmlns:p14="http://schemas.microsoft.com/office/powerpoint/2010/main" val="2695819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TotalTime>
  <Words>1214</Words>
  <Application>Microsoft Office PowerPoint</Application>
  <PresentationFormat>Widescreen</PresentationFormat>
  <Paragraphs>198</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Helvetica Neue</vt:lpstr>
      <vt:lpstr>Times New Roman</vt:lpstr>
      <vt:lpstr>Trebuchet MS</vt:lpstr>
      <vt:lpstr>Wingdings 3</vt:lpstr>
      <vt:lpstr>Facet</vt:lpstr>
      <vt:lpstr>Đồ án cuối kì nhập môn  Khoa học dữ liệu</vt:lpstr>
      <vt:lpstr>Giới thiệu đề tài</vt:lpstr>
      <vt:lpstr>Mục tiêu</vt:lpstr>
      <vt:lpstr>Thu thập dữ liệu</vt:lpstr>
      <vt:lpstr>Thu thập dữ liệu </vt:lpstr>
      <vt:lpstr>Thu thập dữ liệu </vt:lpstr>
      <vt:lpstr>Tổng quan về dữ liệu</vt:lpstr>
      <vt:lpstr>Khám phá dữ liệu</vt:lpstr>
      <vt:lpstr>Khám phá dữ liệu</vt:lpstr>
      <vt:lpstr>Đặt câu hỏi</vt:lpstr>
      <vt:lpstr>Tiền xử lý</vt:lpstr>
      <vt:lpstr>Tiền xử lý tập huấn luyện</vt:lpstr>
      <vt:lpstr>Tiền xử lý tập huấn luyện</vt:lpstr>
      <vt:lpstr>Mô hình hóa </vt:lpstr>
      <vt:lpstr>MLPClassifier</vt:lpstr>
      <vt:lpstr>MLPClassifier</vt:lpstr>
      <vt:lpstr>KNeighborsClassifier</vt:lpstr>
      <vt:lpstr>KNeighborsClassifier</vt:lpstr>
      <vt:lpstr>DecisionTreeClassifier</vt:lpstr>
      <vt:lpstr>Nhận xét</vt:lpstr>
      <vt:lpstr>Nhìn lại quá trình làm đồ án</vt:lpstr>
      <vt:lpstr>Những khó khăn gặp phải</vt:lpstr>
      <vt:lpstr>Những điều hữu ích học được</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nhập môn  Khoa học dữ liệu</dc:title>
  <dc:creator>Admin</dc:creator>
  <cp:lastModifiedBy>VÒNG CẢNH CHI</cp:lastModifiedBy>
  <cp:revision>41</cp:revision>
  <dcterms:created xsi:type="dcterms:W3CDTF">2021-01-15T09:24:53Z</dcterms:created>
  <dcterms:modified xsi:type="dcterms:W3CDTF">2021-01-15T13:27:34Z</dcterms:modified>
</cp:coreProperties>
</file>