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2E0990-E637-4A16-965B-554B4B88A34A}">
  <a:tblStyle styleId="{722E0990-E637-4A16-965B-554B4B88A3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acc112f2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acc112f2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d340fab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d340fab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d340faba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d340faba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time for running files with a particular (n,sigma)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d340faba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d340faba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Rectilinear Steiner tree size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d68897b0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d68897b0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Rectilinear Steiner tree size for unoptimized code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d340fab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d340fab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d340faba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d340fab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acc112f2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acc112f2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acc112f2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acc112f2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cc112f2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cc112f2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acc112f2a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acc112f2a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acc112f2a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acc112f2a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d3a529c0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d3a529c0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d3a529c02_4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d3a529c0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2c3de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2c3de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Rectilinear Steiner Minimum Tree Construction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CS6100: Course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to the Algorithm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625200" y="2028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Combine</a:t>
            </a:r>
            <a:r>
              <a:rPr lang="en"/>
              <a:t> function helps to increase the cases for </a:t>
            </a:r>
            <a:r>
              <a:rPr b="1" i="1" lang="en"/>
              <a:t>optimise </a:t>
            </a:r>
            <a:r>
              <a:rPr lang="en"/>
              <a:t>function to reduce the cost.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2738575" y="3106950"/>
            <a:ext cx="257100" cy="25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824563" y="3127800"/>
            <a:ext cx="257100" cy="23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910550" y="3127800"/>
            <a:ext cx="257100" cy="23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931400" y="2502250"/>
            <a:ext cx="257100" cy="23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2"/>
          <p:cNvCxnSpPr>
            <a:stCxn id="178" idx="2"/>
            <a:endCxn id="179" idx="6"/>
          </p:cNvCxnSpPr>
          <p:nvPr/>
        </p:nvCxnSpPr>
        <p:spPr>
          <a:xfrm flipH="1">
            <a:off x="2081575" y="3235650"/>
            <a:ext cx="657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2"/>
          <p:cNvCxnSpPr>
            <a:stCxn id="179" idx="2"/>
            <a:endCxn id="180" idx="6"/>
          </p:cNvCxnSpPr>
          <p:nvPr/>
        </p:nvCxnSpPr>
        <p:spPr>
          <a:xfrm rot="10800000">
            <a:off x="1167563" y="3246000"/>
            <a:ext cx="6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>
            <a:stCxn id="180" idx="0"/>
            <a:endCxn id="181" idx="4"/>
          </p:cNvCxnSpPr>
          <p:nvPr/>
        </p:nvCxnSpPr>
        <p:spPr>
          <a:xfrm flipH="1" rot="10800000">
            <a:off x="1039100" y="2738700"/>
            <a:ext cx="210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2"/>
          <p:cNvSpPr/>
          <p:nvPr/>
        </p:nvSpPr>
        <p:spPr>
          <a:xfrm>
            <a:off x="6255100" y="3106950"/>
            <a:ext cx="257100" cy="25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4475725" y="3117450"/>
            <a:ext cx="257100" cy="23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4475725" y="2397975"/>
            <a:ext cx="257100" cy="23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2"/>
          <p:cNvCxnSpPr>
            <a:stCxn id="186" idx="0"/>
            <a:endCxn id="187" idx="4"/>
          </p:cNvCxnSpPr>
          <p:nvPr/>
        </p:nvCxnSpPr>
        <p:spPr>
          <a:xfrm rot="10800000">
            <a:off x="4604275" y="2634450"/>
            <a:ext cx="0" cy="4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2"/>
          <p:cNvCxnSpPr>
            <a:stCxn id="186" idx="6"/>
            <a:endCxn id="185" idx="2"/>
          </p:cNvCxnSpPr>
          <p:nvPr/>
        </p:nvCxnSpPr>
        <p:spPr>
          <a:xfrm>
            <a:off x="4732825" y="3235650"/>
            <a:ext cx="15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2"/>
          <p:cNvCxnSpPr/>
          <p:nvPr/>
        </p:nvCxnSpPr>
        <p:spPr>
          <a:xfrm flipH="1" rot="10800000">
            <a:off x="3322425" y="2891550"/>
            <a:ext cx="764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 txBox="1"/>
          <p:nvPr/>
        </p:nvSpPr>
        <p:spPr>
          <a:xfrm>
            <a:off x="983150" y="3681250"/>
            <a:ext cx="765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Without combine, optimise function will check if u has any neighbours which are vertically above or below.Since there are none, it will be skipped. With combine , the edges are combined and it can be optimised.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used for evaluation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n=[100,600,...,5600] ;  sigma=[0,1,3,5,7];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n and sigma, a directory ‘no_of_points_n_sigma_sigma’ was made. It had 300 files. Each file had n points. For sigma=0, each of the n points in a file was got via np.random.uniform(0,10000,n).  Thus, n points were sampled from uniform distribution between 0 and 10000. For other sigmas, each of the 300 files was made by taking the n points from </a:t>
            </a:r>
            <a:r>
              <a:rPr lang="en"/>
              <a:t> ‘no_of_points_n_sigma_0’ , and adding gaussian noise with sigma to them. Thus, perturbations were added.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</a:t>
            </a:r>
            <a:r>
              <a:rPr lang="en"/>
              <a:t>coordinates</a:t>
            </a:r>
            <a:r>
              <a:rPr lang="en"/>
              <a:t> were floating point values, they were </a:t>
            </a:r>
            <a:r>
              <a:rPr lang="en"/>
              <a:t>rounded</a:t>
            </a:r>
            <a:r>
              <a:rPr lang="en"/>
              <a:t> off to  integers.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a given </a:t>
            </a:r>
            <a:r>
              <a:rPr lang="en"/>
              <a:t>‘no_of_points_n_sigma_sigma’ directory, all its 300 files were run, and the time of execution and length  of Steiner tree got were averaged.  The table for these is in next slide.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24"/>
          <p:cNvGraphicFramePr/>
          <p:nvPr/>
        </p:nvGraphicFramePr>
        <p:xfrm>
          <a:off x="830850" y="-3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{722E0990-E637-4A16-965B-554B4B88A34A}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26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sigma=0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sigma=1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sigma=3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sigma=5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sigma=7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237.84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237.32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237.88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238.86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238.16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426.89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424.13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425.06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425.38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424.16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604.76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603.82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603.61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604.71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775.73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776.7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771.28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791.85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776.53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976.84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971.27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956.27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954.82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955.62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2100.81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2098.31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2096.23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2090.69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2099.05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2254.67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2254.3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2255.31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2244.08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2253.8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2400.91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2404.46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2391.66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2407.12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2402.99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2550.76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2549.83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2548.38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2538.53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2550.88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2690.35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2672.82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2689.93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2695.73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2692.24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2846.43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2834.30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2839.55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2846.67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2839.18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" name="Google Shape;203;p24"/>
          <p:cNvSpPr txBox="1"/>
          <p:nvPr/>
        </p:nvSpPr>
        <p:spPr>
          <a:xfrm>
            <a:off x="225900" y="1268500"/>
            <a:ext cx="2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25"/>
          <p:cNvGraphicFramePr/>
          <p:nvPr/>
        </p:nvGraphicFramePr>
        <p:xfrm>
          <a:off x="657100" y="-11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{722E0990-E637-4A16-965B-554B4B88A34A}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sigma=0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sigma=1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sigma=3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sigma=5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sigma=7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rgbClr val="E4E8EE"/>
                          </a:highlight>
                        </a:rPr>
                        <a:t>141239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141282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141314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141290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141323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755260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755294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755141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755753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755445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1373811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1374084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1373551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1372972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1373842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1994520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1994994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1995326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1994696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1994962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2611249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2611129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2611453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2610510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2610424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3230808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3231577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3231139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3230119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3230204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3851139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3850956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3851239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3851257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3851284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4472265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4472964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4470970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4469332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4469342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5091286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5090640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5091162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5092547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5089805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5710810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5711178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5712957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5711298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5711081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6333024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6330828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6333463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6330463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6333543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6953293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6954623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6953566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6957019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6955170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26"/>
          <p:cNvGraphicFramePr/>
          <p:nvPr/>
        </p:nvGraphicFramePr>
        <p:xfrm>
          <a:off x="657100" y="-11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{722E0990-E637-4A16-965B-554B4B88A34A}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sigma=0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sigma=1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sigma=3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sigma=5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sigma=7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144050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144057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144070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144056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768584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768535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768282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768248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768405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1393843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1393841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1393966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1393440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1394709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2020336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2020497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2020692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2020711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2019708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2644595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2644378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2645636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2645163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2642855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3267166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3267113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3267389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3267410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3267655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3894102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3893444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3894055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3892033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3895502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4518930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4517397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4517825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4516146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4519926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5142628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5142717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5144849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5143576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5144924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5767769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5767011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5768583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5769094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5768130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6392926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6393979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6390860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6389534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6389558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7013324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7014368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7010615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7015529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7014708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00" y="535200"/>
            <a:ext cx="7117501" cy="39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667300" y="4378900"/>
            <a:ext cx="810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 example tree generated by our implementation. The bold points are the input terminals. We can see the optimisation of the tree when combining performed at x = 6.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of the Evaluation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851100" y="2026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little change in the cost of the tree and  running time when perturbing the inputs by a Gaussian noise.Hence the algorithm is overall stable with respect to perturbations.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may be due to the fact that the algorithm is </a:t>
            </a:r>
            <a:r>
              <a:rPr lang="en"/>
              <a:t>dividing</a:t>
            </a:r>
            <a:r>
              <a:rPr lang="en"/>
              <a:t> the set of vertices into many districts of size a</a:t>
            </a:r>
            <a:r>
              <a:rPr lang="en"/>
              <a:t>t most</a:t>
            </a:r>
            <a:r>
              <a:rPr lang="en"/>
              <a:t> 7 and hence adding gaussian noise does not affect the cost of the tree and runtime much.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Size of tree length varies the most between the perturbations for n=5600, with a value of 3726, and the variance is least for n=100, with a value of 9.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time might not be exponential in cases </a:t>
            </a:r>
            <a:r>
              <a:rPr lang="en"/>
              <a:t>because</a:t>
            </a:r>
            <a:r>
              <a:rPr lang="en"/>
              <a:t> the bottleneck- fork() runs in O(3^n), but we are restricting n for district to be &lt;=7, and so, 3^n might not become too big.  So, although time for each district is constant, for a large number of points, number of districts ~ number of points, and so, total time </a:t>
            </a:r>
            <a:r>
              <a:rPr lang="en"/>
              <a:t>complexity</a:t>
            </a:r>
            <a:r>
              <a:rPr lang="en"/>
              <a:t> is proportional to 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CS18B049	-	Abhishek Santhanam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CS18B052	-	Arihant Samar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CS17B104	-	Kshitij Bipin Deogade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CS17B105	-	Prashanth 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46050" y="2141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RECTILINEAR STEINER TREE</a:t>
            </a:r>
            <a:endParaRPr sz="16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en" sz="1400">
                <a:solidFill>
                  <a:srgbClr val="6AA84F"/>
                </a:solidFill>
              </a:rPr>
              <a:t>Finding the minimum spanning tree which must contain a set of points called Terminals</a:t>
            </a:r>
            <a:endParaRPr sz="1400">
              <a:solidFill>
                <a:srgbClr val="6AA84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en" sz="1400">
                <a:solidFill>
                  <a:srgbClr val="6AA84F"/>
                </a:solidFill>
              </a:rPr>
              <a:t>Can contain some extra points called the Steiner Points.</a:t>
            </a:r>
            <a:endParaRPr sz="1400">
              <a:solidFill>
                <a:srgbClr val="6AA84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en" sz="1400">
                <a:solidFill>
                  <a:srgbClr val="6AA84F"/>
                </a:solidFill>
              </a:rPr>
              <a:t>Distance metric  used is the Manhattan metric.This is particularly useful in physical design of electronic design automation.For example, in VLSI circuits, wire routing </a:t>
            </a:r>
            <a:r>
              <a:rPr lang="en" sz="14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is carried out by wires running only in vertical and horizontal directions</a:t>
            </a:r>
            <a:r>
              <a:rPr lang="en" sz="1400">
                <a:solidFill>
                  <a:srgbClr val="6AA84F"/>
                </a:solidFill>
              </a:rPr>
              <a:t> </a:t>
            </a:r>
            <a:endParaRPr sz="14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function </a:t>
            </a:r>
            <a:r>
              <a:rPr b="1" i="1" lang="en"/>
              <a:t>Const_optRST</a:t>
            </a:r>
            <a:r>
              <a:rPr lang="en"/>
              <a:t> takes a </a:t>
            </a:r>
            <a:r>
              <a:rPr i="1" lang="en"/>
              <a:t>Graph </a:t>
            </a:r>
            <a:r>
              <a:rPr lang="en"/>
              <a:t>and returns the optimal Rectilinear Steiner tree (for at most 7 points) using the functions </a:t>
            </a:r>
            <a:r>
              <a:rPr b="1" i="1" lang="en"/>
              <a:t>extreme</a:t>
            </a:r>
            <a:r>
              <a:rPr lang="en"/>
              <a:t> and </a:t>
            </a:r>
            <a:r>
              <a:rPr b="1" i="1" lang="en"/>
              <a:t>fork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function </a:t>
            </a:r>
            <a:r>
              <a:rPr b="1" i="1" lang="en"/>
              <a:t>extreme</a:t>
            </a:r>
            <a:r>
              <a:rPr lang="en"/>
              <a:t> grows a </a:t>
            </a:r>
            <a:r>
              <a:rPr i="1" lang="en"/>
              <a:t>Graph</a:t>
            </a:r>
            <a:r>
              <a:rPr lang="en"/>
              <a:t> </a:t>
            </a:r>
            <a:r>
              <a:rPr b="1" i="1" lang="en"/>
              <a:t>G</a:t>
            </a:r>
            <a:r>
              <a:rPr lang="en"/>
              <a:t> by adding edges to it until there is no unique point which has the minimum/maximum x or y coordinate, or </a:t>
            </a:r>
            <a:r>
              <a:rPr b="1" i="1" lang="en"/>
              <a:t>G</a:t>
            </a:r>
            <a:r>
              <a:rPr lang="en"/>
              <a:t> contains just a single point (</a:t>
            </a:r>
            <a:r>
              <a:rPr b="1" i="1" lang="en"/>
              <a:t>G</a:t>
            </a:r>
            <a:r>
              <a:rPr lang="en"/>
              <a:t> is “</a:t>
            </a:r>
            <a:r>
              <a:rPr b="1" i="1" lang="en"/>
              <a:t>grown</a:t>
            </a:r>
            <a:r>
              <a:rPr i="1" lang="en"/>
              <a:t>”</a:t>
            </a:r>
            <a:r>
              <a:rPr lang="en"/>
              <a:t> in this case).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edges are added from an “</a:t>
            </a:r>
            <a:r>
              <a:rPr i="1" lang="en"/>
              <a:t>extreme”</a:t>
            </a:r>
            <a:r>
              <a:rPr lang="en"/>
              <a:t> (</a:t>
            </a:r>
            <a:r>
              <a:rPr i="1" lang="en"/>
              <a:t>minimum/maximum</a:t>
            </a:r>
            <a:r>
              <a:rPr lang="en"/>
              <a:t> </a:t>
            </a:r>
            <a:r>
              <a:rPr i="1" lang="en"/>
              <a:t>x/y-coordinate</a:t>
            </a:r>
            <a:r>
              <a:rPr lang="en"/>
              <a:t>) point to the second most “</a:t>
            </a:r>
            <a:r>
              <a:rPr i="1" lang="en"/>
              <a:t>extreme”</a:t>
            </a:r>
            <a:r>
              <a:rPr lang="en"/>
              <a:t> point on the same axis.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</a:t>
            </a:r>
            <a:r>
              <a:rPr b="1" i="1" lang="en"/>
              <a:t>extreme</a:t>
            </a:r>
            <a:r>
              <a:rPr lang="en"/>
              <a:t> has completed its task, the function </a:t>
            </a:r>
            <a:r>
              <a:rPr b="1" i="1" lang="en"/>
              <a:t>fork </a:t>
            </a:r>
            <a:r>
              <a:rPr lang="en"/>
              <a:t>generates 3 different trees for an </a:t>
            </a:r>
            <a:r>
              <a:rPr i="1" lang="en"/>
              <a:t>“extreme”</a:t>
            </a:r>
            <a:r>
              <a:rPr lang="en"/>
              <a:t> pair of coaxial points (having the same </a:t>
            </a:r>
            <a:r>
              <a:rPr i="1" lang="en"/>
              <a:t>maximum/minimum x/y-coordinate</a:t>
            </a:r>
            <a:r>
              <a:rPr lang="en"/>
              <a:t>) by adding and removing edges from the existing graph.These trees are added to the </a:t>
            </a:r>
            <a:r>
              <a:rPr b="1" i="1" lang="en"/>
              <a:t>TreeList</a:t>
            </a:r>
            <a:r>
              <a:rPr lang="en"/>
              <a:t> to be processed later by </a:t>
            </a:r>
            <a:r>
              <a:rPr b="1" i="1" lang="en"/>
              <a:t>Const_optRST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the </a:t>
            </a:r>
            <a:r>
              <a:rPr b="1" i="1" lang="en"/>
              <a:t>TreeList</a:t>
            </a:r>
            <a:r>
              <a:rPr lang="en"/>
              <a:t> has been completely processed, </a:t>
            </a:r>
            <a:r>
              <a:rPr b="1" i="1" lang="en"/>
              <a:t>Const_optRST </a:t>
            </a:r>
            <a:r>
              <a:rPr lang="en"/>
              <a:t>returns the tree with the least </a:t>
            </a:r>
            <a:r>
              <a:rPr b="1" i="1" lang="en"/>
              <a:t>L</a:t>
            </a:r>
            <a:r>
              <a:rPr lang="en"/>
              <a:t> value.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Imple</a:t>
            </a:r>
            <a:r>
              <a:rPr lang="en"/>
              <a:t>mentation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function </a:t>
            </a:r>
            <a:r>
              <a:rPr b="1" i="1" lang="en"/>
              <a:t>main</a:t>
            </a:r>
            <a:r>
              <a:rPr lang="en"/>
              <a:t> we </a:t>
            </a:r>
            <a:r>
              <a:rPr lang="en"/>
              <a:t>divide the set of input </a:t>
            </a:r>
            <a:r>
              <a:rPr b="1" i="1" lang="en"/>
              <a:t>terminals</a:t>
            </a:r>
            <a:r>
              <a:rPr lang="en"/>
              <a:t> sequentially by x-coordinate into smaller </a:t>
            </a:r>
            <a:r>
              <a:rPr i="1" lang="en"/>
              <a:t>“districts” </a:t>
            </a:r>
            <a:r>
              <a:rPr lang="en"/>
              <a:t>which has at most  7 terminals ; and the optimal RST is computed for each of them using </a:t>
            </a:r>
            <a:r>
              <a:rPr b="1" i="1" lang="en"/>
              <a:t>Const_optRST </a:t>
            </a:r>
            <a:r>
              <a:rPr lang="en"/>
              <a:t>function.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each </a:t>
            </a:r>
            <a:r>
              <a:rPr i="1" lang="en"/>
              <a:t>district</a:t>
            </a:r>
            <a:r>
              <a:rPr lang="en"/>
              <a:t> has a common vertex with the following  </a:t>
            </a:r>
            <a:r>
              <a:rPr i="1" lang="en"/>
              <a:t>district</a:t>
            </a:r>
            <a:r>
              <a:rPr lang="en"/>
              <a:t>, the computed RSTs are directly connected, eliminating the need for additional edges.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combined tree’s cost is reduced with the help of optimise function as explained on the next slide.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7650" y="64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Optimisation of Tree Length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288" y="1280475"/>
            <a:ext cx="32861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00" y="1442400"/>
            <a:ext cx="340042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3753375" y="2731625"/>
            <a:ext cx="10842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221750" y="4252275"/>
            <a:ext cx="878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When the common point between trees of 2 districts is higher or lower than both its adjacent vertices, we can optimise the tree to reduce its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length.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571850" y="681050"/>
            <a:ext cx="8520600" cy="43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minimum/maximum coordinate point is directly moved to the second minimum/maximum coordinate to speeden the EXTREME function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similar optimization was done for the FORK function</a:t>
            </a:r>
            <a:endParaRPr sz="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`</a:t>
            </a:r>
            <a:endParaRPr sz="1400"/>
          </a:p>
        </p:txBody>
      </p:sp>
      <p:sp>
        <p:nvSpPr>
          <p:cNvPr id="132" name="Google Shape;132;p20"/>
          <p:cNvSpPr/>
          <p:nvPr/>
        </p:nvSpPr>
        <p:spPr>
          <a:xfrm>
            <a:off x="4431600" y="2519300"/>
            <a:ext cx="5136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</a:t>
            </a:r>
            <a:endParaRPr sz="200"/>
          </a:p>
        </p:txBody>
      </p:sp>
      <p:sp>
        <p:nvSpPr>
          <p:cNvPr id="133" name="Google Shape;133;p20"/>
          <p:cNvSpPr/>
          <p:nvPr/>
        </p:nvSpPr>
        <p:spPr>
          <a:xfrm>
            <a:off x="5145575" y="1718100"/>
            <a:ext cx="436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</a:t>
            </a:r>
            <a:endParaRPr sz="900"/>
          </a:p>
        </p:txBody>
      </p:sp>
      <p:sp>
        <p:nvSpPr>
          <p:cNvPr id="134" name="Google Shape;134;p20"/>
          <p:cNvSpPr/>
          <p:nvPr/>
        </p:nvSpPr>
        <p:spPr>
          <a:xfrm>
            <a:off x="6031875" y="2367100"/>
            <a:ext cx="5802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786600" y="2519300"/>
            <a:ext cx="436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uo</a:t>
            </a:r>
            <a:endParaRPr sz="900"/>
          </a:p>
        </p:txBody>
      </p:sp>
      <p:sp>
        <p:nvSpPr>
          <p:cNvPr id="136" name="Google Shape;136;p20"/>
          <p:cNvSpPr/>
          <p:nvPr/>
        </p:nvSpPr>
        <p:spPr>
          <a:xfrm>
            <a:off x="7967400" y="1718100"/>
            <a:ext cx="5136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</a:t>
            </a:r>
            <a:endParaRPr sz="1100"/>
          </a:p>
        </p:txBody>
      </p:sp>
      <p:sp>
        <p:nvSpPr>
          <p:cNvPr id="137" name="Google Shape;137;p20"/>
          <p:cNvSpPr/>
          <p:nvPr/>
        </p:nvSpPr>
        <p:spPr>
          <a:xfrm>
            <a:off x="7952550" y="2519300"/>
            <a:ext cx="5187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</a:t>
            </a:r>
            <a:endParaRPr sz="500"/>
          </a:p>
        </p:txBody>
      </p:sp>
      <p:cxnSp>
        <p:nvCxnSpPr>
          <p:cNvPr id="138" name="Google Shape;138;p20"/>
          <p:cNvCxnSpPr>
            <a:stCxn id="135" idx="6"/>
            <a:endCxn id="137" idx="2"/>
          </p:cNvCxnSpPr>
          <p:nvPr/>
        </p:nvCxnSpPr>
        <p:spPr>
          <a:xfrm>
            <a:off x="7223400" y="2740250"/>
            <a:ext cx="7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0"/>
          <p:cNvSpPr/>
          <p:nvPr/>
        </p:nvSpPr>
        <p:spPr>
          <a:xfrm>
            <a:off x="4960075" y="3673875"/>
            <a:ext cx="280800" cy="24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40" name="Google Shape;140;p20"/>
          <p:cNvSpPr/>
          <p:nvPr/>
        </p:nvSpPr>
        <p:spPr>
          <a:xfrm>
            <a:off x="4945225" y="4435375"/>
            <a:ext cx="310500" cy="27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</a:t>
            </a:r>
            <a:endParaRPr sz="1000"/>
          </a:p>
        </p:txBody>
      </p:sp>
      <p:sp>
        <p:nvSpPr>
          <p:cNvPr id="141" name="Google Shape;141;p20"/>
          <p:cNvSpPr/>
          <p:nvPr/>
        </p:nvSpPr>
        <p:spPr>
          <a:xfrm>
            <a:off x="5721375" y="4043475"/>
            <a:ext cx="310500" cy="27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42" name="Google Shape;142;p20"/>
          <p:cNvSpPr/>
          <p:nvPr/>
        </p:nvSpPr>
        <p:spPr>
          <a:xfrm>
            <a:off x="6942600" y="4435375"/>
            <a:ext cx="310500" cy="27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</a:t>
            </a:r>
            <a:endParaRPr sz="900"/>
          </a:p>
        </p:txBody>
      </p:sp>
      <p:sp>
        <p:nvSpPr>
          <p:cNvPr id="143" name="Google Shape;143;p20"/>
          <p:cNvSpPr/>
          <p:nvPr/>
        </p:nvSpPr>
        <p:spPr>
          <a:xfrm>
            <a:off x="6927750" y="3718225"/>
            <a:ext cx="310500" cy="27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144" name="Google Shape;144;p20"/>
          <p:cNvSpPr/>
          <p:nvPr/>
        </p:nvSpPr>
        <p:spPr>
          <a:xfrm>
            <a:off x="8116525" y="4148900"/>
            <a:ext cx="280800" cy="24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cxnSp>
        <p:nvCxnSpPr>
          <p:cNvPr id="145" name="Google Shape;145;p20"/>
          <p:cNvCxnSpPr>
            <a:stCxn id="142" idx="0"/>
            <a:endCxn id="143" idx="4"/>
          </p:cNvCxnSpPr>
          <p:nvPr/>
        </p:nvCxnSpPr>
        <p:spPr>
          <a:xfrm rot="10800000">
            <a:off x="7082850" y="3993475"/>
            <a:ext cx="150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0"/>
          <p:cNvSpPr/>
          <p:nvPr/>
        </p:nvSpPr>
        <p:spPr>
          <a:xfrm>
            <a:off x="8134975" y="3733975"/>
            <a:ext cx="243900" cy="24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</a:t>
            </a:r>
            <a:endParaRPr sz="800"/>
          </a:p>
        </p:txBody>
      </p:sp>
      <p:cxnSp>
        <p:nvCxnSpPr>
          <p:cNvPr id="147" name="Google Shape;147;p20"/>
          <p:cNvCxnSpPr>
            <a:stCxn id="143" idx="6"/>
            <a:endCxn id="146" idx="2"/>
          </p:cNvCxnSpPr>
          <p:nvPr/>
        </p:nvCxnSpPr>
        <p:spPr>
          <a:xfrm>
            <a:off x="7238250" y="3855925"/>
            <a:ext cx="89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0"/>
          <p:cNvSpPr/>
          <p:nvPr/>
        </p:nvSpPr>
        <p:spPr>
          <a:xfrm>
            <a:off x="6408925" y="4220875"/>
            <a:ext cx="5187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subTitle"/>
          </p:nvPr>
        </p:nvSpPr>
        <p:spPr>
          <a:xfrm>
            <a:off x="571850" y="681050"/>
            <a:ext cx="8520600" cy="43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minimum/maximum coordinate point is directly moved to the second minimum/maximum coordinate to speeden the EXTREME function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similar optimization was done for the FORK function</a:t>
            </a:r>
            <a:endParaRPr sz="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`</a:t>
            </a:r>
            <a:endParaRPr sz="1400"/>
          </a:p>
        </p:txBody>
      </p:sp>
      <p:sp>
        <p:nvSpPr>
          <p:cNvPr id="154" name="Google Shape;154;p21"/>
          <p:cNvSpPr/>
          <p:nvPr/>
        </p:nvSpPr>
        <p:spPr>
          <a:xfrm>
            <a:off x="4431600" y="2519300"/>
            <a:ext cx="5136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</a:t>
            </a:r>
            <a:endParaRPr sz="200"/>
          </a:p>
        </p:txBody>
      </p:sp>
      <p:sp>
        <p:nvSpPr>
          <p:cNvPr id="155" name="Google Shape;155;p21"/>
          <p:cNvSpPr/>
          <p:nvPr/>
        </p:nvSpPr>
        <p:spPr>
          <a:xfrm>
            <a:off x="5145575" y="1718100"/>
            <a:ext cx="436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</a:t>
            </a:r>
            <a:endParaRPr sz="900"/>
          </a:p>
        </p:txBody>
      </p:sp>
      <p:sp>
        <p:nvSpPr>
          <p:cNvPr id="156" name="Google Shape;156;p21"/>
          <p:cNvSpPr/>
          <p:nvPr/>
        </p:nvSpPr>
        <p:spPr>
          <a:xfrm>
            <a:off x="6031875" y="2367100"/>
            <a:ext cx="5802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6786600" y="2519300"/>
            <a:ext cx="436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uo</a:t>
            </a:r>
            <a:endParaRPr sz="900"/>
          </a:p>
        </p:txBody>
      </p:sp>
      <p:sp>
        <p:nvSpPr>
          <p:cNvPr id="158" name="Google Shape;158;p21"/>
          <p:cNvSpPr/>
          <p:nvPr/>
        </p:nvSpPr>
        <p:spPr>
          <a:xfrm>
            <a:off x="7967400" y="1718100"/>
            <a:ext cx="5136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</a:t>
            </a:r>
            <a:endParaRPr sz="1100"/>
          </a:p>
        </p:txBody>
      </p:sp>
      <p:sp>
        <p:nvSpPr>
          <p:cNvPr id="159" name="Google Shape;159;p21"/>
          <p:cNvSpPr/>
          <p:nvPr/>
        </p:nvSpPr>
        <p:spPr>
          <a:xfrm>
            <a:off x="7952550" y="2519300"/>
            <a:ext cx="5187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</a:t>
            </a:r>
            <a:endParaRPr sz="500"/>
          </a:p>
        </p:txBody>
      </p:sp>
      <p:cxnSp>
        <p:nvCxnSpPr>
          <p:cNvPr id="160" name="Google Shape;160;p21"/>
          <p:cNvCxnSpPr>
            <a:stCxn id="157" idx="6"/>
            <a:endCxn id="159" idx="2"/>
          </p:cNvCxnSpPr>
          <p:nvPr/>
        </p:nvCxnSpPr>
        <p:spPr>
          <a:xfrm>
            <a:off x="7223400" y="2740250"/>
            <a:ext cx="7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1"/>
          <p:cNvSpPr/>
          <p:nvPr/>
        </p:nvSpPr>
        <p:spPr>
          <a:xfrm>
            <a:off x="4166150" y="3354225"/>
            <a:ext cx="5136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62" name="Google Shape;162;p21"/>
          <p:cNvSpPr/>
          <p:nvPr/>
        </p:nvSpPr>
        <p:spPr>
          <a:xfrm>
            <a:off x="4166150" y="4701600"/>
            <a:ext cx="5136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</a:t>
            </a:r>
            <a:endParaRPr sz="1000"/>
          </a:p>
        </p:txBody>
      </p:sp>
      <p:sp>
        <p:nvSpPr>
          <p:cNvPr id="163" name="Google Shape;163;p21"/>
          <p:cNvSpPr/>
          <p:nvPr/>
        </p:nvSpPr>
        <p:spPr>
          <a:xfrm>
            <a:off x="5145575" y="4033225"/>
            <a:ext cx="436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64" name="Google Shape;164;p21"/>
          <p:cNvSpPr/>
          <p:nvPr/>
        </p:nvSpPr>
        <p:spPr>
          <a:xfrm>
            <a:off x="6489725" y="4672250"/>
            <a:ext cx="436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yo</a:t>
            </a:r>
            <a:endParaRPr sz="900"/>
          </a:p>
        </p:txBody>
      </p:sp>
      <p:sp>
        <p:nvSpPr>
          <p:cNvPr id="165" name="Google Shape;165;p21"/>
          <p:cNvSpPr/>
          <p:nvPr/>
        </p:nvSpPr>
        <p:spPr>
          <a:xfrm>
            <a:off x="6489725" y="3394200"/>
            <a:ext cx="436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xo</a:t>
            </a:r>
            <a:endParaRPr sz="900"/>
          </a:p>
        </p:txBody>
      </p:sp>
      <p:sp>
        <p:nvSpPr>
          <p:cNvPr id="166" name="Google Shape;166;p21"/>
          <p:cNvSpPr/>
          <p:nvPr/>
        </p:nvSpPr>
        <p:spPr>
          <a:xfrm>
            <a:off x="7698125" y="4033225"/>
            <a:ext cx="436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7698125" y="4672250"/>
            <a:ext cx="436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yn</a:t>
            </a:r>
            <a:endParaRPr sz="900"/>
          </a:p>
        </p:txBody>
      </p:sp>
      <p:sp>
        <p:nvSpPr>
          <p:cNvPr id="168" name="Google Shape;168;p21"/>
          <p:cNvSpPr/>
          <p:nvPr/>
        </p:nvSpPr>
        <p:spPr>
          <a:xfrm>
            <a:off x="5754300" y="4215350"/>
            <a:ext cx="518700" cy="1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7698125" y="3394200"/>
            <a:ext cx="436800" cy="4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xn</a:t>
            </a:r>
            <a:endParaRPr sz="900"/>
          </a:p>
        </p:txBody>
      </p:sp>
      <p:cxnSp>
        <p:nvCxnSpPr>
          <p:cNvPr id="170" name="Google Shape;170;p21"/>
          <p:cNvCxnSpPr>
            <a:stCxn id="165" idx="6"/>
            <a:endCxn id="169" idx="2"/>
          </p:cNvCxnSpPr>
          <p:nvPr/>
        </p:nvCxnSpPr>
        <p:spPr>
          <a:xfrm>
            <a:off x="6926525" y="3615150"/>
            <a:ext cx="7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>
            <a:stCxn id="164" idx="6"/>
            <a:endCxn id="167" idx="2"/>
          </p:cNvCxnSpPr>
          <p:nvPr/>
        </p:nvCxnSpPr>
        <p:spPr>
          <a:xfrm>
            <a:off x="6926525" y="4893200"/>
            <a:ext cx="7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