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sldIdLst>
    <p:sldId id="256" r:id="rId2"/>
    <p:sldId id="257" r:id="rId3"/>
    <p:sldId id="259" r:id="rId4"/>
    <p:sldId id="258" r:id="rId5"/>
    <p:sldId id="260" r:id="rId6"/>
    <p:sldId id="263"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53AD4EB5-8205-4556-8736-7A16FACF99AB}" type="datetimeFigureOut">
              <a:rPr lang="es-CO" smtClean="0"/>
              <a:t>14/03/2024</a:t>
            </a:fld>
            <a:endParaRPr lang="es-CO"/>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s-CO"/>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6A4DB6C-98AC-450A-88CC-D86929B435F9}" type="slidenum">
              <a:rPr lang="es-CO" smtClean="0"/>
              <a:t>‹#›</a:t>
            </a:fld>
            <a:endParaRPr lang="es-CO"/>
          </a:p>
        </p:txBody>
      </p:sp>
    </p:spTree>
    <p:extLst>
      <p:ext uri="{BB962C8B-B14F-4D97-AF65-F5344CB8AC3E}">
        <p14:creationId xmlns:p14="http://schemas.microsoft.com/office/powerpoint/2010/main" val="876079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AD4EB5-8205-4556-8736-7A16FACF99AB}" type="datetimeFigureOut">
              <a:rPr lang="es-CO" smtClean="0"/>
              <a:t>14/03/2024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6A4DB6C-98AC-450A-88CC-D86929B435F9}" type="slidenum">
              <a:rPr lang="es-CO" smtClean="0"/>
              <a:t>‹#›</a:t>
            </a:fld>
            <a:endParaRPr lang="es-CO"/>
          </a:p>
        </p:txBody>
      </p:sp>
    </p:spTree>
    <p:extLst>
      <p:ext uri="{BB962C8B-B14F-4D97-AF65-F5344CB8AC3E}">
        <p14:creationId xmlns:p14="http://schemas.microsoft.com/office/powerpoint/2010/main" val="3885998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53AD4EB5-8205-4556-8736-7A16FACF99AB}" type="datetimeFigureOut">
              <a:rPr lang="es-CO" smtClean="0"/>
              <a:t>14/03/2024</a:t>
            </a:fld>
            <a:endParaRPr lang="es-CO"/>
          </a:p>
        </p:txBody>
      </p:sp>
      <p:sp>
        <p:nvSpPr>
          <p:cNvPr id="5" name="Footer Placeholder 4"/>
          <p:cNvSpPr>
            <a:spLocks noGrp="1"/>
          </p:cNvSpPr>
          <p:nvPr>
            <p:ph type="ftr" sz="quarter" idx="11"/>
          </p:nvPr>
        </p:nvSpPr>
        <p:spPr>
          <a:xfrm>
            <a:off x="774923" y="5951811"/>
            <a:ext cx="7896279" cy="365125"/>
          </a:xfrm>
        </p:spPr>
        <p:txBody>
          <a:bodyPr/>
          <a:lstStyle/>
          <a:p>
            <a:endParaRPr lang="es-CO"/>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6A4DB6C-98AC-450A-88CC-D86929B435F9}" type="slidenum">
              <a:rPr lang="es-CO" smtClean="0"/>
              <a:t>‹#›</a:t>
            </a:fld>
            <a:endParaRPr lang="es-CO"/>
          </a:p>
        </p:txBody>
      </p:sp>
    </p:spTree>
    <p:extLst>
      <p:ext uri="{BB962C8B-B14F-4D97-AF65-F5344CB8AC3E}">
        <p14:creationId xmlns:p14="http://schemas.microsoft.com/office/powerpoint/2010/main" val="2547842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AD4EB5-8205-4556-8736-7A16FACF99AB}" type="datetimeFigureOut">
              <a:rPr lang="es-CO" smtClean="0"/>
              <a:t>14/03/2024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a:xfrm>
            <a:off x="10558300" y="5956137"/>
            <a:ext cx="1052508" cy="365125"/>
          </a:xfrm>
        </p:spPr>
        <p:txBody>
          <a:bodyPr/>
          <a:lstStyle/>
          <a:p>
            <a:fld id="{C6A4DB6C-98AC-450A-88CC-D86929B435F9}" type="slidenum">
              <a:rPr lang="es-CO" smtClean="0"/>
              <a:t>‹#›</a:t>
            </a:fld>
            <a:endParaRPr lang="es-CO"/>
          </a:p>
        </p:txBody>
      </p:sp>
    </p:spTree>
    <p:extLst>
      <p:ext uri="{BB962C8B-B14F-4D97-AF65-F5344CB8AC3E}">
        <p14:creationId xmlns:p14="http://schemas.microsoft.com/office/powerpoint/2010/main" val="780284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3AD4EB5-8205-4556-8736-7A16FACF99AB}" type="datetimeFigureOut">
              <a:rPr lang="es-CO" smtClean="0"/>
              <a:t>14/03/2024</a:t>
            </a:fld>
            <a:endParaRPr lang="es-CO"/>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s-CO"/>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6A4DB6C-98AC-450A-88CC-D86929B435F9}" type="slidenum">
              <a:rPr lang="es-CO" smtClean="0"/>
              <a:t>‹#›</a:t>
            </a:fld>
            <a:endParaRPr lang="es-CO"/>
          </a:p>
        </p:txBody>
      </p:sp>
    </p:spTree>
    <p:extLst>
      <p:ext uri="{BB962C8B-B14F-4D97-AF65-F5344CB8AC3E}">
        <p14:creationId xmlns:p14="http://schemas.microsoft.com/office/powerpoint/2010/main" val="3114388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AD4EB5-8205-4556-8736-7A16FACF99AB}" type="datetimeFigureOut">
              <a:rPr lang="es-CO" smtClean="0"/>
              <a:t>14/03/2024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6A4DB6C-98AC-450A-88CC-D86929B435F9}" type="slidenum">
              <a:rPr lang="es-CO" smtClean="0"/>
              <a:t>‹#›</a:t>
            </a:fld>
            <a:endParaRPr lang="es-CO"/>
          </a:p>
        </p:txBody>
      </p:sp>
    </p:spTree>
    <p:extLst>
      <p:ext uri="{BB962C8B-B14F-4D97-AF65-F5344CB8AC3E}">
        <p14:creationId xmlns:p14="http://schemas.microsoft.com/office/powerpoint/2010/main" val="1298477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AD4EB5-8205-4556-8736-7A16FACF99AB}" type="datetimeFigureOut">
              <a:rPr lang="es-CO" smtClean="0"/>
              <a:t>14/03/2024</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C6A4DB6C-98AC-450A-88CC-D86929B435F9}" type="slidenum">
              <a:rPr lang="es-CO" smtClean="0"/>
              <a:t>‹#›</a:t>
            </a:fld>
            <a:endParaRPr lang="es-CO"/>
          </a:p>
        </p:txBody>
      </p:sp>
    </p:spTree>
    <p:extLst>
      <p:ext uri="{BB962C8B-B14F-4D97-AF65-F5344CB8AC3E}">
        <p14:creationId xmlns:p14="http://schemas.microsoft.com/office/powerpoint/2010/main" val="1636585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AD4EB5-8205-4556-8736-7A16FACF99AB}" type="datetimeFigureOut">
              <a:rPr lang="es-CO" smtClean="0"/>
              <a:t>14/03/2024</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C6A4DB6C-98AC-450A-88CC-D86929B435F9}" type="slidenum">
              <a:rPr lang="es-CO" smtClean="0"/>
              <a:t>‹#›</a:t>
            </a:fld>
            <a:endParaRPr lang="es-CO"/>
          </a:p>
        </p:txBody>
      </p:sp>
    </p:spTree>
    <p:extLst>
      <p:ext uri="{BB962C8B-B14F-4D97-AF65-F5344CB8AC3E}">
        <p14:creationId xmlns:p14="http://schemas.microsoft.com/office/powerpoint/2010/main" val="537707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AD4EB5-8205-4556-8736-7A16FACF99AB}" type="datetimeFigureOut">
              <a:rPr lang="es-CO" smtClean="0"/>
              <a:t>14/03/2024</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C6A4DB6C-98AC-450A-88CC-D86929B435F9}" type="slidenum">
              <a:rPr lang="es-CO" smtClean="0"/>
              <a:t>‹#›</a:t>
            </a:fld>
            <a:endParaRPr lang="es-CO"/>
          </a:p>
        </p:txBody>
      </p:sp>
    </p:spTree>
    <p:extLst>
      <p:ext uri="{BB962C8B-B14F-4D97-AF65-F5344CB8AC3E}">
        <p14:creationId xmlns:p14="http://schemas.microsoft.com/office/powerpoint/2010/main" val="1839399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3AD4EB5-8205-4556-8736-7A16FACF99AB}" type="datetimeFigureOut">
              <a:rPr lang="es-CO" smtClean="0"/>
              <a:t>14/03/2024</a:t>
            </a:fld>
            <a:endParaRPr lang="es-CO"/>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s-CO"/>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6A4DB6C-98AC-450A-88CC-D86929B435F9}" type="slidenum">
              <a:rPr lang="es-CO" smtClean="0"/>
              <a:t>‹#›</a:t>
            </a:fld>
            <a:endParaRPr lang="es-CO"/>
          </a:p>
        </p:txBody>
      </p:sp>
    </p:spTree>
    <p:extLst>
      <p:ext uri="{BB962C8B-B14F-4D97-AF65-F5344CB8AC3E}">
        <p14:creationId xmlns:p14="http://schemas.microsoft.com/office/powerpoint/2010/main" val="2239916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AD4EB5-8205-4556-8736-7A16FACF99AB}" type="datetimeFigureOut">
              <a:rPr lang="es-CO" smtClean="0"/>
              <a:t>14/03/2024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6A4DB6C-98AC-450A-88CC-D86929B435F9}" type="slidenum">
              <a:rPr lang="es-CO" smtClean="0"/>
              <a:t>‹#›</a:t>
            </a:fld>
            <a:endParaRPr lang="es-CO"/>
          </a:p>
        </p:txBody>
      </p:sp>
    </p:spTree>
    <p:extLst>
      <p:ext uri="{BB962C8B-B14F-4D97-AF65-F5344CB8AC3E}">
        <p14:creationId xmlns:p14="http://schemas.microsoft.com/office/powerpoint/2010/main" val="2032196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53AD4EB5-8205-4556-8736-7A16FACF99AB}" type="datetimeFigureOut">
              <a:rPr lang="es-CO" smtClean="0"/>
              <a:t>14/03/2024</a:t>
            </a:fld>
            <a:endParaRPr lang="es-CO"/>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s-CO"/>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6A4DB6C-98AC-450A-88CC-D86929B435F9}" type="slidenum">
              <a:rPr lang="es-CO" smtClean="0"/>
              <a:t>‹#›</a:t>
            </a:fld>
            <a:endParaRPr lang="es-CO"/>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51038116"/>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0ADF42-C8FF-47F0-A50A-65CA63721035}"/>
              </a:ext>
            </a:extLst>
          </p:cNvPr>
          <p:cNvSpPr>
            <a:spLocks noGrp="1"/>
          </p:cNvSpPr>
          <p:nvPr>
            <p:ph type="ctrTitle"/>
          </p:nvPr>
        </p:nvSpPr>
        <p:spPr>
          <a:xfrm>
            <a:off x="1884217" y="1302327"/>
            <a:ext cx="8866909" cy="1272509"/>
          </a:xfrm>
        </p:spPr>
        <p:txBody>
          <a:bodyPr>
            <a:normAutofit fontScale="90000"/>
          </a:bodyPr>
          <a:lstStyle/>
          <a:p>
            <a:r>
              <a:rPr lang="es-CO" sz="8000" dirty="0">
                <a:solidFill>
                  <a:schemeClr val="tx2"/>
                </a:solidFill>
              </a:rPr>
              <a:t>El neoplatonismo</a:t>
            </a:r>
          </a:p>
        </p:txBody>
      </p:sp>
      <p:sp>
        <p:nvSpPr>
          <p:cNvPr id="3" name="Subtítulo 2">
            <a:extLst>
              <a:ext uri="{FF2B5EF4-FFF2-40B4-BE49-F238E27FC236}">
                <a16:creationId xmlns:a16="http://schemas.microsoft.com/office/drawing/2014/main" id="{62A8864A-202A-4C8A-A1E4-1C493D2678A7}"/>
              </a:ext>
            </a:extLst>
          </p:cNvPr>
          <p:cNvSpPr>
            <a:spLocks noGrp="1"/>
          </p:cNvSpPr>
          <p:nvPr>
            <p:ph type="subTitle" idx="1"/>
          </p:nvPr>
        </p:nvSpPr>
        <p:spPr>
          <a:xfrm>
            <a:off x="584302" y="3241964"/>
            <a:ext cx="11023090" cy="2835563"/>
          </a:xfrm>
        </p:spPr>
        <p:txBody>
          <a:bodyPr>
            <a:normAutofit fontScale="92500" lnSpcReduction="10000"/>
          </a:bodyPr>
          <a:lstStyle/>
          <a:p>
            <a:r>
              <a:rPr lang="es-CO" sz="2000" dirty="0">
                <a:solidFill>
                  <a:schemeClr val="bg1"/>
                </a:solidFill>
              </a:rPr>
              <a:t>Darwin amador pacheco 									 Sebastian Ayala Arias</a:t>
            </a:r>
          </a:p>
          <a:p>
            <a:endParaRPr lang="es-CO" sz="2000" dirty="0">
              <a:solidFill>
                <a:schemeClr val="bg1"/>
              </a:solidFill>
            </a:endParaRPr>
          </a:p>
          <a:p>
            <a:r>
              <a:rPr lang="es-CO" sz="2000" dirty="0">
                <a:solidFill>
                  <a:schemeClr val="bg1"/>
                </a:solidFill>
              </a:rPr>
              <a:t>Steban José García cabrera 									 Matías morales Rodríguez</a:t>
            </a:r>
          </a:p>
          <a:p>
            <a:endParaRPr lang="es-CO" sz="2000" dirty="0">
              <a:solidFill>
                <a:schemeClr val="bg1"/>
              </a:solidFill>
            </a:endParaRPr>
          </a:p>
          <a:p>
            <a:r>
              <a:rPr lang="es-CO" sz="2000" dirty="0">
                <a:solidFill>
                  <a:schemeClr val="bg1"/>
                </a:solidFill>
              </a:rPr>
              <a:t>Juan pablo salas olivera 										 Luis Santiago Yepes parra</a:t>
            </a:r>
          </a:p>
          <a:p>
            <a:endParaRPr lang="es-CO" sz="2000" dirty="0">
              <a:solidFill>
                <a:schemeClr val="bg1"/>
              </a:solidFill>
            </a:endParaRPr>
          </a:p>
          <a:p>
            <a:r>
              <a:rPr lang="es-CO" sz="2000" dirty="0">
                <a:solidFill>
                  <a:schemeClr val="bg1"/>
                </a:solidFill>
              </a:rPr>
              <a:t>Emmanuel Zuluaga Ruiz</a:t>
            </a:r>
          </a:p>
          <a:p>
            <a:endParaRPr lang="es-CO" dirty="0">
              <a:solidFill>
                <a:schemeClr val="bg1"/>
              </a:solidFill>
            </a:endParaRPr>
          </a:p>
          <a:p>
            <a:endParaRPr lang="es-CO" dirty="0">
              <a:solidFill>
                <a:schemeClr val="bg1"/>
              </a:solidFill>
            </a:endParaRPr>
          </a:p>
        </p:txBody>
      </p:sp>
    </p:spTree>
    <p:extLst>
      <p:ext uri="{BB962C8B-B14F-4D97-AF65-F5344CB8AC3E}">
        <p14:creationId xmlns:p14="http://schemas.microsoft.com/office/powerpoint/2010/main" val="143797452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9E3F16-EE2A-4883-BD4C-8DBD8A9DCBBA}"/>
              </a:ext>
            </a:extLst>
          </p:cNvPr>
          <p:cNvSpPr>
            <a:spLocks noGrp="1"/>
          </p:cNvSpPr>
          <p:nvPr>
            <p:ph type="title"/>
          </p:nvPr>
        </p:nvSpPr>
        <p:spPr/>
        <p:txBody>
          <a:bodyPr/>
          <a:lstStyle/>
          <a:p>
            <a:r>
              <a:rPr lang="es-CO" dirty="0"/>
              <a:t>¿Qué ES EL NEOPLATONISMO?</a:t>
            </a:r>
          </a:p>
        </p:txBody>
      </p:sp>
      <p:sp>
        <p:nvSpPr>
          <p:cNvPr id="3" name="Marcador de contenido 2">
            <a:extLst>
              <a:ext uri="{FF2B5EF4-FFF2-40B4-BE49-F238E27FC236}">
                <a16:creationId xmlns:a16="http://schemas.microsoft.com/office/drawing/2014/main" id="{73480185-57FB-437E-A781-47ACF35F5132}"/>
              </a:ext>
            </a:extLst>
          </p:cNvPr>
          <p:cNvSpPr>
            <a:spLocks noGrp="1"/>
          </p:cNvSpPr>
          <p:nvPr>
            <p:ph idx="1"/>
          </p:nvPr>
        </p:nvSpPr>
        <p:spPr>
          <a:xfrm>
            <a:off x="719830" y="1957502"/>
            <a:ext cx="5965977" cy="3860799"/>
          </a:xfrm>
        </p:spPr>
        <p:txBody>
          <a:bodyPr>
            <a:normAutofit/>
          </a:bodyPr>
          <a:lstStyle/>
          <a:p>
            <a:r>
              <a:rPr lang="es-MX" dirty="0"/>
              <a:t>El neoplatonismo, como su nombre sugiere, es una corriente filosófica que se desarrolló después de Platón, pero que se basa en gran medida en sus enseñanzas. Aunque Platón vivió en el siglo IV a.C., el neoplatonismo no surgió hasta mucho después, en el siglo III d.C., en un período de gran agitación y cambio en el mundo mediterráneo. El Imperio Romano, que había dominado la región durante siglos, estaba en declive, y las viejas creencias y sistemas de pensamiento estaban siendo cuestionados y reevaluados. Fue ahí donde se origino el neoplatonismo.</a:t>
            </a:r>
            <a:endParaRPr lang="es-CO" dirty="0"/>
          </a:p>
        </p:txBody>
      </p:sp>
      <p:pic>
        <p:nvPicPr>
          <p:cNvPr id="4" name="Imagen 3">
            <a:extLst>
              <a:ext uri="{FF2B5EF4-FFF2-40B4-BE49-F238E27FC236}">
                <a16:creationId xmlns:a16="http://schemas.microsoft.com/office/drawing/2014/main" id="{EB5D3FE5-081E-407C-8CD9-B5630E3A7CE9}"/>
              </a:ext>
            </a:extLst>
          </p:cNvPr>
          <p:cNvPicPr>
            <a:picLocks noChangeAspect="1"/>
          </p:cNvPicPr>
          <p:nvPr/>
        </p:nvPicPr>
        <p:blipFill>
          <a:blip r:embed="rId2"/>
          <a:stretch>
            <a:fillRect/>
          </a:stretch>
        </p:blipFill>
        <p:spPr>
          <a:xfrm>
            <a:off x="7141028" y="2303917"/>
            <a:ext cx="4250526" cy="3167970"/>
          </a:xfrm>
          <a:prstGeom prst="rect">
            <a:avLst/>
          </a:prstGeom>
        </p:spPr>
      </p:pic>
    </p:spTree>
    <p:extLst>
      <p:ext uri="{BB962C8B-B14F-4D97-AF65-F5344CB8AC3E}">
        <p14:creationId xmlns:p14="http://schemas.microsoft.com/office/powerpoint/2010/main" val="41619288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F8F4D8-ECA9-43CF-81D5-DE367C6AAEB1}"/>
              </a:ext>
            </a:extLst>
          </p:cNvPr>
          <p:cNvSpPr>
            <a:spLocks noGrp="1"/>
          </p:cNvSpPr>
          <p:nvPr>
            <p:ph type="title"/>
          </p:nvPr>
        </p:nvSpPr>
        <p:spPr/>
        <p:txBody>
          <a:bodyPr/>
          <a:lstStyle/>
          <a:p>
            <a:r>
              <a:rPr lang="es-CO" dirty="0"/>
              <a:t>Características</a:t>
            </a:r>
          </a:p>
        </p:txBody>
      </p:sp>
      <p:sp>
        <p:nvSpPr>
          <p:cNvPr id="3" name="Marcador de contenido 2">
            <a:extLst>
              <a:ext uri="{FF2B5EF4-FFF2-40B4-BE49-F238E27FC236}">
                <a16:creationId xmlns:a16="http://schemas.microsoft.com/office/drawing/2014/main" id="{7661E137-3997-45AF-A2B4-703ACF911D3B}"/>
              </a:ext>
            </a:extLst>
          </p:cNvPr>
          <p:cNvSpPr>
            <a:spLocks noGrp="1"/>
          </p:cNvSpPr>
          <p:nvPr>
            <p:ph idx="1"/>
          </p:nvPr>
        </p:nvSpPr>
        <p:spPr>
          <a:xfrm>
            <a:off x="719831" y="2145613"/>
            <a:ext cx="4485519" cy="3493343"/>
          </a:xfrm>
        </p:spPr>
        <p:txBody>
          <a:bodyPr/>
          <a:lstStyle/>
          <a:p>
            <a:r>
              <a:rPr lang="es-MX" dirty="0"/>
              <a:t>La escuela neoplatónica se caracterizó por revivir las ideas del platonismo y desarrollar una versión totalmente nueva del pensamiento filosófico y metafísico de Platón, a partir de conjugar su filosofía con ideas místicas, propias de doctrinas religiosas como el hinduismo, el judaísmo y el cristianismo.</a:t>
            </a:r>
            <a:endParaRPr lang="es-CO" dirty="0"/>
          </a:p>
        </p:txBody>
      </p:sp>
      <p:pic>
        <p:nvPicPr>
          <p:cNvPr id="4" name="Imagen 3">
            <a:extLst>
              <a:ext uri="{FF2B5EF4-FFF2-40B4-BE49-F238E27FC236}">
                <a16:creationId xmlns:a16="http://schemas.microsoft.com/office/drawing/2014/main" id="{1156610C-2120-4D59-A814-A61DFCB0FE52}"/>
              </a:ext>
            </a:extLst>
          </p:cNvPr>
          <p:cNvPicPr>
            <a:picLocks noChangeAspect="1"/>
          </p:cNvPicPr>
          <p:nvPr/>
        </p:nvPicPr>
        <p:blipFill>
          <a:blip r:embed="rId2"/>
          <a:stretch>
            <a:fillRect/>
          </a:stretch>
        </p:blipFill>
        <p:spPr>
          <a:xfrm>
            <a:off x="6908572" y="2145614"/>
            <a:ext cx="3628799" cy="34933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079812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1F7E88-0156-4B0B-A3A8-F9430563714E}"/>
              </a:ext>
            </a:extLst>
          </p:cNvPr>
          <p:cNvSpPr>
            <a:spLocks noGrp="1"/>
          </p:cNvSpPr>
          <p:nvPr>
            <p:ph type="title"/>
          </p:nvPr>
        </p:nvSpPr>
        <p:spPr/>
        <p:txBody>
          <a:bodyPr/>
          <a:lstStyle/>
          <a:p>
            <a:r>
              <a:rPr lang="es-CO" dirty="0"/>
              <a:t>Origen</a:t>
            </a:r>
          </a:p>
        </p:txBody>
      </p:sp>
      <p:sp>
        <p:nvSpPr>
          <p:cNvPr id="3" name="Marcador de contenido 2">
            <a:extLst>
              <a:ext uri="{FF2B5EF4-FFF2-40B4-BE49-F238E27FC236}">
                <a16:creationId xmlns:a16="http://schemas.microsoft.com/office/drawing/2014/main" id="{47A5851A-6BE6-4CAD-A55A-FFB250AD3A76}"/>
              </a:ext>
            </a:extLst>
          </p:cNvPr>
          <p:cNvSpPr>
            <a:spLocks noGrp="1"/>
          </p:cNvSpPr>
          <p:nvPr>
            <p:ph idx="1"/>
          </p:nvPr>
        </p:nvSpPr>
        <p:spPr>
          <a:xfrm>
            <a:off x="581193" y="2180496"/>
            <a:ext cx="7084989" cy="3678303"/>
          </a:xfrm>
        </p:spPr>
        <p:txBody>
          <a:bodyPr>
            <a:normAutofit fontScale="92500" lnSpcReduction="20000"/>
          </a:bodyPr>
          <a:lstStyle/>
          <a:p>
            <a:r>
              <a:rPr lang="es-ES" dirty="0"/>
              <a:t>El neoplatonismo se originó en Alejandría, Egipto, en el siglo III d.C. como una reinterpretación y revitalización del pensamiento de Platón. Su desarrollo se divide en tres etapas:</a:t>
            </a:r>
          </a:p>
          <a:p>
            <a:r>
              <a:rPr lang="es-ES" dirty="0"/>
              <a:t>Primera etapa (siglos III-IV): Dominada por Plotino y sus discípulos inmediatos, como Porfirio y </a:t>
            </a:r>
            <a:r>
              <a:rPr lang="es-ES" dirty="0" err="1"/>
              <a:t>Jámblico</a:t>
            </a:r>
            <a:r>
              <a:rPr lang="es-ES" dirty="0"/>
              <a:t>. Se caracterizó por un enfoque en la metafísica y la teología, con énfasis en la teoría de la emanación, la jerarquía del ser y la mística.</a:t>
            </a:r>
          </a:p>
          <a:p>
            <a:r>
              <a:rPr lang="es-ES" dirty="0"/>
              <a:t>Segunda etapa (siglos V-VI): Se centró en la exégesis de los textos de Platón y Plotino, con figuras como Proclo y Simplicio. Se dio un mayor énfasis a la lógica y la argumentación filosófica.</a:t>
            </a:r>
          </a:p>
          <a:p>
            <a:r>
              <a:rPr lang="es-ES" dirty="0"/>
              <a:t>Tercera etapa (siglos IX-XV): El neoplatonismo se transmitió al mundo árabe y latino, donde influyó en el desarrollo de la filosofía medieval y renacentista. Figuras como Avicena, Maimónides y Marsilio Ficino fueron importantes exponentes de este período.</a:t>
            </a:r>
          </a:p>
        </p:txBody>
      </p:sp>
      <p:pic>
        <p:nvPicPr>
          <p:cNvPr id="1026" name="Picture 2" descr="NEOPLATONISMO | Mind Map">
            <a:extLst>
              <a:ext uri="{FF2B5EF4-FFF2-40B4-BE49-F238E27FC236}">
                <a16:creationId xmlns:a16="http://schemas.microsoft.com/office/drawing/2014/main" id="{B953C5AE-AEDA-4C06-8008-070B67D1B1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3845" y="2831925"/>
            <a:ext cx="3291609" cy="2375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306036"/>
      </p:ext>
    </p:extLst>
  </p:cSld>
  <p:clrMapOvr>
    <a:masterClrMapping/>
  </p:clrMapOvr>
  <p:transition spd="slow">
    <p:comb/>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62BF1B-72D7-4528-873A-75D5B6213F37}"/>
              </a:ext>
            </a:extLst>
          </p:cNvPr>
          <p:cNvSpPr>
            <a:spLocks noGrp="1"/>
          </p:cNvSpPr>
          <p:nvPr>
            <p:ph type="title"/>
          </p:nvPr>
        </p:nvSpPr>
        <p:spPr/>
        <p:txBody>
          <a:bodyPr/>
          <a:lstStyle/>
          <a:p>
            <a:r>
              <a:rPr lang="es-MX" dirty="0"/>
              <a:t>PLOTINO: EL PADRE DEL NEOPLATONISMO</a:t>
            </a:r>
            <a:endParaRPr lang="es-CO" dirty="0"/>
          </a:p>
        </p:txBody>
      </p:sp>
      <p:sp>
        <p:nvSpPr>
          <p:cNvPr id="3" name="Marcador de contenido 2">
            <a:extLst>
              <a:ext uri="{FF2B5EF4-FFF2-40B4-BE49-F238E27FC236}">
                <a16:creationId xmlns:a16="http://schemas.microsoft.com/office/drawing/2014/main" id="{E100054F-D95A-47EB-BA29-54C5B786AD86}"/>
              </a:ext>
            </a:extLst>
          </p:cNvPr>
          <p:cNvSpPr>
            <a:spLocks noGrp="1"/>
          </p:cNvSpPr>
          <p:nvPr>
            <p:ph idx="1"/>
          </p:nvPr>
        </p:nvSpPr>
        <p:spPr>
          <a:xfrm>
            <a:off x="719831" y="2096063"/>
            <a:ext cx="6270776" cy="3714750"/>
          </a:xfrm>
        </p:spPr>
        <p:txBody>
          <a:bodyPr>
            <a:normAutofit/>
          </a:bodyPr>
          <a:lstStyle/>
          <a:p>
            <a:r>
              <a:rPr lang="es-MX" dirty="0"/>
              <a:t>Plotino, nacido en el siglo III d.C., es considerado el fundador del neoplatonismo, una corriente filosófica que, aunque basada en las enseñanzas de Platón, desarrolló un sistema de pensamiento propio y altamente influyente.</a:t>
            </a:r>
          </a:p>
          <a:p>
            <a:r>
              <a:rPr lang="es-MX" dirty="0"/>
              <a:t>Sus enseñanzas fueron recopiladas y organizadas por su discípulo Porfirio en una serie de escritos conocidos como las «Enéadas». En estas obras, Plotino desarrolla una cosmología y una metafísica que se basan en las ideas de Platón, pero que también incorporan elementos de otras tradiciones filosóficas y religiosas de la época.</a:t>
            </a:r>
            <a:endParaRPr lang="es-CO" dirty="0"/>
          </a:p>
        </p:txBody>
      </p:sp>
      <p:pic>
        <p:nvPicPr>
          <p:cNvPr id="4" name="Imagen 3">
            <a:extLst>
              <a:ext uri="{FF2B5EF4-FFF2-40B4-BE49-F238E27FC236}">
                <a16:creationId xmlns:a16="http://schemas.microsoft.com/office/drawing/2014/main" id="{42F35165-CED6-400B-9661-0CD3911B0E69}"/>
              </a:ext>
            </a:extLst>
          </p:cNvPr>
          <p:cNvPicPr>
            <a:picLocks noChangeAspect="1"/>
          </p:cNvPicPr>
          <p:nvPr/>
        </p:nvPicPr>
        <p:blipFill>
          <a:blip r:embed="rId2"/>
          <a:stretch>
            <a:fillRect/>
          </a:stretch>
        </p:blipFill>
        <p:spPr>
          <a:xfrm>
            <a:off x="8123464" y="2096063"/>
            <a:ext cx="2476500" cy="3714750"/>
          </a:xfrm>
          <a:prstGeom prst="rect">
            <a:avLst/>
          </a:prstGeom>
        </p:spPr>
      </p:pic>
    </p:spTree>
    <p:extLst>
      <p:ext uri="{BB962C8B-B14F-4D97-AF65-F5344CB8AC3E}">
        <p14:creationId xmlns:p14="http://schemas.microsoft.com/office/powerpoint/2010/main" val="32395019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5437C-7E26-4246-9B0D-A7BA547F23A5}"/>
              </a:ext>
            </a:extLst>
          </p:cNvPr>
          <p:cNvSpPr>
            <a:spLocks noGrp="1"/>
          </p:cNvSpPr>
          <p:nvPr>
            <p:ph type="title"/>
          </p:nvPr>
        </p:nvSpPr>
        <p:spPr/>
        <p:txBody>
          <a:bodyPr/>
          <a:lstStyle/>
          <a:p>
            <a:r>
              <a:rPr lang="en-US" dirty="0" err="1"/>
              <a:t>Influencia</a:t>
            </a:r>
            <a:r>
              <a:rPr lang="en-US" dirty="0"/>
              <a:t> </a:t>
            </a:r>
          </a:p>
        </p:txBody>
      </p:sp>
      <p:sp>
        <p:nvSpPr>
          <p:cNvPr id="3" name="Content Placeholder 2">
            <a:extLst>
              <a:ext uri="{FF2B5EF4-FFF2-40B4-BE49-F238E27FC236}">
                <a16:creationId xmlns:a16="http://schemas.microsoft.com/office/drawing/2014/main" id="{17251A50-9E35-4E86-97BF-9B06DC505422}"/>
              </a:ext>
            </a:extLst>
          </p:cNvPr>
          <p:cNvSpPr>
            <a:spLocks noGrp="1"/>
          </p:cNvSpPr>
          <p:nvPr>
            <p:ph idx="1"/>
          </p:nvPr>
        </p:nvSpPr>
        <p:spPr>
          <a:xfrm>
            <a:off x="581192" y="2180496"/>
            <a:ext cx="6549281" cy="3678303"/>
          </a:xfrm>
        </p:spPr>
        <p:txBody>
          <a:bodyPr/>
          <a:lstStyle/>
          <a:p>
            <a:pPr rtl="0">
              <a:spcBef>
                <a:spcPts val="0"/>
              </a:spcBef>
              <a:spcAft>
                <a:spcPts val="0"/>
              </a:spcAft>
            </a:pPr>
            <a:r>
              <a:rPr lang="es-ES" sz="1800" b="0" i="0" u="none" strike="noStrike" dirty="0">
                <a:solidFill>
                  <a:srgbClr val="000000"/>
                </a:solidFill>
                <a:effectLst/>
                <a:latin typeface="Arial" panose="020B0604020202020204" pitchFamily="34" charset="0"/>
              </a:rPr>
              <a:t>El neoplatonismo se vio influenciado por diversas tradiciones filosóficas y religiosas, incluyendo:</a:t>
            </a:r>
            <a:endParaRPr lang="es-ES" b="0" dirty="0">
              <a:effectLst/>
            </a:endParaRPr>
          </a:p>
          <a:p>
            <a:pPr rtl="0" fontAlgn="base">
              <a:spcBef>
                <a:spcPts val="0"/>
              </a:spcBef>
              <a:spcAft>
                <a:spcPts val="0"/>
              </a:spcAft>
              <a:buFont typeface="Arial" panose="020B0604020202020204" pitchFamily="34" charset="0"/>
              <a:buChar char="•"/>
            </a:pPr>
            <a:r>
              <a:rPr lang="es-ES" sz="1800" b="0" i="0" u="none" strike="noStrike" dirty="0">
                <a:solidFill>
                  <a:srgbClr val="000000"/>
                </a:solidFill>
                <a:effectLst/>
                <a:latin typeface="Arial" panose="020B0604020202020204" pitchFamily="34" charset="0"/>
              </a:rPr>
              <a:t>Platonismo: La base fundamental del neoplatonismo, con énfasis en la metafísica, la teoría de las ideas y la búsqueda de la verdad.</a:t>
            </a:r>
            <a:endParaRPr lang="es-ES" sz="1800" b="0" i="0" u="none" strike="noStrike" dirty="0">
              <a:solidFill>
                <a:srgbClr val="1F1F1F"/>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s-ES" sz="1800" b="0" i="0" u="none" strike="noStrike" dirty="0">
                <a:solidFill>
                  <a:srgbClr val="000000"/>
                </a:solidFill>
                <a:effectLst/>
                <a:latin typeface="Arial" panose="020B0604020202020204" pitchFamily="34" charset="0"/>
              </a:rPr>
              <a:t>Pitagorismo: Influyó en la concepción del neoplatonismo sobre la matemática, la música y la armonía del universo.</a:t>
            </a:r>
            <a:endParaRPr lang="es-ES" sz="1800" b="0" i="0" u="none" strike="noStrike" dirty="0">
              <a:solidFill>
                <a:srgbClr val="1F1F1F"/>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s-ES" sz="1800" b="0" i="0" u="none" strike="noStrike" dirty="0">
                <a:solidFill>
                  <a:srgbClr val="000000"/>
                </a:solidFill>
                <a:effectLst/>
                <a:latin typeface="Arial" panose="020B0604020202020204" pitchFamily="34" charset="0"/>
              </a:rPr>
              <a:t>Gnosticismo: Aportó ideas sobre la emanación, la jerarquía del ser y la búsqueda de la gnosis (conocimiento divino).</a:t>
            </a:r>
            <a:endParaRPr lang="es-ES" sz="1800" b="0" i="0" u="none" strike="noStrike" dirty="0">
              <a:solidFill>
                <a:srgbClr val="1F1F1F"/>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s-ES" sz="1800" b="0" i="0" u="none" strike="noStrike" dirty="0">
                <a:solidFill>
                  <a:srgbClr val="000000"/>
                </a:solidFill>
                <a:effectLst/>
                <a:latin typeface="Arial" panose="020B0604020202020204" pitchFamily="34" charset="0"/>
              </a:rPr>
              <a:t>Religiones orientales: Influyeron en la mística neoplatónica, especialmente las prácticas de meditación y </a:t>
            </a:r>
            <a:r>
              <a:rPr lang="es-ES" sz="1800" b="0" i="0" u="none" strike="noStrike" dirty="0" err="1">
                <a:solidFill>
                  <a:srgbClr val="000000"/>
                </a:solidFill>
                <a:effectLst/>
                <a:latin typeface="Arial" panose="020B0604020202020204" pitchFamily="34" charset="0"/>
              </a:rPr>
              <a:t>teurgia</a:t>
            </a:r>
            <a:r>
              <a:rPr lang="es-ES" sz="1800" b="0" i="0" u="none" strike="noStrike" dirty="0">
                <a:solidFill>
                  <a:srgbClr val="000000"/>
                </a:solidFill>
                <a:effectLst/>
                <a:latin typeface="Arial" panose="020B0604020202020204" pitchFamily="34" charset="0"/>
              </a:rPr>
              <a:t>.</a:t>
            </a:r>
            <a:endParaRPr lang="es-ES" sz="1800" b="0" i="0" u="none" strike="noStrike" dirty="0">
              <a:solidFill>
                <a:srgbClr val="1F1F1F"/>
              </a:solidFill>
              <a:effectLst/>
              <a:latin typeface="Arial" panose="020B0604020202020204" pitchFamily="34" charset="0"/>
            </a:endParaRPr>
          </a:p>
          <a:p>
            <a:endParaRPr lang="en-US" dirty="0"/>
          </a:p>
        </p:txBody>
      </p:sp>
      <p:pic>
        <p:nvPicPr>
          <p:cNvPr id="1026" name="Picture 2" descr="A PIE DE CLÁSICO: NEOPLATONISMO ATENIENSE Y CRISTIANISMO">
            <a:extLst>
              <a:ext uri="{FF2B5EF4-FFF2-40B4-BE49-F238E27FC236}">
                <a16:creationId xmlns:a16="http://schemas.microsoft.com/office/drawing/2014/main" id="{32BAC0E3-13B6-4611-886D-1C34591520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9" y="2454187"/>
            <a:ext cx="4171661" cy="3130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557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E42B01-2618-4A41-85B9-06C5BB5AD252}"/>
              </a:ext>
            </a:extLst>
          </p:cNvPr>
          <p:cNvSpPr>
            <a:spLocks noGrp="1"/>
          </p:cNvSpPr>
          <p:nvPr>
            <p:ph type="title"/>
          </p:nvPr>
        </p:nvSpPr>
        <p:spPr/>
        <p:txBody>
          <a:bodyPr>
            <a:normAutofit/>
          </a:bodyPr>
          <a:lstStyle/>
          <a:p>
            <a:r>
              <a:rPr lang="es-MX" dirty="0"/>
              <a:t> EL NEOPLATONISMO EN EL MUNDO MODERNO</a:t>
            </a:r>
            <a:endParaRPr lang="es-CO" dirty="0"/>
          </a:p>
        </p:txBody>
      </p:sp>
      <p:sp>
        <p:nvSpPr>
          <p:cNvPr id="3" name="Marcador de contenido 2">
            <a:extLst>
              <a:ext uri="{FF2B5EF4-FFF2-40B4-BE49-F238E27FC236}">
                <a16:creationId xmlns:a16="http://schemas.microsoft.com/office/drawing/2014/main" id="{E100E6B3-ED9D-438E-8EF2-53F3B5E99586}"/>
              </a:ext>
            </a:extLst>
          </p:cNvPr>
          <p:cNvSpPr>
            <a:spLocks noGrp="1"/>
          </p:cNvSpPr>
          <p:nvPr>
            <p:ph idx="1"/>
          </p:nvPr>
        </p:nvSpPr>
        <p:spPr>
          <a:xfrm>
            <a:off x="581192" y="2142246"/>
            <a:ext cx="5902641" cy="4193899"/>
          </a:xfrm>
        </p:spPr>
        <p:txBody>
          <a:bodyPr/>
          <a:lstStyle/>
          <a:p>
            <a:r>
              <a:rPr lang="es-MX" dirty="0"/>
              <a:t>Aunque el neoplatonismo es una escuela de pensamiento antigua, sus ideas y conceptos siguen siendo relevantes e influyentes en el mundo moderno.</a:t>
            </a:r>
          </a:p>
          <a:p>
            <a:r>
              <a:rPr lang="es-MX" dirty="0"/>
              <a:t>Por ejemplo en la teología y los estudios religiosos, el neoplatonismo ha sido una fuente importante de ideas y conceptos. Muchos teólogos cristianos, judíos y musulmanes han recurrido al neoplatonismo para desarrollar sus propias teorías sobre Dios, el universo y la naturaleza humana. Además, el neoplatonismo ha influido en una serie de movimientos espirituales y místicos, desde el sufismo hasta la teosofía.</a:t>
            </a:r>
            <a:endParaRPr lang="es-CO" dirty="0"/>
          </a:p>
        </p:txBody>
      </p:sp>
      <p:pic>
        <p:nvPicPr>
          <p:cNvPr id="2050" name="Picture 2" descr="Características del Neoplatonismo">
            <a:extLst>
              <a:ext uri="{FF2B5EF4-FFF2-40B4-BE49-F238E27FC236}">
                <a16:creationId xmlns:a16="http://schemas.microsoft.com/office/drawing/2014/main" id="{3D2B8971-A984-4770-9399-C83750271F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7636" y="2592003"/>
            <a:ext cx="3799609" cy="2552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427242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CD80FB-BB68-4C67-B481-E6784FB183FD}"/>
              </a:ext>
            </a:extLst>
          </p:cNvPr>
          <p:cNvSpPr>
            <a:spLocks noGrp="1"/>
          </p:cNvSpPr>
          <p:nvPr>
            <p:ph type="title"/>
          </p:nvPr>
        </p:nvSpPr>
        <p:spPr>
          <a:xfrm>
            <a:off x="581191" y="3635038"/>
            <a:ext cx="11029615" cy="1497507"/>
          </a:xfrm>
        </p:spPr>
        <p:txBody>
          <a:bodyPr/>
          <a:lstStyle/>
          <a:p>
            <a:pPr algn="ctr"/>
            <a:r>
              <a:rPr lang="es-CO" dirty="0"/>
              <a:t>Gracias =D</a:t>
            </a:r>
          </a:p>
        </p:txBody>
      </p:sp>
    </p:spTree>
    <p:extLst>
      <p:ext uri="{BB962C8B-B14F-4D97-AF65-F5344CB8AC3E}">
        <p14:creationId xmlns:p14="http://schemas.microsoft.com/office/powerpoint/2010/main" val="233991413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100</TotalTime>
  <Words>694</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Gill Sans MT</vt:lpstr>
      <vt:lpstr>Wingdings 2</vt:lpstr>
      <vt:lpstr>Dividend</vt:lpstr>
      <vt:lpstr>El neoplatonismo</vt:lpstr>
      <vt:lpstr>¿Qué ES EL NEOPLATONISMO?</vt:lpstr>
      <vt:lpstr>Características</vt:lpstr>
      <vt:lpstr>Origen</vt:lpstr>
      <vt:lpstr>PLOTINO: EL PADRE DEL NEOPLATONISMO</vt:lpstr>
      <vt:lpstr>Influencia </vt:lpstr>
      <vt:lpstr> EL NEOPLATONISMO EN EL MUNDO MODERNO</vt:lpstr>
      <vt:lpstr>Gracias =D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neoplatonismo</dc:title>
  <dc:creator>NX-JustNotSebas</dc:creator>
  <cp:lastModifiedBy>Sebastian</cp:lastModifiedBy>
  <cp:revision>6</cp:revision>
  <dcterms:created xsi:type="dcterms:W3CDTF">2024-03-14T20:50:46Z</dcterms:created>
  <dcterms:modified xsi:type="dcterms:W3CDTF">2024-03-14T23:54:30Z</dcterms:modified>
</cp:coreProperties>
</file>