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1781" y="-77"/>
      </p:cViewPr>
      <p:guideLst>
        <p:guide orient="horz" pos="518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113021"/>
            <a:ext cx="1865376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9326880"/>
            <a:ext cx="1536192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659132"/>
            <a:ext cx="4937760" cy="1404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659132"/>
            <a:ext cx="14447520" cy="1404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10576561"/>
            <a:ext cx="18653760" cy="3268980"/>
          </a:xfrm>
        </p:spPr>
        <p:txBody>
          <a:bodyPr anchor="t"/>
          <a:lstStyle>
            <a:lvl1pPr algn="l">
              <a:defRPr sz="9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6976112"/>
            <a:ext cx="18653760" cy="3600449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3840481"/>
            <a:ext cx="9692640" cy="1086231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840481"/>
            <a:ext cx="9692640" cy="1086231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684271"/>
            <a:ext cx="9696451" cy="1535429"/>
          </a:xfrm>
        </p:spPr>
        <p:txBody>
          <a:bodyPr anchor="b"/>
          <a:lstStyle>
            <a:lvl1pPr marL="0" indent="0">
              <a:buNone/>
              <a:defRPr sz="580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00" b="1"/>
            </a:lvl4pPr>
            <a:lvl5pPr marL="4389120" indent="0">
              <a:buNone/>
              <a:defRPr sz="3800" b="1"/>
            </a:lvl5pPr>
            <a:lvl6pPr marL="5486400" indent="0">
              <a:buNone/>
              <a:defRPr sz="3800" b="1"/>
            </a:lvl6pPr>
            <a:lvl7pPr marL="6583680" indent="0">
              <a:buNone/>
              <a:defRPr sz="3800" b="1"/>
            </a:lvl7pPr>
            <a:lvl8pPr marL="7680960" indent="0">
              <a:buNone/>
              <a:defRPr sz="3800" b="1"/>
            </a:lvl8pPr>
            <a:lvl9pPr marL="877824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5219700"/>
            <a:ext cx="9696451" cy="9483091"/>
          </a:xfrm>
        </p:spPr>
        <p:txBody>
          <a:bodyPr/>
          <a:lstStyle>
            <a:lvl1pPr>
              <a:defRPr sz="58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684271"/>
            <a:ext cx="9700260" cy="1535429"/>
          </a:xfrm>
        </p:spPr>
        <p:txBody>
          <a:bodyPr anchor="b"/>
          <a:lstStyle>
            <a:lvl1pPr marL="0" indent="0">
              <a:buNone/>
              <a:defRPr sz="580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00" b="1"/>
            </a:lvl4pPr>
            <a:lvl5pPr marL="4389120" indent="0">
              <a:buNone/>
              <a:defRPr sz="3800" b="1"/>
            </a:lvl5pPr>
            <a:lvl6pPr marL="5486400" indent="0">
              <a:buNone/>
              <a:defRPr sz="3800" b="1"/>
            </a:lvl6pPr>
            <a:lvl7pPr marL="6583680" indent="0">
              <a:buNone/>
              <a:defRPr sz="3800" b="1"/>
            </a:lvl7pPr>
            <a:lvl8pPr marL="7680960" indent="0">
              <a:buNone/>
              <a:defRPr sz="3800" b="1"/>
            </a:lvl8pPr>
            <a:lvl9pPr marL="8778240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5219700"/>
            <a:ext cx="9700260" cy="9483091"/>
          </a:xfrm>
        </p:spPr>
        <p:txBody>
          <a:bodyPr/>
          <a:lstStyle>
            <a:lvl1pPr>
              <a:defRPr sz="58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655320"/>
            <a:ext cx="7219951" cy="278892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655321"/>
            <a:ext cx="12268200" cy="14047471"/>
          </a:xfrm>
        </p:spPr>
        <p:txBody>
          <a:bodyPr/>
          <a:lstStyle>
            <a:lvl1pPr>
              <a:defRPr sz="7700"/>
            </a:lvl1pPr>
            <a:lvl2pPr>
              <a:defRPr sz="6700"/>
            </a:lvl2pPr>
            <a:lvl3pPr>
              <a:defRPr sz="5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3444241"/>
            <a:ext cx="7219951" cy="11258551"/>
          </a:xfrm>
        </p:spPr>
        <p:txBody>
          <a:bodyPr/>
          <a:lstStyle>
            <a:lvl1pPr marL="0" indent="0">
              <a:buNone/>
              <a:defRPr sz="340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200"/>
            </a:lvl4pPr>
            <a:lvl5pPr marL="4389120" indent="0">
              <a:buNone/>
              <a:defRPr sz="2200"/>
            </a:lvl5pPr>
            <a:lvl6pPr marL="5486400" indent="0">
              <a:buNone/>
              <a:defRPr sz="2200"/>
            </a:lvl6pPr>
            <a:lvl7pPr marL="6583680" indent="0">
              <a:buNone/>
              <a:defRPr sz="2200"/>
            </a:lvl7pPr>
            <a:lvl8pPr marL="7680960" indent="0">
              <a:buNone/>
              <a:defRPr sz="2200"/>
            </a:lvl8pPr>
            <a:lvl9pPr marL="877824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11521440"/>
            <a:ext cx="13167360" cy="1360171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1470660"/>
            <a:ext cx="13167360" cy="9875520"/>
          </a:xfrm>
        </p:spPr>
        <p:txBody>
          <a:bodyPr/>
          <a:lstStyle>
            <a:lvl1pPr marL="0" indent="0">
              <a:buNone/>
              <a:defRPr sz="7700"/>
            </a:lvl1pPr>
            <a:lvl2pPr marL="1097280" indent="0">
              <a:buNone/>
              <a:defRPr sz="6700"/>
            </a:lvl2pPr>
            <a:lvl3pPr marL="2194560" indent="0">
              <a:buNone/>
              <a:defRPr sz="580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12881611"/>
            <a:ext cx="13167360" cy="1931669"/>
          </a:xfrm>
        </p:spPr>
        <p:txBody>
          <a:bodyPr/>
          <a:lstStyle>
            <a:lvl1pPr marL="0" indent="0">
              <a:buNone/>
              <a:defRPr sz="340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200"/>
            </a:lvl4pPr>
            <a:lvl5pPr marL="4389120" indent="0">
              <a:buNone/>
              <a:defRPr sz="2200"/>
            </a:lvl5pPr>
            <a:lvl6pPr marL="5486400" indent="0">
              <a:buNone/>
              <a:defRPr sz="2200"/>
            </a:lvl6pPr>
            <a:lvl7pPr marL="6583680" indent="0">
              <a:buNone/>
              <a:defRPr sz="2200"/>
            </a:lvl7pPr>
            <a:lvl8pPr marL="7680960" indent="0">
              <a:buNone/>
              <a:defRPr sz="2200"/>
            </a:lvl8pPr>
            <a:lvl9pPr marL="877824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59131"/>
            <a:ext cx="19751040" cy="2743200"/>
          </a:xfrm>
          <a:prstGeom prst="rect">
            <a:avLst/>
          </a:prstGeom>
        </p:spPr>
        <p:txBody>
          <a:bodyPr vert="horz" lIns="219456" tIns="109728" rIns="219456" bIns="1097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840481"/>
            <a:ext cx="19751040" cy="10862311"/>
          </a:xfrm>
          <a:prstGeom prst="rect">
            <a:avLst/>
          </a:prstGeom>
        </p:spPr>
        <p:txBody>
          <a:bodyPr vert="horz" lIns="219456" tIns="109728" rIns="219456" bIns="1097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5255241"/>
            <a:ext cx="5120640" cy="8763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77C0-0E00-409D-A154-AA397838092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5255241"/>
            <a:ext cx="6949440" cy="8763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5255241"/>
            <a:ext cx="5120640" cy="876300"/>
          </a:xfrm>
          <a:prstGeom prst="rect">
            <a:avLst/>
          </a:prstGeom>
        </p:spPr>
        <p:txBody>
          <a:bodyPr vert="horz" lIns="219456" tIns="109728" rIns="219456" bIns="1097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9EDB-BDB8-4393-AB09-249FDA5C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1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685800" algn="l" defTabSz="2194560" rtl="0" eaLnBrk="1" latinLnBrk="0" hangingPunct="1">
        <a:spcBef>
          <a:spcPct val="20000"/>
        </a:spcBef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-76048"/>
            <a:ext cx="18470880" cy="1470660"/>
          </a:xfrm>
        </p:spPr>
        <p:txBody>
          <a:bodyPr>
            <a:normAutofit/>
          </a:bodyPr>
          <a:lstStyle/>
          <a:p>
            <a:r>
              <a:rPr lang="en-US" sz="2900" b="1" dirty="0"/>
              <a:t>Building and Rendering Planetary Bodies </a:t>
            </a:r>
            <a:r>
              <a:rPr lang="en-US" sz="2900" b="1" dirty="0" smtClean="0"/>
              <a:t>With </a:t>
            </a:r>
            <a:r>
              <a:rPr lang="en-US" sz="2900" b="1" dirty="0"/>
              <a:t>Plate Tectonics</a:t>
            </a:r>
            <a:br>
              <a:rPr lang="en-US" sz="2900" b="1" dirty="0"/>
            </a:br>
            <a:r>
              <a:rPr lang="en-US" sz="2900" b="1" dirty="0"/>
              <a:t>Justin Powell - 2015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463041"/>
            <a:ext cx="9692640" cy="2114425"/>
          </a:xfrm>
          <a:prstGeom prst="rect">
            <a:avLst/>
          </a:prstGeom>
          <a:noFill/>
        </p:spPr>
        <p:txBody>
          <a:bodyPr wrap="square" lIns="219456" tIns="109728" rIns="219456" bIns="109728" rtlCol="0">
            <a:spAutoFit/>
          </a:bodyPr>
          <a:lstStyle/>
          <a:p>
            <a:r>
              <a:rPr lang="en-US" sz="2000" b="1" dirty="0" smtClean="0"/>
              <a:t>Goals / Design Requirements: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Generation and rendering of solid planetary bodies such as planets and moons.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Terrain generation through plate tectonics.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Dynamic level of detail to increase performance.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582466"/>
            <a:ext cx="9692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Mesh Representation: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Quad sphere design eliminates the concentration of vertices at the poles as found in a UV-sphere based mesh.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Gives the mesh a more even distribution and size of vertices and 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Allows for easy tessellation to increase the level of detail.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8657195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Tessellation: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mesh is initially tessellated to user preferences during the generation of the base mesh.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mesh is then passed to the graphics card as patches.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Additional tessellation is performed by the graphics card on these patches in the tessellation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portion of the rendering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level of tessellation is calculated based on the distance from the viewer.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 the camera gets closer to the patch, the level of tessellation increases, increasing the detail of the visible terrain.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Distant patches are tessellated at a lower level to increase performance.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5631" y="6059203"/>
            <a:ext cx="9692640" cy="4222694"/>
          </a:xfrm>
          <a:prstGeom prst="rect">
            <a:avLst/>
          </a:prstGeom>
          <a:noFill/>
        </p:spPr>
        <p:txBody>
          <a:bodyPr wrap="square" lIns="219456" tIns="109728" rIns="219456" bIns="109728" rtlCol="0">
            <a:spAutoFit/>
          </a:bodyPr>
          <a:lstStyle/>
          <a:p>
            <a:r>
              <a:rPr lang="en-US" sz="2000" b="1" dirty="0" smtClean="0"/>
              <a:t>Plate Tectonics: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Tectonic Plates are created during the base mesh generation. </a:t>
            </a:r>
          </a:p>
          <a:p>
            <a:pPr marL="1783080" lvl="1" indent="-685800">
              <a:buFont typeface="+mj-lt"/>
              <a:buAutoNum type="arabicPeriod"/>
            </a:pPr>
            <a:r>
              <a:rPr lang="en-US" sz="2000" dirty="0" smtClean="0"/>
              <a:t>Initial faces are selected.</a:t>
            </a:r>
          </a:p>
          <a:p>
            <a:pPr marL="1783080" lvl="1" indent="-685800">
              <a:buFont typeface="+mj-lt"/>
              <a:buAutoNum type="arabicPeriod"/>
            </a:pPr>
            <a:r>
              <a:rPr lang="en-US" sz="2000" dirty="0" smtClean="0"/>
              <a:t>A face from the plate that still has unassigned neighbors is selected and an adjacent face that is unassigned is randomly selected and added to the plate.</a:t>
            </a:r>
          </a:p>
          <a:p>
            <a:pPr marL="1783080" lvl="1" indent="-685800">
              <a:buFont typeface="+mj-lt"/>
              <a:buAutoNum type="arabicPeriod"/>
            </a:pPr>
            <a:r>
              <a:rPr lang="en-US" sz="2000" dirty="0" smtClean="0"/>
              <a:t>Repeat for the next plate.</a:t>
            </a:r>
          </a:p>
          <a:p>
            <a:pPr marL="1783080" lvl="1" indent="-685800">
              <a:buFont typeface="+mj-lt"/>
              <a:buAutoNum type="arabicPeriod"/>
            </a:pPr>
            <a:r>
              <a:rPr lang="en-US" sz="2000" dirty="0" smtClean="0"/>
              <a:t>Repeat until all faces have been assigned to a plate.</a:t>
            </a: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Each vertex is assigned a color based on the plate it belongs to.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These colors are used by the graphics card to modify the </a:t>
            </a:r>
            <a:r>
              <a:rPr lang="en-US" sz="2000" dirty="0" err="1" smtClean="0"/>
              <a:t>Perlin</a:t>
            </a:r>
            <a:r>
              <a:rPr lang="en-US" sz="2000" dirty="0" smtClean="0"/>
              <a:t> noise function generating the height-map for that vertex.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Along plate boundaries the </a:t>
            </a:r>
            <a:r>
              <a:rPr lang="en-US" sz="2000" dirty="0" err="1" smtClean="0"/>
              <a:t>Perlin</a:t>
            </a:r>
            <a:r>
              <a:rPr lang="en-US" sz="2000" dirty="0" smtClean="0"/>
              <a:t> noise function grows more rough and jagged, producing mountains.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19560" y="1389727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Perlin</a:t>
            </a:r>
            <a:r>
              <a:rPr lang="en-US" sz="2000" b="1" dirty="0" smtClean="0"/>
              <a:t> Noise: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Plate tectonics alone is not enough to generate good looking terrain.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Perlin</a:t>
            </a:r>
            <a:r>
              <a:rPr lang="en-US" sz="2000" dirty="0" smtClean="0"/>
              <a:t> noise fills in the gap by procedurally generating a height-map for each vertex of the mesh.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Produces </a:t>
            </a:r>
            <a:r>
              <a:rPr lang="en-US" sz="2000" dirty="0" err="1" smtClean="0"/>
              <a:t>hiils</a:t>
            </a:r>
            <a:r>
              <a:rPr lang="en-US" sz="2000" dirty="0" smtClean="0"/>
              <a:t>, </a:t>
            </a:r>
            <a:r>
              <a:rPr lang="en-US" sz="2000" dirty="0" err="1" smtClean="0"/>
              <a:t>vallys</a:t>
            </a:r>
            <a:r>
              <a:rPr lang="en-US" sz="2000" dirty="0" smtClean="0"/>
              <a:t>, plains, etc. on an otherwise flat 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Ties in with the tessellation and gets more detailed the higher the tessellation of the face 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Drives the interactions between the plates.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627460"/>
            <a:ext cx="2301440" cy="2110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638799"/>
            <a:ext cx="2256069" cy="2110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44400"/>
            <a:ext cx="3901440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4" y="12355740"/>
            <a:ext cx="3883296" cy="2427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3944272"/>
            <a:ext cx="3326282" cy="20789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5" t="37244" r="40379" b="34968"/>
          <a:stretch/>
        </p:blipFill>
        <p:spPr>
          <a:xfrm>
            <a:off x="11719560" y="10657437"/>
            <a:ext cx="3113567" cy="29061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7" r="4631"/>
          <a:stretch/>
        </p:blipFill>
        <p:spPr>
          <a:xfrm>
            <a:off x="15347979" y="10758428"/>
            <a:ext cx="5581148" cy="27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375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Building and Rendering Planetary Bodies With Plate Tectonics Justin Powell - 2015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Rendering Planetary Bodies Using Plate Tectonics Justin Powell - 2015</dc:title>
  <dc:creator>Justin</dc:creator>
  <cp:lastModifiedBy>Justin</cp:lastModifiedBy>
  <cp:revision>40</cp:revision>
  <dcterms:created xsi:type="dcterms:W3CDTF">2015-12-08T19:57:49Z</dcterms:created>
  <dcterms:modified xsi:type="dcterms:W3CDTF">2015-12-09T02:07:30Z</dcterms:modified>
</cp:coreProperties>
</file>