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7" r:id="rId5"/>
    <p:sldId id="258" r:id="rId6"/>
    <p:sldId id="265" r:id="rId7"/>
    <p:sldId id="260" r:id="rId8"/>
    <p:sldId id="266" r:id="rId9"/>
    <p:sldId id="261" r:id="rId10"/>
    <p:sldId id="262" r:id="rId11"/>
    <p:sldId id="267" r:id="rId12"/>
    <p:sldId id="268" r:id="rId13"/>
    <p:sldId id="263" r:id="rId14"/>
    <p:sldId id="271" r:id="rId15"/>
    <p:sldId id="272" r:id="rId16"/>
    <p:sldId id="273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6CB2-CC4D-400F-ACBB-1BD9B4ADE510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ABE-B6A5-497A-A30C-4A88B182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1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6CB2-CC4D-400F-ACBB-1BD9B4ADE510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ABE-B6A5-497A-A30C-4A88B182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9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6CB2-CC4D-400F-ACBB-1BD9B4ADE510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ABE-B6A5-497A-A30C-4A88B182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6CB2-CC4D-400F-ACBB-1BD9B4ADE510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ABE-B6A5-497A-A30C-4A88B182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6CB2-CC4D-400F-ACBB-1BD9B4ADE510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ABE-B6A5-497A-A30C-4A88B182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5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6CB2-CC4D-400F-ACBB-1BD9B4ADE510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ABE-B6A5-497A-A30C-4A88B182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4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6CB2-CC4D-400F-ACBB-1BD9B4ADE510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ABE-B6A5-497A-A30C-4A88B182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9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6CB2-CC4D-400F-ACBB-1BD9B4ADE510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ABE-B6A5-497A-A30C-4A88B182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6CB2-CC4D-400F-ACBB-1BD9B4ADE510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ABE-B6A5-497A-A30C-4A88B182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6CB2-CC4D-400F-ACBB-1BD9B4ADE510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ABE-B6A5-497A-A30C-4A88B182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6CB2-CC4D-400F-ACBB-1BD9B4ADE510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6ABE-B6A5-497A-A30C-4A88B182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6CB2-CC4D-400F-ACBB-1BD9B4ADE510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6ABE-B6A5-497A-A30C-4A88B182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Selection of an Atmospheric Shading Model for Planetary Rendering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Powell</a:t>
            </a:r>
          </a:p>
          <a:p>
            <a:r>
              <a:rPr lang="en-US" dirty="0" smtClean="0"/>
              <a:t>Jon Denning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5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Atmosphere mesh construction:</a:t>
            </a:r>
          </a:p>
          <a:p>
            <a:pPr lvl="1"/>
            <a:r>
              <a:rPr lang="en-US" dirty="0" smtClean="0"/>
              <a:t>Two meshes used to draw atmosphere.</a:t>
            </a:r>
          </a:p>
          <a:p>
            <a:pPr lvl="2"/>
            <a:r>
              <a:rPr lang="en-US" dirty="0" smtClean="0"/>
              <a:t>When looking up from within the atmosphere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276600"/>
            <a:ext cx="4972113" cy="24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9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/>
          <a:lstStyle/>
          <a:p>
            <a:r>
              <a:rPr lang="en-US" dirty="0" smtClean="0"/>
              <a:t>When looking down from space.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3602095" cy="3372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716066"/>
            <a:ext cx="4996682" cy="33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variables to consider:</a:t>
            </a:r>
          </a:p>
          <a:p>
            <a:pPr lvl="1"/>
            <a:r>
              <a:rPr lang="en-US" dirty="0" smtClean="0"/>
              <a:t>Kr: Rayleigh coefficient</a:t>
            </a:r>
          </a:p>
          <a:p>
            <a:pPr lvl="1"/>
            <a:r>
              <a:rPr lang="en-US" dirty="0" smtClean="0"/>
              <a:t>Km: Mie </a:t>
            </a:r>
            <a:r>
              <a:rPr lang="en-US" dirty="0" err="1" smtClean="0"/>
              <a:t>coefficeint</a:t>
            </a:r>
            <a:endParaRPr lang="en-US" dirty="0" smtClean="0"/>
          </a:p>
          <a:p>
            <a:pPr lvl="1"/>
            <a:r>
              <a:rPr lang="en-US" dirty="0" err="1" smtClean="0"/>
              <a:t>eSun</a:t>
            </a:r>
            <a:r>
              <a:rPr lang="en-US" dirty="0" smtClean="0"/>
              <a:t>: energy of the sun</a:t>
            </a:r>
          </a:p>
          <a:p>
            <a:pPr lvl="1"/>
            <a:r>
              <a:rPr lang="en-US" dirty="0" err="1" smtClean="0"/>
              <a:t>nSamples</a:t>
            </a:r>
            <a:r>
              <a:rPr lang="en-US" dirty="0" smtClean="0"/>
              <a:t>: How many points to sample when calculating scattering.</a:t>
            </a:r>
          </a:p>
          <a:p>
            <a:pPr lvl="1"/>
            <a:r>
              <a:rPr lang="en-US" dirty="0" err="1" smtClean="0"/>
              <a:t>invWavelength</a:t>
            </a:r>
            <a:r>
              <a:rPr lang="en-US" dirty="0" smtClean="0"/>
              <a:t>: Affects the color of light that is scattered.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7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atmospheric shading</a:t>
            </a:r>
          </a:p>
          <a:p>
            <a:pPr lvl="1"/>
            <a:r>
              <a:rPr lang="en-US" dirty="0" smtClean="0"/>
              <a:t>Low performance hit</a:t>
            </a:r>
          </a:p>
          <a:p>
            <a:pPr lvl="1"/>
            <a:r>
              <a:rPr lang="en-US" dirty="0" smtClean="0"/>
              <a:t>Easily modified on the run</a:t>
            </a:r>
          </a:p>
          <a:p>
            <a:r>
              <a:rPr lang="en-US" dirty="0" smtClean="0"/>
              <a:t>Realistic looking atmosphere shading that works for the purposes of this project</a:t>
            </a:r>
          </a:p>
          <a:p>
            <a:r>
              <a:rPr lang="en-US" dirty="0" smtClean="0"/>
              <a:t>Easily implemented and can be reused.</a:t>
            </a:r>
          </a:p>
        </p:txBody>
      </p:sp>
    </p:spTree>
    <p:extLst>
      <p:ext uri="{BB962C8B-B14F-4D97-AF65-F5344CB8AC3E}">
        <p14:creationId xmlns:p14="http://schemas.microsoft.com/office/powerpoint/2010/main" val="68268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600"/>
            <a:ext cx="8940797" cy="5029199"/>
          </a:xfrm>
        </p:spPr>
      </p:pic>
    </p:spTree>
    <p:extLst>
      <p:ext uri="{BB962C8B-B14F-4D97-AF65-F5344CB8AC3E}">
        <p14:creationId xmlns:p14="http://schemas.microsoft.com/office/powerpoint/2010/main" val="331197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452556" cy="4754563"/>
          </a:xfrm>
        </p:spPr>
      </p:pic>
    </p:spTree>
    <p:extLst>
      <p:ext uri="{BB962C8B-B14F-4D97-AF65-F5344CB8AC3E}">
        <p14:creationId xmlns:p14="http://schemas.microsoft.com/office/powerpoint/2010/main" val="52786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8805333" cy="4953000"/>
          </a:xfrm>
        </p:spPr>
      </p:pic>
    </p:spTree>
    <p:extLst>
      <p:ext uri="{BB962C8B-B14F-4D97-AF65-F5344CB8AC3E}">
        <p14:creationId xmlns:p14="http://schemas.microsoft.com/office/powerpoint/2010/main" val="120713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4484489" cy="29066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233302"/>
            <a:ext cx="4484489" cy="2906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89" y="152401"/>
            <a:ext cx="4467496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89" y="3233302"/>
            <a:ext cx="446749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98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1" y="228600"/>
            <a:ext cx="3638096" cy="23580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31" y="228600"/>
            <a:ext cx="3644537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0"/>
            <a:ext cx="3659901" cy="2372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2895600"/>
            <a:ext cx="201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Default Variables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95615" y="2905853"/>
            <a:ext cx="177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High Km 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2093" y="6324600"/>
            <a:ext cx="167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High Kr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4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an implementation of atmospheric scattering shading model that is both cheap to run in real time and easily modifiable for multiple worlds.</a:t>
            </a:r>
          </a:p>
          <a:p>
            <a:r>
              <a:rPr lang="en-US" dirty="0" smtClean="0"/>
              <a:t>Part of a larger project to model and render planetary bodies such as Earth.</a:t>
            </a:r>
          </a:p>
        </p:txBody>
      </p:sp>
    </p:spTree>
    <p:extLst>
      <p:ext uri="{BB962C8B-B14F-4D97-AF65-F5344CB8AC3E}">
        <p14:creationId xmlns:p14="http://schemas.microsoft.com/office/powerpoint/2010/main" val="355841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Atmospheric Shading?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73010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210363" cy="4525963"/>
          </a:xfrm>
        </p:spPr>
      </p:pic>
    </p:spTree>
    <p:extLst>
      <p:ext uri="{BB962C8B-B14F-4D97-AF65-F5344CB8AC3E}">
        <p14:creationId xmlns:p14="http://schemas.microsoft.com/office/powerpoint/2010/main" val="206421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 sky blue?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Rayleigh Scattering: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effect of light waves being scattered by minute particles in the atmosphere.</a:t>
            </a:r>
          </a:p>
          <a:p>
            <a:pPr lvl="1"/>
            <a:r>
              <a:rPr lang="en-US" dirty="0" smtClean="0"/>
              <a:t>Scattering is affected by wavelength of light. </a:t>
            </a:r>
          </a:p>
          <a:p>
            <a:pPr lvl="2"/>
            <a:r>
              <a:rPr lang="en-US" dirty="0" smtClean="0"/>
              <a:t>Blue light scattered more over long distances than red light.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87" b="13995"/>
          <a:stretch/>
        </p:blipFill>
        <p:spPr>
          <a:xfrm>
            <a:off x="3124200" y="4343400"/>
            <a:ext cx="2514600" cy="213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Mie Scattering: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Scattering of light caused by larger particles in the air.</a:t>
            </a:r>
          </a:p>
          <a:p>
            <a:pPr lvl="1"/>
            <a:r>
              <a:rPr lang="en-US" dirty="0" smtClean="0"/>
              <a:t>Scattering occurs largely in the same direction of incident light. </a:t>
            </a:r>
          </a:p>
          <a:p>
            <a:pPr lvl="2"/>
            <a:r>
              <a:rPr lang="en-US" dirty="0" smtClean="0"/>
              <a:t>This causes Mie scattering to be more noticeable when looking in the direction of the Sun.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16175"/>
          <a:stretch/>
        </p:blipFill>
        <p:spPr>
          <a:xfrm>
            <a:off x="3352800" y="4876800"/>
            <a:ext cx="2362200" cy="17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9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Considered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Nishita</a:t>
            </a:r>
            <a:r>
              <a:rPr lang="en-US" dirty="0" smtClean="0"/>
              <a:t> solution:</a:t>
            </a:r>
          </a:p>
          <a:p>
            <a:pPr lvl="1"/>
            <a:r>
              <a:rPr lang="en-US" dirty="0" smtClean="0"/>
              <a:t>Describes a method for color the atmosphere when viewed from space.</a:t>
            </a:r>
          </a:p>
          <a:p>
            <a:pPr lvl="1"/>
            <a:r>
              <a:rPr lang="en-US" dirty="0" smtClean="0"/>
              <a:t>Uses multiple lookup tables to calculate Rayleigh and Mie scattering based on atmosphere depth and light angle. </a:t>
            </a:r>
          </a:p>
          <a:p>
            <a:pPr lvl="1"/>
            <a:r>
              <a:rPr lang="en-US" dirty="0" smtClean="0"/>
              <a:t>Also takes into account multiple atmosphere densities based on atmosphere depth. </a:t>
            </a:r>
          </a:p>
          <a:p>
            <a:pPr lvl="1"/>
            <a:r>
              <a:rPr lang="en-US" dirty="0" smtClean="0"/>
              <a:t>Very calculation intensive; Expensive to run in real time.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5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O’Neil Solution:</a:t>
            </a:r>
          </a:p>
          <a:p>
            <a:pPr lvl="1"/>
            <a:r>
              <a:rPr lang="en-US" dirty="0" smtClean="0"/>
              <a:t>Based off the </a:t>
            </a:r>
            <a:r>
              <a:rPr lang="en-US" dirty="0" err="1" smtClean="0"/>
              <a:t>Nishita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 smtClean="0"/>
              <a:t>Eliminates the lookup tables</a:t>
            </a:r>
            <a:endParaRPr lang="en-US" dirty="0"/>
          </a:p>
          <a:p>
            <a:pPr lvl="1"/>
            <a:r>
              <a:rPr lang="en-US" dirty="0" smtClean="0"/>
              <a:t>Approximates the color for each vertex of the atmosphere mesh based off several simplified formulas.</a:t>
            </a:r>
          </a:p>
          <a:p>
            <a:pPr lvl="1"/>
            <a:r>
              <a:rPr lang="en-US" dirty="0" smtClean="0"/>
              <a:t>Cheap to run				[TODO: picture]</a:t>
            </a:r>
          </a:p>
          <a:p>
            <a:pPr lvl="1"/>
            <a:r>
              <a:rPr lang="en-US" dirty="0" smtClean="0"/>
              <a:t>Easy to modify.</a:t>
            </a:r>
          </a:p>
        </p:txBody>
      </p:sp>
    </p:spTree>
    <p:extLst>
      <p:ext uri="{BB962C8B-B14F-4D97-AF65-F5344CB8AC3E}">
        <p14:creationId xmlns:p14="http://schemas.microsoft.com/office/powerpoint/2010/main" val="154194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Winner: O’Neil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for selection</a:t>
            </a:r>
          </a:p>
          <a:p>
            <a:pPr lvl="1"/>
            <a:r>
              <a:rPr lang="en-US" dirty="0" smtClean="0"/>
              <a:t>Remember the goal.</a:t>
            </a:r>
          </a:p>
          <a:p>
            <a:pPr lvl="1"/>
            <a:r>
              <a:rPr lang="en-US" dirty="0" smtClean="0"/>
              <a:t>O’ Neil solution is less calculation intensive to run in real-time and is very simple to modify to get new results.</a:t>
            </a:r>
          </a:p>
          <a:p>
            <a:pPr lvl="1"/>
            <a:r>
              <a:rPr lang="en-US" dirty="0" smtClean="0"/>
              <a:t>End results look just as good as the </a:t>
            </a:r>
            <a:r>
              <a:rPr lang="en-US" dirty="0" err="1" smtClean="0"/>
              <a:t>Nishita</a:t>
            </a:r>
            <a:r>
              <a:rPr lang="en-US" dirty="0" smtClean="0"/>
              <a:t> solution.</a:t>
            </a:r>
          </a:p>
          <a:p>
            <a:pPr lvl="1"/>
            <a:r>
              <a:rPr lang="en-US" dirty="0" smtClean="0"/>
              <a:t>Simple to </a:t>
            </a:r>
            <a:r>
              <a:rPr lang="en-US" dirty="0" err="1" smtClean="0"/>
              <a:t>impelement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08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400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Selection of an Atmospheric Shading Model for Planetary Rendering</vt:lpstr>
      <vt:lpstr>Goal of Project</vt:lpstr>
      <vt:lpstr>What is Atmospheric Shading?</vt:lpstr>
      <vt:lpstr>PowerPoint Presentation</vt:lpstr>
      <vt:lpstr>What makes the sky blue?</vt:lpstr>
      <vt:lpstr>Contd.</vt:lpstr>
      <vt:lpstr>Considered Solutions</vt:lpstr>
      <vt:lpstr>Contd.</vt:lpstr>
      <vt:lpstr>Winner: O’Neil</vt:lpstr>
      <vt:lpstr>Implementation</vt:lpstr>
      <vt:lpstr>PowerPoint Presentation</vt:lpstr>
      <vt:lpstr>Contd.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of an Atmospheric Shading Model for Planetary Rendering</dc:title>
  <dc:creator>Justin</dc:creator>
  <cp:lastModifiedBy>Justin</cp:lastModifiedBy>
  <cp:revision>31</cp:revision>
  <dcterms:created xsi:type="dcterms:W3CDTF">2015-10-02T16:15:15Z</dcterms:created>
  <dcterms:modified xsi:type="dcterms:W3CDTF">2015-10-04T19:31:40Z</dcterms:modified>
</cp:coreProperties>
</file>