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5" r:id="rId9"/>
    <p:sldId id="264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7BAB-E04B-1E45-87A6-F6BADBE6DC4B}" v="6528" dt="2023-05-26T17:26:14.406"/>
    <p1510:client id="{156BDE92-19A8-3FE0-E6F2-9C51397109AB}" v="1" dt="2023-05-26T16:16:01.900"/>
    <p1510:client id="{2C5B2AF8-3865-4F23-B753-9180F906D09C}" v="452" dt="2023-05-26T16:55:04.017"/>
    <p1510:client id="{465CABC8-16C1-ED3C-E8B9-78A9167CF0E9}" v="847" dt="2023-05-26T17:38:32.772"/>
    <p1510:client id="{629E7495-B865-FB76-8B1E-4D1EF3A63424}" v="189" dt="2023-05-26T09:13:5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C97-B4E9-CA43-A13F-1415B132339F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5BAF-CC92-BA47-95EC-A843678DB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72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35BAF-CC92-BA47-95EC-A843678DBB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7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35BAF-CC92-BA47-95EC-A843678DBB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7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35BAF-CC92-BA47-95EC-A843678DBB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3005-94AB-CF81-219F-E21BD59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D0520-444C-78E9-2BA6-F3172D5B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0FBD0-FE48-E5F2-1D79-14CD5DD1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CFC5A-63DE-4221-CED8-0BDDF781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2F184-2944-1628-AF9F-64362F8C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9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5E18B-DEC1-6A68-07F0-8719E698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B72824-C7E4-2BDB-C2E0-C46423C7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09763-ED3D-EB6A-3C95-0886F569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08425-E3CC-1152-3016-3C282CD1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B397E-B195-0B51-3245-BC15EED8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1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D577F3-F928-AED9-CB41-4BC4940EB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D9A30-C7DA-9456-CCE9-71265839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C2DE4-FBCB-32CD-B46D-5590374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2CE63-88A4-D9A9-085D-7218098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02C64-C5E1-C0A1-5FA3-CBA8706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7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55C19-4FC1-B8D0-BB1C-02AC0046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EAA4E-31D7-FCAB-BAC4-6336B5F8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A5346-3E33-DCA8-A2B4-17C70CBC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4923B-0703-8EB7-458D-0C4E736C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903F8-3F22-B792-FE30-B1E4828D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E7DC-A6C1-02D1-894B-407D14C9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BEF30-A075-3DFC-56B6-3A539047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E003-343C-348D-4754-229B0029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B3C4B-CCEE-C171-594F-9D1D8D9D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FCB8D-3C05-3469-C21B-EFD58549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824EC-BE7D-10CE-822F-60BF2CC5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47D5A-FBE3-A8EF-1C81-315CEDDF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9C0A22-5F4C-1BF9-DCC5-B4EA4D34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926FC4-A9E9-57B7-2AE3-E92F2C1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60C18-5A8F-B2A4-F4C3-C9615104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8B9F6-3D79-DA68-8018-EF0D6BC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0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191E2-3F3C-1657-FEA5-B1C6A994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9A58C-10C7-6022-3E3E-0493F400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7F7D8C-C78A-8E9F-7B58-B0F50ADB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10A85-2D92-7AF6-5B9B-DD2901E5F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D0F1EF-C1DF-B912-9157-9FD79DD3A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641DA0-5225-6FE5-18E0-785BBDC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20621E-2FA2-7562-77E7-E300A7CA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73C2B-4BBC-6F7A-B67D-6E43D5E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BCD7-7111-A4C5-43A8-A9392B10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E58828-9A03-F378-6997-217E05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960424-C799-2180-1072-43E36427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743E22-B47D-A98E-782F-84C2D22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43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CDB6A7-EE63-AB44-0F9D-2D624AE8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059A35-C618-2390-DC4E-58EF6116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65A6E3-B598-6C48-164C-62B8AEF9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5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D46EE-5AF5-B0F6-F6B8-D24967C2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F0462-D6FC-FC00-8BB7-5ADA9BA0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4A0BCE-9D24-663F-7122-29D0C911D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69D21-91B1-9C92-BE87-C2DE545A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11B574-F284-CEC5-F175-42DDC241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5B48D-C382-1DA1-C726-8259B88C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7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9AE3D-39A4-8E29-5D0F-AC6CC171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FC1439-620F-66CE-6A9B-1DDB96FEA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6A097B-9C0D-2D2D-DE97-CDE00601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8046A-E2A8-BF1C-1377-887E6AE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574B3-7BD8-903B-4B3A-CD7DDD83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0CD41-A690-76E9-6DF3-56AD4A76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4FAE39-4260-3BA1-B976-79DE79FD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C38F8A-0FEF-A609-92FD-95E035F7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4D671-021A-1095-3D42-682FF4F6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0909-1BEE-1946-977B-21D730CFB9A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2DBD0-B49F-F0CD-4F39-DFF133FB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0879E-8B92-C8D2-D455-D558AFAD1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3075-39ED-0445-9110-2B11A6C1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2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C777A-E7B1-7ADB-4423-DE57EDD9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3" y="2999236"/>
            <a:ext cx="6785113" cy="859528"/>
          </a:xfrm>
        </p:spPr>
        <p:txBody>
          <a:bodyPr>
            <a:normAutofit fontScale="90000"/>
          </a:bodyPr>
          <a:lstStyle/>
          <a:p>
            <a:r>
              <a:rPr lang="fr-FR"/>
              <a:t>Projet Base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7E037D-16EC-B9D3-AD1B-17544096592F}"/>
              </a:ext>
            </a:extLst>
          </p:cNvPr>
          <p:cNvSpPr txBox="1"/>
          <p:nvPr/>
        </p:nvSpPr>
        <p:spPr>
          <a:xfrm>
            <a:off x="5792838" y="802967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2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45A9D-E7AA-16BC-A4DB-F7CB39E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Extraction des données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D4485-153D-F2B2-35A0-980E9BA5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La méthode </a:t>
            </a:r>
            <a:r>
              <a:rPr lang="fr-FR" b="1">
                <a:cs typeface="Calibri"/>
              </a:rPr>
              <a:t>init </a:t>
            </a:r>
            <a:r>
              <a:rPr lang="fr-FR">
                <a:cs typeface="Calibri"/>
              </a:rPr>
              <a:t>de la classe </a:t>
            </a:r>
            <a:r>
              <a:rPr lang="fr-FR" b="1" err="1">
                <a:cs typeface="Calibri"/>
              </a:rPr>
              <a:t>Database</a:t>
            </a:r>
            <a:r>
              <a:rPr lang="fr-FR">
                <a:cs typeface="Calibri"/>
              </a:rPr>
              <a:t> sert à charger les données des fichiers dans les tables de notre base de données.</a:t>
            </a:r>
            <a:endParaRPr lang="fr-FR" b="1">
              <a:cs typeface="Calibri"/>
            </a:endParaRPr>
          </a:p>
          <a:p>
            <a:r>
              <a:rPr lang="fr-FR">
                <a:cs typeface="Calibri"/>
              </a:rPr>
              <a:t>Pour l'extraction des données, afin de ne pas rencontrer de problèmes avec les clés étrangères, on remplit les tables qui en contiennent le moins</a:t>
            </a:r>
            <a:endParaRPr lang="fr-FR"/>
          </a:p>
          <a:p>
            <a:r>
              <a:rPr lang="fr-FR">
                <a:cs typeface="Calibri"/>
              </a:rPr>
              <a:t>A chaque insertion, on vérifie si la clé primaire de l'objet existe dans notre </a:t>
            </a:r>
            <a:r>
              <a:rPr lang="fr-FR" b="1" err="1">
                <a:cs typeface="Calibri"/>
              </a:rPr>
              <a:t>bdd</a:t>
            </a:r>
            <a:r>
              <a:rPr lang="fr-FR" b="1">
                <a:cs typeface="Calibri"/>
              </a:rPr>
              <a:t> </a:t>
            </a:r>
            <a:r>
              <a:rPr lang="fr-FR">
                <a:cs typeface="Calibri"/>
              </a:rPr>
              <a:t>et on vérifie également qu'aucuns arguments ne soit </a:t>
            </a:r>
            <a:r>
              <a:rPr lang="fr-FR" b="1">
                <a:cs typeface="Calibri"/>
              </a:rPr>
              <a:t>vide </a:t>
            </a:r>
            <a:r>
              <a:rPr lang="fr-FR">
                <a:cs typeface="Calibri"/>
              </a:rPr>
              <a:t>ou </a:t>
            </a:r>
            <a:r>
              <a:rPr lang="fr-FR" b="1">
                <a:cs typeface="Calibri"/>
              </a:rPr>
              <a:t>None</a:t>
            </a:r>
          </a:p>
          <a:p>
            <a:r>
              <a:rPr lang="fr-FR">
                <a:cs typeface="Calibri"/>
              </a:rPr>
              <a:t>Il y a aussi quelques modifications pour garder une cohérence dans la </a:t>
            </a:r>
            <a:r>
              <a:rPr lang="fr-FR" b="1" err="1">
                <a:cs typeface="Calibri"/>
              </a:rPr>
              <a:t>bdd</a:t>
            </a:r>
            <a:endParaRPr lang="fr-FR" b="1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17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182E4-8856-A5FB-D3D8-39C1FF6A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Fichiers de données et tables qu'ils remplissent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42373-5D63-4FEC-5E98-E3A19A9D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fr-FR" err="1">
                <a:cs typeface="Calibri" panose="020F0502020204030204"/>
              </a:rPr>
              <a:t>Specialites.xml</a:t>
            </a: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 Table Système Anatomique</a:t>
            </a: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Table </a:t>
            </a:r>
            <a:r>
              <a:rPr lang="fr-FR" err="1">
                <a:cs typeface="Calibri" panose="020F0502020204030204"/>
              </a:rPr>
              <a:t>SpecialisationSpecialiseSysAnatomique</a:t>
            </a:r>
            <a:endParaRPr lang="fr-FR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FR" err="1">
                <a:cs typeface="Calibri" panose="020F0502020204030204"/>
              </a:rPr>
              <a:t>Pathologies.csv</a:t>
            </a: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Table Pathologie</a:t>
            </a:r>
          </a:p>
          <a:p>
            <a:pPr marL="514350" indent="-514350">
              <a:buAutoNum type="arabicPeriod"/>
            </a:pPr>
            <a:r>
              <a:rPr lang="fr-FR" err="1">
                <a:cs typeface="Calibri" panose="020F0502020204030204"/>
              </a:rPr>
              <a:t>Pharmaciens.xml</a:t>
            </a: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Table Pharmacien</a:t>
            </a:r>
          </a:p>
          <a:p>
            <a:pPr marL="514350" indent="-514350">
              <a:buAutoNum type="arabicPeriod"/>
            </a:pPr>
            <a:r>
              <a:rPr lang="fr-FR" err="1">
                <a:cs typeface="Calibri" panose="020F0502020204030204"/>
              </a:rPr>
              <a:t>Medecins.xml</a:t>
            </a: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Table </a:t>
            </a:r>
            <a:r>
              <a:rPr lang="fr-FR" err="1">
                <a:cs typeface="Calibri" panose="020F0502020204030204"/>
              </a:rPr>
              <a:t>Medecin</a:t>
            </a:r>
            <a:endParaRPr lang="fr-FR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FR" err="1">
                <a:cs typeface="Calibri" panose="020F0502020204030204"/>
              </a:rPr>
              <a:t>Medicaments.csv</a:t>
            </a: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 Table Médicaments</a:t>
            </a:r>
          </a:p>
          <a:p>
            <a:pPr marL="514350" indent="-514350">
              <a:buAutoNum type="arabicPeriod"/>
            </a:pP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663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95F31-87CA-F43C-4145-8E269E57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Suite Extraction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66D59-A35A-B6E7-FDF3-520D0E5D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fr-FR">
                <a:cs typeface="Calibri" panose="020F0502020204030204"/>
              </a:rPr>
              <a:t>Patients_corrige.xml</a:t>
            </a: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Table Dossier</a:t>
            </a:r>
          </a:p>
          <a:p>
            <a:pPr marL="514350" indent="-457200">
              <a:buAutoNum type="arabicPeriod"/>
            </a:pPr>
            <a:r>
              <a:rPr lang="fr-FR">
                <a:cs typeface="Calibri" panose="020F0502020204030204"/>
              </a:rPr>
              <a:t>Diagnositques.xml</a:t>
            </a: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 Table </a:t>
            </a:r>
            <a:r>
              <a:rPr lang="fr-FR" err="1">
                <a:cs typeface="Calibri" panose="020F0502020204030204"/>
              </a:rPr>
              <a:t>DossierContientPathologie</a:t>
            </a:r>
          </a:p>
          <a:p>
            <a:pPr marL="514350" indent="-457200">
              <a:buAutoNum type="arabicPeriod"/>
            </a:pPr>
            <a:r>
              <a:rPr lang="fr-FR">
                <a:cs typeface="Calibri" panose="020F0502020204030204"/>
              </a:rPr>
              <a:t>Dossiers_patients.csv</a:t>
            </a: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 Table Prescription</a:t>
            </a:r>
          </a:p>
          <a:p>
            <a:pPr marL="971550" lvl="1">
              <a:buAutoNum type="arabicPeriod"/>
            </a:pPr>
            <a:r>
              <a:rPr lang="fr-FR">
                <a:cs typeface="Calibri" panose="020F0502020204030204"/>
              </a:rPr>
              <a:t> Table </a:t>
            </a:r>
            <a:r>
              <a:rPr lang="fr-FR" err="1">
                <a:cs typeface="Calibri" panose="020F0502020204030204"/>
              </a:rPr>
              <a:t>PharmacienDelivreMedicament</a:t>
            </a:r>
          </a:p>
          <a:p>
            <a:pPr marL="514350" indent="-457200">
              <a:buAutoNum type="arabicPeriod"/>
            </a:pP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endParaRPr lang="fr-FR">
              <a:cs typeface="Calibri" panose="020F0502020204030204"/>
            </a:endParaRPr>
          </a:p>
          <a:p>
            <a:pPr marL="971550" lvl="1">
              <a:buAutoNum type="arabicPeriod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044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D34DE0-9225-BF6F-57D4-0323C7097479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69F736-BFDC-8568-B2FB-C0974C5DF40E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4D49E5-58F2-A310-AEEB-8A14A6D206BD}"/>
              </a:ext>
            </a:extLst>
          </p:cNvPr>
          <p:cNvSpPr txBox="1"/>
          <p:nvPr/>
        </p:nvSpPr>
        <p:spPr>
          <a:xfrm>
            <a:off x="3789872" y="9742098"/>
            <a:ext cx="5733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CC25CF0-B6E7-C532-D429-67B81D7A07BB}"/>
                  </a:ext>
                </a:extLst>
              </p:cNvPr>
              <p:cNvSpPr txBox="1"/>
              <p:nvPr/>
            </p:nvSpPr>
            <p:spPr>
              <a:xfrm>
                <a:off x="7651022" y="2466238"/>
                <a:ext cx="388830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=“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</m:t>
                          </m:r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𝑑𝑜𝑛𝑛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</m:sub>
                          </m:s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𝑀𝑒𝑑𝑖𝑐𝑎𝑚𝑒𝑛𝑡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CC25CF0-B6E7-C532-D429-67B81D7A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22" y="2466238"/>
                <a:ext cx="3888309" cy="303096"/>
              </a:xfrm>
              <a:prstGeom prst="rect">
                <a:avLst/>
              </a:prstGeom>
              <a:blipFill>
                <a:blip r:embed="rId2"/>
                <a:stretch>
                  <a:fillRect l="-1411" t="-2041" r="-1724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3165C54-14F7-5465-6F5D-011C41A3D067}"/>
                  </a:ext>
                </a:extLst>
              </p:cNvPr>
              <p:cNvSpPr txBox="1"/>
              <p:nvPr/>
            </p:nvSpPr>
            <p:spPr>
              <a:xfrm>
                <a:off x="7651021" y="2851568"/>
                <a:ext cx="367337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𝐶𝑜𝑛𝑑𝑖𝑡𝑖𝑜𝑛𝑛𝑒𝑚𝑒𝑛𝑡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3165C54-14F7-5465-6F5D-011C41A3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21" y="2851568"/>
                <a:ext cx="3673378" cy="289182"/>
              </a:xfrm>
              <a:prstGeom prst="rect">
                <a:avLst/>
              </a:prstGeom>
              <a:blipFill>
                <a:blip r:embed="rId3"/>
                <a:stretch>
                  <a:fillRect l="-1493" r="-1824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D26999-69A4-4489-F612-A3112B77F9C1}"/>
                  </a:ext>
                </a:extLst>
              </p:cNvPr>
              <p:cNvSpPr txBox="1"/>
              <p:nvPr/>
            </p:nvSpPr>
            <p:spPr>
              <a:xfrm>
                <a:off x="7651021" y="3284409"/>
                <a:ext cx="34360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𝐶𝑜𝑛𝑑𝑖𝑡𝑖𝑜𝑛𝑛𝑒𝑚𝑒𝑛𝑡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D26999-69A4-4489-F612-A3112B77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21" y="3284409"/>
                <a:ext cx="3436069" cy="289182"/>
              </a:xfrm>
              <a:prstGeom prst="rect">
                <a:avLst/>
              </a:prstGeom>
              <a:blipFill>
                <a:blip r:embed="rId4"/>
                <a:stretch>
                  <a:fillRect l="-532" r="-2128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C31A3C0-008D-69BD-B9D4-BF22113F629E}"/>
                  </a:ext>
                </a:extLst>
              </p:cNvPr>
              <p:cNvSpPr txBox="1"/>
              <p:nvPr/>
            </p:nvSpPr>
            <p:spPr>
              <a:xfrm>
                <a:off x="2537429" y="5895082"/>
                <a:ext cx="7117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𝑀𝑒𝑑𝑖𝑐𝑎𝑚𝑒𝑛𝑡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=“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𝑑𝑜𝑛𝑛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𝑁𝑈𝐿𝐿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C31A3C0-008D-69BD-B9D4-BF22113F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429" y="5895082"/>
                <a:ext cx="7117141" cy="276999"/>
              </a:xfrm>
              <a:prstGeom prst="rect">
                <a:avLst/>
              </a:prstGeom>
              <a:blipFill>
                <a:blip r:embed="rId5"/>
                <a:stretch>
                  <a:fillRect t="-2222" r="-771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393EEDA6-A5FD-CDEF-3A34-CF1FA20AD468}"/>
              </a:ext>
            </a:extLst>
          </p:cNvPr>
          <p:cNvSpPr txBox="1"/>
          <p:nvPr/>
        </p:nvSpPr>
        <p:spPr>
          <a:xfrm>
            <a:off x="1239067" y="2106694"/>
            <a:ext cx="3888309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distinct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`Nom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`Conditionnement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Medicament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WHERE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`DCI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'BEVACIZUMAB'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fr-BE" sz="120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`Nom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endParaRPr lang="fr-BE" sz="120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endParaRPr lang="fr-BE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`Nom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BE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fr-BE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2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`Conditionnement</a:t>
            </a:r>
            <a:r>
              <a:rPr lang="fr-BE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03CBFB-6EB0-3E60-2FFB-8175977C8CA0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</p:spTree>
    <p:extLst>
      <p:ext uri="{BB962C8B-B14F-4D97-AF65-F5344CB8AC3E}">
        <p14:creationId xmlns:p14="http://schemas.microsoft.com/office/powerpoint/2010/main" val="343248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C924516-69A7-BA75-C5D3-C53F2CFCAFD8}"/>
                  </a:ext>
                </a:extLst>
              </p:cNvPr>
              <p:cNvSpPr txBox="1"/>
              <p:nvPr/>
            </p:nvSpPr>
            <p:spPr>
              <a:xfrm>
                <a:off x="6853029" y="2176229"/>
                <a:ext cx="5192254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 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𝑆𝑝𝑒𝑐𝑖𝑎𝑙𝑖𝑠𝑎𝑡𝑖𝑜𝑛𝑁𝑜𝑚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C924516-69A7-BA75-C5D3-C53F2CFC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029" y="2176229"/>
                <a:ext cx="5192254" cy="303673"/>
              </a:xfrm>
              <a:prstGeom prst="rect">
                <a:avLst/>
              </a:prstGeom>
              <a:blipFill>
                <a:blip r:embed="rId2"/>
                <a:stretch>
                  <a:fillRect l="-939" r="-117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CE9A71-6F6E-DA85-9BC3-4971C6BF4B93}"/>
                  </a:ext>
                </a:extLst>
              </p:cNvPr>
              <p:cNvSpPr txBox="1"/>
              <p:nvPr/>
            </p:nvSpPr>
            <p:spPr>
              <a:xfrm>
                <a:off x="6853029" y="2532839"/>
                <a:ext cx="436042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 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𝑆𝑝𝑒𝑐𝑖𝑎𝑙𝑖𝑠𝑎𝑡𝑖𝑜𝑛𝑁𝑜𝑚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CE9A71-6F6E-DA85-9BC3-4971C6BF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029" y="2532839"/>
                <a:ext cx="4360424" cy="298415"/>
              </a:xfrm>
              <a:prstGeom prst="rect">
                <a:avLst/>
              </a:prstGeom>
              <a:blipFill>
                <a:blip r:embed="rId3"/>
                <a:stretch>
                  <a:fillRect l="-1119" r="-1538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0290E2B-A602-3520-1A6A-D0EB75E6DD54}"/>
                  </a:ext>
                </a:extLst>
              </p:cNvPr>
              <p:cNvSpPr txBox="1"/>
              <p:nvPr/>
            </p:nvSpPr>
            <p:spPr>
              <a:xfrm>
                <a:off x="6853029" y="2884192"/>
                <a:ext cx="2027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0290E2B-A602-3520-1A6A-D0EB75E6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029" y="2884192"/>
                <a:ext cx="2027350" cy="276999"/>
              </a:xfrm>
              <a:prstGeom prst="rect">
                <a:avLst/>
              </a:prstGeom>
              <a:blipFill>
                <a:blip r:embed="rId4"/>
                <a:stretch>
                  <a:fillRect l="-1201" t="-2174" r="-390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3CA0B95-511F-44B1-C613-A6CAB0F17D6A}"/>
                  </a:ext>
                </a:extLst>
              </p:cNvPr>
              <p:cNvSpPr txBox="1"/>
              <p:nvPr/>
            </p:nvSpPr>
            <p:spPr>
              <a:xfrm>
                <a:off x="1724034" y="5629887"/>
                <a:ext cx="87439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𝑃𝑎𝑡h𝑜𝑙𝑜𝑔𝑖𝑒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𝑃𝑎𝑡h𝑜𝑙𝑜𝑔𝑖𝑒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𝑆𝑝𝑒𝑐𝑖𝑎𝑙𝑖𝑠𝑎𝑡𝑖𝑜𝑛𝑁𝑜𝑚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𝑆𝑝𝑒𝑐𝑖𝑎𝑙𝑖𝑠𝑎𝑡𝑖𝑜𝑛𝑁𝑜𝑚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3CA0B95-511F-44B1-C613-A6CAB0F17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34" y="5629887"/>
                <a:ext cx="8743932" cy="553998"/>
              </a:xfrm>
              <a:prstGeom prst="rect">
                <a:avLst/>
              </a:prstGeom>
              <a:blipFill>
                <a:blip r:embed="rId5"/>
                <a:stretch>
                  <a:fillRect t="-1111" r="-139" b="-1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DFEB74BA-6FAA-2BD7-03EA-5287F71A7FE2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C77881-EF15-B164-D8E7-ED7C3DC131D5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A6970B-1315-8631-CAF8-471137FB8CCE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CD5378-71DC-1495-AD42-D1C60EFD3C43}"/>
              </a:ext>
            </a:extLst>
          </p:cNvPr>
          <p:cNvSpPr txBox="1"/>
          <p:nvPr/>
        </p:nvSpPr>
        <p:spPr>
          <a:xfrm>
            <a:off x="1239068" y="2100279"/>
            <a:ext cx="4136786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SpecialisationNom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total_prescriptions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Medecin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Prescription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`INAMI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MedecinINAMI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SpecialisationNom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total_prescriptions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2622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71A1E19-FE8E-7137-2B18-A7917AB5EBB4}"/>
                  </a:ext>
                </a:extLst>
              </p:cNvPr>
              <p:cNvSpPr txBox="1"/>
              <p:nvPr/>
            </p:nvSpPr>
            <p:spPr>
              <a:xfrm>
                <a:off x="6185740" y="1998758"/>
                <a:ext cx="5681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 ←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𝐼𝑁𝐴𝑀𝐼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𝑀𝑒𝑑𝑒𝑐𝑖𝑛𝐼𝑁𝐴𝑀𝐼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71A1E19-FE8E-7137-2B18-A7917AB5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40" y="1998758"/>
                <a:ext cx="5681940" cy="276999"/>
              </a:xfrm>
              <a:prstGeom prst="rect">
                <a:avLst/>
              </a:prstGeom>
              <a:blipFill>
                <a:blip r:embed="rId2"/>
                <a:stretch>
                  <a:fillRect l="-858" t="-2222" r="-966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39DBB93-2FB3-7543-8F40-54772FF78019}"/>
                  </a:ext>
                </a:extLst>
              </p:cNvPr>
              <p:cNvSpPr txBox="1"/>
              <p:nvPr/>
            </p:nvSpPr>
            <p:spPr>
              <a:xfrm>
                <a:off x="6185740" y="2429671"/>
                <a:ext cx="346550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 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𝑆𝑝𝑒𝑐𝑖𝑎𝑙𝑖𝑠𝑎𝑡𝑖𝑜𝑛𝑁𝑜𝑚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39DBB93-2FB3-7543-8F40-54772FF7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40" y="2429671"/>
                <a:ext cx="3465500" cy="298415"/>
              </a:xfrm>
              <a:prstGeom prst="rect">
                <a:avLst/>
              </a:prstGeom>
              <a:blipFill>
                <a:blip r:embed="rId3"/>
                <a:stretch>
                  <a:fillRect l="-1232" t="-2041" r="-1585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5E483E-44B4-EB8A-2F59-2A0298B60385}"/>
                  </a:ext>
                </a:extLst>
              </p:cNvPr>
              <p:cNvSpPr txBox="1"/>
              <p:nvPr/>
            </p:nvSpPr>
            <p:spPr>
              <a:xfrm>
                <a:off x="6185740" y="2882000"/>
                <a:ext cx="600626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3 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𝑆𝑝𝑒𝑐𝑖𝑎𝑙𝑖𝑠𝑎𝑡𝑖𝑜𝑛𝑁𝑜𝑚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𝑝𝑟𝑒𝑠𝑐𝑟𝑖𝑝𝑡𝑖𝑜𝑛𝑠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5E483E-44B4-EB8A-2F59-2A0298B6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40" y="2882000"/>
                <a:ext cx="6006260" cy="298415"/>
              </a:xfrm>
              <a:prstGeom prst="rect">
                <a:avLst/>
              </a:prstGeom>
              <a:blipFill>
                <a:blip r:embed="rId4"/>
                <a:stretch>
                  <a:fillRect l="-812" r="-1015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FEC795E-58E5-031F-2148-570233B4C885}"/>
                  </a:ext>
                </a:extLst>
              </p:cNvPr>
              <p:cNvSpPr txBox="1"/>
              <p:nvPr/>
            </p:nvSpPr>
            <p:spPr>
              <a:xfrm>
                <a:off x="6185740" y="3334329"/>
                <a:ext cx="31750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𝑝𝑟𝑒𝑠𝑐𝑟𝑖𝑝𝑡𝑖𝑜𝑛𝑠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FEC795E-58E5-031F-2148-570233B4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40" y="3334329"/>
                <a:ext cx="3175036" cy="298415"/>
              </a:xfrm>
              <a:prstGeom prst="rect">
                <a:avLst/>
              </a:prstGeom>
              <a:blipFill>
                <a:blip r:embed="rId5"/>
                <a:stretch>
                  <a:fillRect l="-576" r="-2303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AF2681CA-C9E9-D182-50EC-52AF96D9DD2C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258FF6-9F04-EE07-1630-6D21D3699BE1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D399A0-A538-4A06-78C7-188C7EFEC3C4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B93BAD0-7E5B-BBC8-4CBB-C567CABC2914}"/>
                  </a:ext>
                </a:extLst>
              </p:cNvPr>
              <p:cNvSpPr txBox="1"/>
              <p:nvPr/>
            </p:nvSpPr>
            <p:spPr>
              <a:xfrm>
                <a:off x="156402" y="5427713"/>
                <a:ext cx="1167992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𝑆𝑝𝑒𝑐𝑖𝑎𝑙𝑖𝑠𝑎𝑡𝑖𝑜𝑛𝑁𝑜𝑚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𝑝𝑟𝑒𝑠𝑐𝑟𝑖𝑝𝑡𝑖𝑜𝑛𝑠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𝑀𝑒𝑑𝑒𝑐𝑖𝑛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𝐼𝑁𝐴𝑀𝐼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𝑀𝑒𝑑𝑒𝑐𝑖𝑛𝐼𝑁𝐴𝑀𝐼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()∧(∀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𝐼𝑁𝐴𝑀𝐼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𝑀𝑒𝑑𝑒𝑐𝑖𝑛𝐼𝑁𝐴𝑀𝐼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()≥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𝑝𝑟𝑒𝑠𝑐𝑟𝑖𝑝𝑡𝑖𝑜𝑛𝑠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B93BAD0-7E5B-BBC8-4CBB-C567CABC2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2" y="5427713"/>
                <a:ext cx="11679929" cy="830997"/>
              </a:xfrm>
              <a:prstGeom prst="rect">
                <a:avLst/>
              </a:prstGeom>
              <a:blipFill>
                <a:blip r:embed="rId6"/>
                <a:stretch>
                  <a:fillRect b="-116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1E069C1-EC04-B911-DF12-D5641BFB11DB}"/>
              </a:ext>
            </a:extLst>
          </p:cNvPr>
          <p:cNvSpPr txBox="1"/>
          <p:nvPr/>
        </p:nvSpPr>
        <p:spPr>
          <a:xfrm>
            <a:off x="1239068" y="2100279"/>
            <a:ext cx="4136786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SpecialisationNom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total_prescriptions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Medecin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Prescription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`INAMI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MedecinINAMI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BE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SpecialisationNom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`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total_prescriptions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7991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D34DE0-9225-BF6F-57D4-0323C7097479}"/>
              </a:ext>
            </a:extLst>
          </p:cNvPr>
          <p:cNvSpPr txBox="1"/>
          <p:nvPr/>
        </p:nvSpPr>
        <p:spPr>
          <a:xfrm>
            <a:off x="5238421" y="1505779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69F736-BFDC-8568-B2FB-C0974C5DF40E}"/>
              </a:ext>
            </a:extLst>
          </p:cNvPr>
          <p:cNvSpPr txBox="1"/>
          <p:nvPr/>
        </p:nvSpPr>
        <p:spPr>
          <a:xfrm>
            <a:off x="5717014" y="43008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1583AE2-BE75-2C94-7A0D-CFEFB78AA132}"/>
                  </a:ext>
                </a:extLst>
              </p:cNvPr>
              <p:cNvSpPr txBox="1"/>
              <p:nvPr/>
            </p:nvSpPr>
            <p:spPr>
              <a:xfrm>
                <a:off x="4768385" y="2109770"/>
                <a:ext cx="51446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1 ←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𝑀𝑒𝑑𝑒𝑐𝑖𝑛𝐼𝑁𝐴𝑀𝐼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𝐼𝑁𝐴𝑀𝐼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1583AE2-BE75-2C94-7A0D-CFEFB78A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85" y="2109770"/>
                <a:ext cx="5144613" cy="246221"/>
              </a:xfrm>
              <a:prstGeom prst="rect">
                <a:avLst/>
              </a:prstGeom>
              <a:blipFill>
                <a:blip r:embed="rId3"/>
                <a:stretch>
                  <a:fillRect l="-711" b="-3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5744189-5307-4B93-A559-4D19BDFBEE7B}"/>
                  </a:ext>
                </a:extLst>
              </p:cNvPr>
              <p:cNvSpPr txBox="1"/>
              <p:nvPr/>
            </p:nvSpPr>
            <p:spPr>
              <a:xfrm>
                <a:off x="4768385" y="2555347"/>
                <a:ext cx="49645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2 ←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𝑀𝑒𝑑𝑖𝑐𝑎𝑚𝑒𝑛𝑡𝑁𝑜𝑚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𝑀𝑒𝑑𝑖𝑐𝑎𝑚𝑒𝑛𝑡</m:t>
                      </m:r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5744189-5307-4B93-A559-4D19BDFB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85" y="2555347"/>
                <a:ext cx="4964564" cy="246221"/>
              </a:xfrm>
              <a:prstGeom prst="rect">
                <a:avLst/>
              </a:prstGeom>
              <a:blipFill>
                <a:blip r:embed="rId4"/>
                <a:stretch>
                  <a:fillRect l="-736" r="-245" b="-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389EB51-FA01-3386-53EA-36F2A29FACA6}"/>
                  </a:ext>
                </a:extLst>
              </p:cNvPr>
              <p:cNvSpPr txBox="1"/>
              <p:nvPr/>
            </p:nvSpPr>
            <p:spPr>
              <a:xfrm>
                <a:off x="4768385" y="3000924"/>
                <a:ext cx="7320722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3 ←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𝑆𝑆𝐴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𝑆𝑦𝑠𝑡𝑒𝑚𝑒𝐴𝑛𝑎𝑡𝑜𝑚𝑖𝑞𝑢𝑒𝑁𝑜𝑚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𝑆𝑆𝐴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𝑆𝑝𝑒𝑐𝑖𝑎𝑙𝑖𝑠𝑎𝑡𝑖𝑜𝑛𝑁𝑜𝑚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𝑆𝑝𝑒𝑐𝑖𝑎𝑙𝑖𝑠𝑎𝑡𝑖𝑜𝑛𝑁𝑜𝑚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389EB51-FA01-3386-53EA-36F2A29F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85" y="3000924"/>
                <a:ext cx="7320722" cy="265650"/>
              </a:xfrm>
              <a:prstGeom prst="rect">
                <a:avLst/>
              </a:prstGeom>
              <a:blipFill>
                <a:blip r:embed="rId5"/>
                <a:stretch>
                  <a:fillRect l="-416" r="-583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82B047-3ACC-8EB3-9DF8-92B0E2CB2C2D}"/>
                  </a:ext>
                </a:extLst>
              </p:cNvPr>
              <p:cNvSpPr txBox="1"/>
              <p:nvPr/>
            </p:nvSpPr>
            <p:spPr>
              <a:xfrm>
                <a:off x="4768385" y="3369867"/>
                <a:ext cx="5643083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𝐼𝑁𝐴𝑀𝐼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𝑆𝑦𝑠𝑡𝑒𝑚𝑒𝐴𝑛𝑎𝑡𝑜𝑚𝑖𝑞𝑢𝑒𝑁𝑜𝑚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𝑡𝑚𝑝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2))</m:t>
                      </m:r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82B047-3ACC-8EB3-9DF8-92B0E2CB2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85" y="3369867"/>
                <a:ext cx="5643083" cy="265650"/>
              </a:xfrm>
              <a:prstGeom prst="rect">
                <a:avLst/>
              </a:prstGeom>
              <a:blipFill>
                <a:blip r:embed="rId6"/>
                <a:stretch>
                  <a:fillRect r="-864" b="-27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BC7B9EFA-6508-5A0C-C786-0C7EF27AFF55}"/>
              </a:ext>
            </a:extLst>
          </p:cNvPr>
          <p:cNvSpPr txBox="1"/>
          <p:nvPr/>
        </p:nvSpPr>
        <p:spPr>
          <a:xfrm>
            <a:off x="448466" y="2059534"/>
            <a:ext cx="4136786" cy="440120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.INAMI,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Medecin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Prescription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.INAMI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.MedecinINAMI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Medicament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Med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.MedicamentNom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Med.Nom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SpecialisationSpecialiseSysAnatomique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SSA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.SpecialisationNom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SSA.SpecialisationNom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Med.SystemeAnatomiqueNom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SSA.SystemeAnatomiqueNom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SpecialisationSpecialiseSysAnatomique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SSA</a:t>
            </a: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SSA.SpecialisationNom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.SpecialisationNom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.INAMI,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DA4A34-C4DA-A68C-BB75-91E04D09B003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4D88F81-B11D-AE7F-5BC5-9F096175E0AC}"/>
                  </a:ext>
                </a:extLst>
              </p:cNvPr>
              <p:cNvSpPr txBox="1"/>
              <p:nvPr/>
            </p:nvSpPr>
            <p:spPr>
              <a:xfrm>
                <a:off x="5238421" y="4953769"/>
                <a:ext cx="6562309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nl-B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𝐼𝑁𝐴𝑀𝐼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𝑀𝑒𝑑𝑒𝑐𝑖𝑛</m:t>
                      </m:r>
                      <m:d>
                        <m:dPr>
                          <m:ctrlPr>
                            <a:rPr lang="nl-B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∧(∃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  <m:d>
                        <m:d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𝐼𝑁𝐴𝑀𝐼</m:t>
                      </m:r>
                    </m:oMath>
                  </m:oMathPara>
                </a14:m>
                <a:endParaRPr lang="nl-BE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𝑀𝑒𝑑𝑒𝑐𝑖𝑛𝐼𝑁𝐴𝑀𝐼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∧(∃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𝑀𝑒𝑑𝑖𝑐𝑎𝑚𝑒𝑛𝑡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𝑀𝑒𝑑𝑖𝑐𝑎𝑚𝑒𝑛𝑡𝑁𝑜𝑚</m:t>
                      </m:r>
                    </m:oMath>
                  </m:oMathPara>
                </a14:m>
                <a:endParaRPr lang="nl-BE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)∧(∀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𝑆𝑝𝑒𝑐𝑖𝑎𝑙𝑖𝑠𝑎𝑡𝑖𝑜𝑛𝑁𝑜𝑚</m:t>
                      </m:r>
                    </m:oMath>
                  </m:oMathPara>
                </a14:m>
                <a:endParaRPr lang="nl-BE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𝑆𝑝𝑒𝑐𝑖𝑎𝑙𝑖𝑠𝑎𝑡𝑖𝑜𝑛𝑁𝑜𝑚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𝑆𝑦𝑠𝑡𝐴𝑛𝑎𝑁𝑜𝑚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𝑆𝑦𝑠𝐴𝑛𝑎𝑁𝑜𝑚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160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4D88F81-B11D-AE7F-5BC5-9F096175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21" y="4953769"/>
                <a:ext cx="6562309" cy="984885"/>
              </a:xfrm>
              <a:prstGeom prst="rect">
                <a:avLst/>
              </a:prstGeom>
              <a:blipFill>
                <a:blip r:embed="rId7"/>
                <a:stretch>
                  <a:fillRect r="-186" b="-74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11E62-2F26-59C6-6665-027238ED37A3}"/>
              </a:ext>
            </a:extLst>
          </p:cNvPr>
          <p:cNvSpPr txBox="1"/>
          <p:nvPr/>
        </p:nvSpPr>
        <p:spPr>
          <a:xfrm>
            <a:off x="2907787" y="3105834"/>
            <a:ext cx="637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Impossible de faire cette requête en AR et en calcul de tuples car :</a:t>
            </a:r>
            <a:br>
              <a:rPr lang="fr-FR">
                <a:solidFill>
                  <a:srgbClr val="FF0000"/>
                </a:solidFill>
              </a:rPr>
            </a:br>
            <a:r>
              <a:rPr lang="fr-FR">
                <a:solidFill>
                  <a:srgbClr val="FF0000"/>
                </a:solidFill>
              </a:rPr>
              <a:t>- Comment diviser en décennies ?</a:t>
            </a:r>
          </a:p>
        </p:txBody>
      </p:sp>
    </p:spTree>
    <p:extLst>
      <p:ext uri="{BB962C8B-B14F-4D97-AF65-F5344CB8AC3E}">
        <p14:creationId xmlns:p14="http://schemas.microsoft.com/office/powerpoint/2010/main" val="301037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F2DBAB1-C60F-AC8B-D88B-A522DDA996EF}"/>
                  </a:ext>
                </a:extLst>
              </p:cNvPr>
              <p:cNvSpPr txBox="1"/>
              <p:nvPr/>
            </p:nvSpPr>
            <p:spPr>
              <a:xfrm>
                <a:off x="6129104" y="2109642"/>
                <a:ext cx="38283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tmp</m:t>
                      </m:r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𝑃𝑎𝑡h𝑜𝑙𝑜𝑔𝑖𝑒𝑁𝑜𝑚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𝐷𝐶𝑃</m:t>
                          </m:r>
                        </m:e>
                      </m:d>
                    </m:oMath>
                  </m:oMathPara>
                </a14:m>
                <a:endParaRPr lang="nl-BE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F2DBAB1-C60F-AC8B-D88B-A522DDA99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04" y="2109642"/>
                <a:ext cx="3828356" cy="299569"/>
              </a:xfrm>
              <a:prstGeom prst="rect">
                <a:avLst/>
              </a:prstGeom>
              <a:blipFill>
                <a:blip r:embed="rId3"/>
                <a:stretch>
                  <a:fillRect l="-1115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8DDC7F0-0D55-6836-3DE3-9F859B111151}"/>
                  </a:ext>
                </a:extLst>
              </p:cNvPr>
              <p:cNvSpPr txBox="1"/>
              <p:nvPr/>
            </p:nvSpPr>
            <p:spPr>
              <a:xfrm>
                <a:off x="6129104" y="2478973"/>
                <a:ext cx="592610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tmp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2←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𝑃𝑎𝑡h𝑜𝑙𝑜𝑔𝑖𝑒𝑁𝑜𝑚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𝑁𝑜𝑚𝑏𝑟𝑒𝐷𝑖𝑎𝑔𝑛𝑜𝑠𝑡𝑖𝑞𝑢𝑒𝑠</m:t>
                          </m:r>
                        </m:sub>
                      </m:sSub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𝑡𝑚𝑝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nl-BE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8DDC7F0-0D55-6836-3DE3-9F859B11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04" y="2478973"/>
                <a:ext cx="5926109" cy="299569"/>
              </a:xfrm>
              <a:prstGeom prst="rect">
                <a:avLst/>
              </a:prstGeom>
              <a:blipFill>
                <a:blip r:embed="rId4"/>
                <a:stretch>
                  <a:fillRect l="-719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2309088-4446-D1B2-BCF8-38A6EA6787F6}"/>
                  </a:ext>
                </a:extLst>
              </p:cNvPr>
              <p:cNvSpPr txBox="1"/>
              <p:nvPr/>
            </p:nvSpPr>
            <p:spPr>
              <a:xfrm>
                <a:off x="6360193" y="2778542"/>
                <a:ext cx="359726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𝑁𝑜𝑚𝑏𝑟𝑒𝐷𝑖𝑎𝑔𝑛𝑜𝑠𝑡𝑖𝑞𝑢𝑒𝑠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↓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nl-BE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2309088-4446-D1B2-BCF8-38A6EA67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93" y="2778542"/>
                <a:ext cx="3597267" cy="299569"/>
              </a:xfrm>
              <a:prstGeom prst="rect">
                <a:avLst/>
              </a:prstGeom>
              <a:blipFill>
                <a:blip r:embed="rId5"/>
                <a:stretch>
                  <a:fillRect l="-508" r="-2034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B521F1A-44F1-F718-15BB-536E7221495B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F078E8-57FD-E0D4-546D-98D61822F059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48DC0E-8BEA-ED3E-6D0B-A8970B3BE0F4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68570B-2A8D-6275-1D6A-B5E385F62133}"/>
              </a:ext>
            </a:extLst>
          </p:cNvPr>
          <p:cNvSpPr txBox="1"/>
          <p:nvPr/>
        </p:nvSpPr>
        <p:spPr>
          <a:xfrm>
            <a:off x="1239068" y="2106694"/>
            <a:ext cx="4136786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PathologieNom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NombreDiagnostiques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DossierContientPathologie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PathologieNom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NombreDiagnostiques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5509B37-BF9E-7513-BA04-FFD820B2169D}"/>
                  </a:ext>
                </a:extLst>
              </p:cNvPr>
              <p:cNvSpPr txBox="1"/>
              <p:nvPr/>
            </p:nvSpPr>
            <p:spPr>
              <a:xfrm>
                <a:off x="502467" y="5524043"/>
                <a:ext cx="1125327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𝑃𝑎𝑡h𝑜𝑙𝑜𝑔𝑖𝑒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𝑃𝑛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𝐷𝐶𝑃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∧(∀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𝑃𝑎𝑡h𝑜𝑙𝑜𝑔𝑖𝑒𝑁𝑜𝑚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′))}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5509B37-BF9E-7513-BA04-FFD820B2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7" y="5524043"/>
                <a:ext cx="11253273" cy="830997"/>
              </a:xfrm>
              <a:prstGeom prst="rect">
                <a:avLst/>
              </a:prstGeom>
              <a:blipFill>
                <a:blip r:embed="rId6"/>
                <a:stretch>
                  <a:fillRect l="-488" t="-735" r="-542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2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3E9FBEC-BA60-3BEF-AD69-808A953B9962}"/>
                  </a:ext>
                </a:extLst>
              </p:cNvPr>
              <p:cNvSpPr txBox="1"/>
              <p:nvPr/>
            </p:nvSpPr>
            <p:spPr>
              <a:xfrm>
                <a:off x="5790954" y="2115364"/>
                <a:ext cx="508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 ←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𝐷𝑜𝑠𝑠𝑖𝑒𝑟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𝑁𝐼𝑆𝑆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𝐷𝑜𝑠𝑠𝑖𝑒𝑟𝐼𝐷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𝑃𝑟𝑒𝑠𝑐𝑟𝑖𝑝𝑡𝑖𝑜𝑛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3E9FBEC-BA60-3BEF-AD69-808A953B9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54" y="2115364"/>
                <a:ext cx="5089855" cy="276999"/>
              </a:xfrm>
              <a:prstGeom prst="rect">
                <a:avLst/>
              </a:prstGeom>
              <a:blipFill>
                <a:blip r:embed="rId2"/>
                <a:stretch>
                  <a:fillRect l="-1078" t="-2222" r="-119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10BE971-989A-B62A-0443-3F647F489F18}"/>
                  </a:ext>
                </a:extLst>
              </p:cNvPr>
              <p:cNvSpPr txBox="1"/>
              <p:nvPr/>
            </p:nvSpPr>
            <p:spPr>
              <a:xfrm>
                <a:off x="5790954" y="2474617"/>
                <a:ext cx="534819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 ←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𝑁𝐼𝑆𝑆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𝑃𝑟𝑒𝑛𝑜𝑚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𝑀𝑒𝑑𝑒𝑐𝑖𝑛𝐼𝑁𝐴𝑀𝐼</m:t>
                              </m:r>
                            </m:e>
                          </m:d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10BE971-989A-B62A-0443-3F647F48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54" y="2474617"/>
                <a:ext cx="5348195" cy="296556"/>
              </a:xfrm>
              <a:prstGeom prst="rect">
                <a:avLst/>
              </a:prstGeom>
              <a:blipFill>
                <a:blip r:embed="rId3"/>
                <a:stretch>
                  <a:fillRect l="-1140" r="-1254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7A6FEDF-AE4A-F599-259B-9DC3DDD41CDF}"/>
                  </a:ext>
                </a:extLst>
              </p:cNvPr>
              <p:cNvSpPr txBox="1"/>
              <p:nvPr/>
            </p:nvSpPr>
            <p:spPr>
              <a:xfrm>
                <a:off x="5983993" y="2806710"/>
                <a:ext cx="615142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←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𝑁𝐼𝑆𝑆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𝑃𝑟𝑒𝑛𝑜𝑚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𝐶𝑂𝑈𝑁𝑇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𝑀𝑒𝑑𝑒𝑐𝑖𝑛𝐼𝑁𝐴𝑀𝐼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𝑁𝑀𝑃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7A6FEDF-AE4A-F599-259B-9DC3DDD4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93" y="2806710"/>
                <a:ext cx="6151428" cy="296556"/>
              </a:xfrm>
              <a:prstGeom prst="rect">
                <a:avLst/>
              </a:prstGeom>
              <a:blipFill>
                <a:blip r:embed="rId4"/>
                <a:stretch>
                  <a:fillRect l="-99" r="-991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33FB8385-F6C1-5BA6-439C-16DC3E3CA02E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B81C4-CCA4-7EFB-BFE6-186D28B23D6C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0C3F50-6EA4-A771-D893-33DF8F3312B6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C03A94F-5924-4E7F-C0BC-1EC5DFBEC662}"/>
                  </a:ext>
                </a:extLst>
              </p:cNvPr>
              <p:cNvSpPr txBox="1"/>
              <p:nvPr/>
            </p:nvSpPr>
            <p:spPr>
              <a:xfrm>
                <a:off x="547468" y="5562799"/>
                <a:ext cx="1048697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𝑁𝐼𝑆𝑆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𝑃𝑟𝑒𝑛𝑜𝑚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𝑁𝑀𝑃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𝐷𝑜𝑠𝑠𝑖𝑒𝑟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𝐷𝑜𝑠𝑠𝑖𝑒𝑟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𝐷𝑜𝑠𝑠𝑖𝑒𝑟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∧(∀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𝑁𝐼𝑆𝑆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𝐷𝑜𝑠𝑠𝑖𝑒𝑟𝐼𝐷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𝑁𝐼𝑆𝑆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𝑁𝐼𝑆𝑆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nl-BE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𝑃𝑟𝑒𝑛𝑜𝑚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𝑃𝑟𝑒𝑛𝑜𝑚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𝑁𝑀𝑃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𝑀𝑒𝑑𝑒𝑐𝑖𝑛𝐼𝑁𝐴𝑀𝐼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)))}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C03A94F-5924-4E7F-C0BC-1EC5DFBEC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" y="5562799"/>
                <a:ext cx="10486973" cy="830997"/>
              </a:xfrm>
              <a:prstGeom prst="rect">
                <a:avLst/>
              </a:prstGeom>
              <a:blipFill>
                <a:blip r:embed="rId5"/>
                <a:stretch>
                  <a:fillRect t="-735" r="-349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8DBB5165-509C-262A-1137-1608D6E644C3}"/>
              </a:ext>
            </a:extLst>
          </p:cNvPr>
          <p:cNvSpPr txBox="1"/>
          <p:nvPr/>
        </p:nvSpPr>
        <p:spPr>
          <a:xfrm>
            <a:off x="1239067" y="2106694"/>
            <a:ext cx="4136787" cy="16004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D.Niss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D.Prenom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DISTINCT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.MedecinINAMI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NombreMedecinsPrescripteurs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Dossier D</a:t>
            </a: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Prescription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D.Niss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.DossierID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D.Niss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D.Prenom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64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8F5E-7937-6752-CF0A-B0C3B6CC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Requête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F58C89B-83A2-474D-1FCC-4398E0246CE7}"/>
                  </a:ext>
                </a:extLst>
              </p:cNvPr>
              <p:cNvSpPr txBox="1"/>
              <p:nvPr/>
            </p:nvSpPr>
            <p:spPr>
              <a:xfrm>
                <a:off x="1970157" y="5681230"/>
                <a:ext cx="825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𝑀𝑒𝑑𝑖𝑐𝑎𝑚𝑒𝑛𝑡𝑁𝑜𝑚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𝑃𝑟𝑒𝑠𝑐𝑟𝑖𝑝𝑡𝑖𝑜𝑛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𝐷𝑎𝑡𝑒𝑃𝑟𝑒𝑠𝑐𝑟𝑖𝑝𝑡𝑖𝑜𝑛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&lt;“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𝑑𝑎𝑡𝑒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𝑐𝑖𝑓𝑖𝑞𝑢𝑒</m:t>
                    </m:r>
                  </m:oMath>
                </a14:m>
                <a:r>
                  <a:rPr lang="nl-BE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F58C89B-83A2-474D-1FCC-4398E024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157" y="5681230"/>
                <a:ext cx="8251683" cy="276999"/>
              </a:xfrm>
              <a:prstGeom prst="rect">
                <a:avLst/>
              </a:prstGeom>
              <a:blipFill>
                <a:blip r:embed="rId3"/>
                <a:stretch>
                  <a:fillRect t="-28889" r="-443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AF69E7A-01F7-CD78-1BCA-6BF1C551A557}"/>
                  </a:ext>
                </a:extLst>
              </p:cNvPr>
              <p:cNvSpPr txBox="1"/>
              <p:nvPr/>
            </p:nvSpPr>
            <p:spPr>
              <a:xfrm>
                <a:off x="5236205" y="2213438"/>
                <a:ext cx="68614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𝑡𝑚𝑝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 ←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𝑃𝑟𝑒𝑠𝑐𝑟𝑖𝑝𝑡𝑖𝑜𝑛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𝐷𝑎𝑡𝑒𝑃𝑟𝑒𝑠𝑐𝑟𝑖𝑝𝑡𝑖𝑜𝑛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 &lt; “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𝑑𝑎𝑡𝑒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𝑐𝑖𝑓𝑖𝑞𝑢𝑒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”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𝑃𝑟𝑒𝑠𝑐𝑟𝑖𝑝𝑡𝑖𝑜𝑛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AF69E7A-01F7-CD78-1BCA-6BF1C551A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05" y="2213438"/>
                <a:ext cx="6861430" cy="299249"/>
              </a:xfrm>
              <a:prstGeom prst="rect">
                <a:avLst/>
              </a:prstGeom>
              <a:blipFill>
                <a:blip r:embed="rId4"/>
                <a:stretch>
                  <a:fillRect l="-977" r="-1155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F1F8ED-37F9-4B5E-A03F-CF241540B9BE}"/>
                  </a:ext>
                </a:extLst>
              </p:cNvPr>
              <p:cNvSpPr txBox="1"/>
              <p:nvPr/>
            </p:nvSpPr>
            <p:spPr>
              <a:xfrm>
                <a:off x="5484684" y="2554143"/>
                <a:ext cx="414620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𝑃𝑟𝑒𝑠𝑐𝑟𝑖𝑝𝑡𝑖𝑜𝑛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𝑀𝑒𝑑𝑖𝑐𝑎𝑚𝑒𝑛𝑡𝑁𝑜𝑚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𝑡𝑚𝑝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F1F8ED-37F9-4B5E-A03F-CF241540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84" y="2554143"/>
                <a:ext cx="4146200" cy="298415"/>
              </a:xfrm>
              <a:prstGeom prst="rect">
                <a:avLst/>
              </a:prstGeom>
              <a:blipFill>
                <a:blip r:embed="rId5"/>
                <a:stretch>
                  <a:fillRect l="-441" r="-1618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A0060AFA-02B9-B2E9-6505-61B34AB35B80}"/>
              </a:ext>
            </a:extLst>
          </p:cNvPr>
          <p:cNvSpPr txBox="1"/>
          <p:nvPr/>
        </p:nvSpPr>
        <p:spPr>
          <a:xfrm>
            <a:off x="7229034" y="150569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Algèbre relationnelle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BB193-D8CE-D9D5-88E2-19F3C8A396D9}"/>
              </a:ext>
            </a:extLst>
          </p:cNvPr>
          <p:cNvSpPr txBox="1"/>
          <p:nvPr/>
        </p:nvSpPr>
        <p:spPr>
          <a:xfrm>
            <a:off x="448466" y="496761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Calcul de tuples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94DB3-443B-6375-0B25-BE0ED1B5507C}"/>
              </a:ext>
            </a:extLst>
          </p:cNvPr>
          <p:cNvSpPr txBox="1"/>
          <p:nvPr/>
        </p:nvSpPr>
        <p:spPr>
          <a:xfrm>
            <a:off x="448466" y="1520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- SQL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B840D1-27BA-3B24-4F07-D77761965E8D}"/>
              </a:ext>
            </a:extLst>
          </p:cNvPr>
          <p:cNvSpPr txBox="1"/>
          <p:nvPr/>
        </p:nvSpPr>
        <p:spPr>
          <a:xfrm>
            <a:off x="838200" y="2179936"/>
            <a:ext cx="4136787" cy="7386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 DISTINCT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MedicamentNom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Prescription</a:t>
            </a:r>
          </a:p>
          <a:p>
            <a:r>
              <a:rPr lang="fr-BE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DatePrescription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BE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BE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'2000-01-01'</a:t>
            </a:r>
            <a:endParaRPr lang="fr-BE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27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Base de données</vt:lpstr>
      <vt:lpstr>Requête 1</vt:lpstr>
      <vt:lpstr>Requête 2</vt:lpstr>
      <vt:lpstr>Requête 3</vt:lpstr>
      <vt:lpstr>Requête 6</vt:lpstr>
      <vt:lpstr>Requête 7</vt:lpstr>
      <vt:lpstr>Requête 8</vt:lpstr>
      <vt:lpstr>Requête 9</vt:lpstr>
      <vt:lpstr>Requête 10</vt:lpstr>
      <vt:lpstr>Extraction des données</vt:lpstr>
      <vt:lpstr>Fichiers de données et tables qu'ils remplissent</vt:lpstr>
      <vt:lpstr>Suite Extraction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données</dc:title>
  <dc:creator>CALLENS Hugo</dc:creator>
  <cp:revision>3</cp:revision>
  <dcterms:created xsi:type="dcterms:W3CDTF">2023-05-21T18:29:20Z</dcterms:created>
  <dcterms:modified xsi:type="dcterms:W3CDTF">2023-05-26T18:07:41Z</dcterms:modified>
</cp:coreProperties>
</file>