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6"/>
  </p:notesMasterIdLst>
  <p:handoutMasterIdLst>
    <p:handoutMasterId r:id="rId17"/>
  </p:handoutMasterIdLst>
  <p:sldIdLst>
    <p:sldId id="256" r:id="rId5"/>
    <p:sldId id="275" r:id="rId6"/>
    <p:sldId id="276" r:id="rId7"/>
    <p:sldId id="277" r:id="rId8"/>
    <p:sldId id="278" r:id="rId9"/>
    <p:sldId id="284" r:id="rId10"/>
    <p:sldId id="279" r:id="rId11"/>
    <p:sldId id="283" r:id="rId12"/>
    <p:sldId id="280" r:id="rId13"/>
    <p:sldId id="28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163" d="100"/>
          <a:sy n="163" d="100"/>
        </p:scale>
        <p:origin x="150" y="13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9/14/2019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9/14/2019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9/14/2019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Machine Learning 101: English alphabet </a:t>
            </a:r>
            <a:r>
              <a:rPr lang="en-US" b="1" dirty="0" err="1"/>
              <a:t>ocr</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Identifying letters through machine learning</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14E3-CD73-4E62-A656-43FBA43703DE}"/>
              </a:ext>
            </a:extLst>
          </p:cNvPr>
          <p:cNvSpPr>
            <a:spLocks noGrp="1"/>
          </p:cNvSpPr>
          <p:nvPr>
            <p:ph type="title"/>
          </p:nvPr>
        </p:nvSpPr>
        <p:spPr/>
        <p:txBody>
          <a:bodyPr/>
          <a:lstStyle/>
          <a:p>
            <a:r>
              <a:rPr lang="en-US" altLang="zh-CN" dirty="0"/>
              <a:t>Final results</a:t>
            </a:r>
            <a:endParaRPr lang="zh-CN" altLang="en-US" dirty="0"/>
          </a:p>
        </p:txBody>
      </p:sp>
      <p:sp>
        <p:nvSpPr>
          <p:cNvPr id="3" name="Content Placeholder 2">
            <a:extLst>
              <a:ext uri="{FF2B5EF4-FFF2-40B4-BE49-F238E27FC236}">
                <a16:creationId xmlns:a16="http://schemas.microsoft.com/office/drawing/2014/main" id="{DF68B32E-9EA5-40B9-9027-E8B53EBEE51D}"/>
              </a:ext>
            </a:extLst>
          </p:cNvPr>
          <p:cNvSpPr>
            <a:spLocks noGrp="1"/>
          </p:cNvSpPr>
          <p:nvPr>
            <p:ph idx="1"/>
          </p:nvPr>
        </p:nvSpPr>
        <p:spPr>
          <a:xfrm>
            <a:off x="685801" y="2142067"/>
            <a:ext cx="10131425" cy="776979"/>
          </a:xfrm>
        </p:spPr>
        <p:txBody>
          <a:bodyPr/>
          <a:lstStyle/>
          <a:p>
            <a:r>
              <a:rPr lang="en-US" altLang="zh-CN" dirty="0"/>
              <a:t>Through step resizing and dilation, I successfully retained the key pixel data inside an image.</a:t>
            </a:r>
            <a:endParaRPr lang="zh-CN" altLang="en-US" dirty="0"/>
          </a:p>
        </p:txBody>
      </p:sp>
      <p:pic>
        <p:nvPicPr>
          <p:cNvPr id="5" name="Picture 4">
            <a:extLst>
              <a:ext uri="{FF2B5EF4-FFF2-40B4-BE49-F238E27FC236}">
                <a16:creationId xmlns:a16="http://schemas.microsoft.com/office/drawing/2014/main" id="{B880F083-1B2B-4114-9E20-6C74F7428675}"/>
              </a:ext>
            </a:extLst>
          </p:cNvPr>
          <p:cNvPicPr>
            <a:picLocks noChangeAspect="1"/>
          </p:cNvPicPr>
          <p:nvPr/>
        </p:nvPicPr>
        <p:blipFill>
          <a:blip r:embed="rId2"/>
          <a:stretch>
            <a:fillRect/>
          </a:stretch>
        </p:blipFill>
        <p:spPr>
          <a:xfrm>
            <a:off x="685801" y="2905348"/>
            <a:ext cx="3400900" cy="2067213"/>
          </a:xfrm>
          <a:prstGeom prst="rect">
            <a:avLst/>
          </a:prstGeom>
        </p:spPr>
      </p:pic>
      <p:pic>
        <p:nvPicPr>
          <p:cNvPr id="6" name="Picture 5">
            <a:extLst>
              <a:ext uri="{FF2B5EF4-FFF2-40B4-BE49-F238E27FC236}">
                <a16:creationId xmlns:a16="http://schemas.microsoft.com/office/drawing/2014/main" id="{DE5959C3-5589-4E7D-AF9F-B886E2E487DE}"/>
              </a:ext>
            </a:extLst>
          </p:cNvPr>
          <p:cNvPicPr>
            <a:picLocks noChangeAspect="1"/>
          </p:cNvPicPr>
          <p:nvPr/>
        </p:nvPicPr>
        <p:blipFill>
          <a:blip r:embed="rId3"/>
          <a:stretch>
            <a:fillRect/>
          </a:stretch>
        </p:blipFill>
        <p:spPr>
          <a:xfrm>
            <a:off x="4197768" y="2905348"/>
            <a:ext cx="2753109" cy="866896"/>
          </a:xfrm>
          <a:prstGeom prst="rect">
            <a:avLst/>
          </a:prstGeom>
        </p:spPr>
      </p:pic>
      <p:pic>
        <p:nvPicPr>
          <p:cNvPr id="7" name="Picture 6">
            <a:extLst>
              <a:ext uri="{FF2B5EF4-FFF2-40B4-BE49-F238E27FC236}">
                <a16:creationId xmlns:a16="http://schemas.microsoft.com/office/drawing/2014/main" id="{D2755EEE-AD0B-4210-81E2-15A7F1CB5EA3}"/>
              </a:ext>
            </a:extLst>
          </p:cNvPr>
          <p:cNvPicPr>
            <a:picLocks noChangeAspect="1"/>
          </p:cNvPicPr>
          <p:nvPr/>
        </p:nvPicPr>
        <p:blipFill>
          <a:blip r:embed="rId4"/>
          <a:stretch>
            <a:fillRect/>
          </a:stretch>
        </p:blipFill>
        <p:spPr>
          <a:xfrm>
            <a:off x="7381300" y="2912762"/>
            <a:ext cx="1448002" cy="838317"/>
          </a:xfrm>
          <a:prstGeom prst="rect">
            <a:avLst/>
          </a:prstGeom>
        </p:spPr>
      </p:pic>
    </p:spTree>
    <p:extLst>
      <p:ext uri="{BB962C8B-B14F-4D97-AF65-F5344CB8AC3E}">
        <p14:creationId xmlns:p14="http://schemas.microsoft.com/office/powerpoint/2010/main" val="212525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1324555186@QQ.com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4874-351A-40B5-81AD-71DDBCDFF89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A0DCDDFC-6ACF-4FAC-A081-2D50FD84AB3B}"/>
              </a:ext>
            </a:extLst>
          </p:cNvPr>
          <p:cNvSpPr>
            <a:spLocks noGrp="1"/>
          </p:cNvSpPr>
          <p:nvPr>
            <p:ph idx="1"/>
          </p:nvPr>
        </p:nvSpPr>
        <p:spPr/>
        <p:txBody>
          <a:bodyPr/>
          <a:lstStyle/>
          <a:p>
            <a:r>
              <a:rPr lang="en-US" dirty="0"/>
              <a:t>Throughout the past decade, machine learning has become the new trend in computer science, and has already been applied to many other fields. As a computer geek, I would very much like to learn this piece of innovative technology that brings much convenience to this world.</a:t>
            </a:r>
          </a:p>
          <a:p>
            <a:r>
              <a:rPr lang="en-US" dirty="0"/>
              <a:t>OCRs are extremely powerful. However, many OCRs suffer from misrecognition of distorted images, to counter this problem, I chose to use machine-learning technology to create this simple OCR project.</a:t>
            </a:r>
          </a:p>
        </p:txBody>
      </p:sp>
    </p:spTree>
    <p:extLst>
      <p:ext uri="{BB962C8B-B14F-4D97-AF65-F5344CB8AC3E}">
        <p14:creationId xmlns:p14="http://schemas.microsoft.com/office/powerpoint/2010/main" val="58477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379A-BC76-45E5-8BAF-3A3C89AA40A3}"/>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E07A07EE-BC3B-4331-B89C-A607AD6BBF96}"/>
              </a:ext>
            </a:extLst>
          </p:cNvPr>
          <p:cNvSpPr>
            <a:spLocks noGrp="1"/>
          </p:cNvSpPr>
          <p:nvPr>
            <p:ph idx="1"/>
          </p:nvPr>
        </p:nvSpPr>
        <p:spPr/>
        <p:txBody>
          <a:bodyPr/>
          <a:lstStyle/>
          <a:p>
            <a:r>
              <a:rPr lang="en-US" dirty="0"/>
              <a:t>The Neural Network is the most popular model used in the field of machine learning.</a:t>
            </a:r>
          </a:p>
          <a:p>
            <a:r>
              <a:rPr lang="en-US" dirty="0"/>
              <a:t>Basically, it is a web of interconnected neurons, each holding a bias, and a number of weights depending on how many other neurons it is connected to.</a:t>
            </a:r>
          </a:p>
          <a:p>
            <a:r>
              <a:rPr lang="en-US" dirty="0"/>
              <a:t>It receives inputs, and after a series of calculations, outputs results. In supervised training, the machine will compare the results with predetermined answers (known as labels) to modify its weights and biases through back propagation. This process is known as learning, or training.</a:t>
            </a:r>
          </a:p>
          <a:p>
            <a:endParaRPr lang="en-US" dirty="0"/>
          </a:p>
          <a:p>
            <a:endParaRPr lang="en-US" dirty="0"/>
          </a:p>
        </p:txBody>
      </p:sp>
    </p:spTree>
    <p:extLst>
      <p:ext uri="{BB962C8B-B14F-4D97-AF65-F5344CB8AC3E}">
        <p14:creationId xmlns:p14="http://schemas.microsoft.com/office/powerpoint/2010/main" val="245330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3EAA-5D17-45C1-B441-80D1CA7BF150}"/>
              </a:ext>
            </a:extLst>
          </p:cNvPr>
          <p:cNvSpPr>
            <a:spLocks noGrp="1"/>
          </p:cNvSpPr>
          <p:nvPr>
            <p:ph type="title"/>
          </p:nvPr>
        </p:nvSpPr>
        <p:spPr/>
        <p:txBody>
          <a:bodyPr/>
          <a:lstStyle/>
          <a:p>
            <a:r>
              <a:rPr lang="en-US" dirty="0"/>
              <a:t>Project specifics</a:t>
            </a:r>
          </a:p>
        </p:txBody>
      </p:sp>
      <p:sp>
        <p:nvSpPr>
          <p:cNvPr id="3" name="Content Placeholder 2">
            <a:extLst>
              <a:ext uri="{FF2B5EF4-FFF2-40B4-BE49-F238E27FC236}">
                <a16:creationId xmlns:a16="http://schemas.microsoft.com/office/drawing/2014/main" id="{670BB885-D007-475D-AEA8-673096DF67B1}"/>
              </a:ext>
            </a:extLst>
          </p:cNvPr>
          <p:cNvSpPr>
            <a:spLocks noGrp="1"/>
          </p:cNvSpPr>
          <p:nvPr>
            <p:ph idx="1"/>
          </p:nvPr>
        </p:nvSpPr>
        <p:spPr/>
        <p:txBody>
          <a:bodyPr/>
          <a:lstStyle/>
          <a:p>
            <a:r>
              <a:rPr lang="en-US" dirty="0"/>
              <a:t>For this project, I built a Fully Connected Neural Network, which will be trained through 40,000 17*17px images of black and white English letters.</a:t>
            </a:r>
          </a:p>
          <a:p>
            <a:r>
              <a:rPr lang="en-US" dirty="0"/>
              <a:t>The network will only recognize individual letters, not words.</a:t>
            </a:r>
          </a:p>
        </p:txBody>
      </p:sp>
    </p:spTree>
    <p:extLst>
      <p:ext uri="{BB962C8B-B14F-4D97-AF65-F5344CB8AC3E}">
        <p14:creationId xmlns:p14="http://schemas.microsoft.com/office/powerpoint/2010/main" val="142723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0D93-4815-4E08-93DB-239E7939F606}"/>
              </a:ext>
            </a:extLst>
          </p:cNvPr>
          <p:cNvSpPr>
            <a:spLocks noGrp="1"/>
          </p:cNvSpPr>
          <p:nvPr>
            <p:ph type="title"/>
          </p:nvPr>
        </p:nvSpPr>
        <p:spPr>
          <a:xfrm>
            <a:off x="685801" y="609600"/>
            <a:ext cx="10131425" cy="1456267"/>
          </a:xfrm>
        </p:spPr>
        <p:txBody>
          <a:bodyPr/>
          <a:lstStyle/>
          <a:p>
            <a:r>
              <a:rPr lang="en-US" dirty="0"/>
              <a:t>Inner workings</a:t>
            </a:r>
          </a:p>
        </p:txBody>
      </p:sp>
      <p:sp>
        <p:nvSpPr>
          <p:cNvPr id="10" name="Oval 9">
            <a:extLst>
              <a:ext uri="{FF2B5EF4-FFF2-40B4-BE49-F238E27FC236}">
                <a16:creationId xmlns:a16="http://schemas.microsoft.com/office/drawing/2014/main" id="{6D3E7BDE-4AE9-4E93-8FF9-AE865F6CCE80}"/>
              </a:ext>
            </a:extLst>
          </p:cNvPr>
          <p:cNvSpPr/>
          <p:nvPr/>
        </p:nvSpPr>
        <p:spPr>
          <a:xfrm>
            <a:off x="2355450"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25298EC-C3D5-4CE2-BC20-4F5C7CE2DD44}"/>
              </a:ext>
            </a:extLst>
          </p:cNvPr>
          <p:cNvSpPr txBox="1"/>
          <p:nvPr/>
        </p:nvSpPr>
        <p:spPr>
          <a:xfrm>
            <a:off x="2488567"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14" name="Oval 13">
            <a:extLst>
              <a:ext uri="{FF2B5EF4-FFF2-40B4-BE49-F238E27FC236}">
                <a16:creationId xmlns:a16="http://schemas.microsoft.com/office/drawing/2014/main" id="{B0E73B1E-DFFE-442E-8248-D2D549A43006}"/>
              </a:ext>
            </a:extLst>
          </p:cNvPr>
          <p:cNvSpPr/>
          <p:nvPr/>
        </p:nvSpPr>
        <p:spPr>
          <a:xfrm>
            <a:off x="2355449"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2226804-F1AC-4FEB-8214-71DD8F584D46}"/>
              </a:ext>
            </a:extLst>
          </p:cNvPr>
          <p:cNvSpPr/>
          <p:nvPr/>
        </p:nvSpPr>
        <p:spPr>
          <a:xfrm>
            <a:off x="2355449"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E5DD687-56FC-4B0E-809A-040C713EE52B}"/>
              </a:ext>
            </a:extLst>
          </p:cNvPr>
          <p:cNvSpPr/>
          <p:nvPr/>
        </p:nvSpPr>
        <p:spPr>
          <a:xfrm>
            <a:off x="2355448"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D2E742F-C664-4340-8638-3719FDBAC895}"/>
              </a:ext>
            </a:extLst>
          </p:cNvPr>
          <p:cNvSpPr/>
          <p:nvPr/>
        </p:nvSpPr>
        <p:spPr>
          <a:xfrm>
            <a:off x="3531307"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F9BD79E-D814-4D81-9679-FF1154B8EA4A}"/>
              </a:ext>
            </a:extLst>
          </p:cNvPr>
          <p:cNvSpPr txBox="1"/>
          <p:nvPr/>
        </p:nvSpPr>
        <p:spPr>
          <a:xfrm>
            <a:off x="3664424"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19" name="Oval 18">
            <a:extLst>
              <a:ext uri="{FF2B5EF4-FFF2-40B4-BE49-F238E27FC236}">
                <a16:creationId xmlns:a16="http://schemas.microsoft.com/office/drawing/2014/main" id="{98F1FA14-C878-462C-9488-85DC538C6AD5}"/>
              </a:ext>
            </a:extLst>
          </p:cNvPr>
          <p:cNvSpPr/>
          <p:nvPr/>
        </p:nvSpPr>
        <p:spPr>
          <a:xfrm>
            <a:off x="3531306"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E41D672-42A5-4B35-8261-B2E28C36FFFD}"/>
              </a:ext>
            </a:extLst>
          </p:cNvPr>
          <p:cNvSpPr/>
          <p:nvPr/>
        </p:nvSpPr>
        <p:spPr>
          <a:xfrm>
            <a:off x="3531306"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990F12-9CA4-452F-8C09-6466D9F27A4B}"/>
              </a:ext>
            </a:extLst>
          </p:cNvPr>
          <p:cNvSpPr/>
          <p:nvPr/>
        </p:nvSpPr>
        <p:spPr>
          <a:xfrm>
            <a:off x="3531305"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81E6D29C-02B4-4B7A-A5AD-B81D03717DE7}"/>
              </a:ext>
            </a:extLst>
          </p:cNvPr>
          <p:cNvSpPr/>
          <p:nvPr/>
        </p:nvSpPr>
        <p:spPr>
          <a:xfrm>
            <a:off x="4707161"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966C03E-82C8-4BE3-85DC-AA997AF0259D}"/>
              </a:ext>
            </a:extLst>
          </p:cNvPr>
          <p:cNvSpPr txBox="1"/>
          <p:nvPr/>
        </p:nvSpPr>
        <p:spPr>
          <a:xfrm>
            <a:off x="4840278"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24" name="Oval 23">
            <a:extLst>
              <a:ext uri="{FF2B5EF4-FFF2-40B4-BE49-F238E27FC236}">
                <a16:creationId xmlns:a16="http://schemas.microsoft.com/office/drawing/2014/main" id="{FDFAEFFD-8080-4B6C-BA03-9DEAAB62678C}"/>
              </a:ext>
            </a:extLst>
          </p:cNvPr>
          <p:cNvSpPr/>
          <p:nvPr/>
        </p:nvSpPr>
        <p:spPr>
          <a:xfrm>
            <a:off x="4707160"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6BE8FB3-9B14-4C68-826E-5662D6D8E4AF}"/>
              </a:ext>
            </a:extLst>
          </p:cNvPr>
          <p:cNvSpPr/>
          <p:nvPr/>
        </p:nvSpPr>
        <p:spPr>
          <a:xfrm>
            <a:off x="4707160"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996481B-D61E-45AF-9E9F-10AA9A9BA083}"/>
              </a:ext>
            </a:extLst>
          </p:cNvPr>
          <p:cNvSpPr/>
          <p:nvPr/>
        </p:nvSpPr>
        <p:spPr>
          <a:xfrm>
            <a:off x="4707159"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23E46B60-BE98-42EB-AAE2-DA0A86AF51CB}"/>
              </a:ext>
            </a:extLst>
          </p:cNvPr>
          <p:cNvSpPr/>
          <p:nvPr/>
        </p:nvSpPr>
        <p:spPr>
          <a:xfrm>
            <a:off x="5883012"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068ED83-79EC-4508-90F2-336AE3803F41}"/>
              </a:ext>
            </a:extLst>
          </p:cNvPr>
          <p:cNvSpPr txBox="1"/>
          <p:nvPr/>
        </p:nvSpPr>
        <p:spPr>
          <a:xfrm>
            <a:off x="6016129"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29" name="Oval 28">
            <a:extLst>
              <a:ext uri="{FF2B5EF4-FFF2-40B4-BE49-F238E27FC236}">
                <a16:creationId xmlns:a16="http://schemas.microsoft.com/office/drawing/2014/main" id="{EEFF8FB4-26F2-4092-8C54-6D4012261F95}"/>
              </a:ext>
            </a:extLst>
          </p:cNvPr>
          <p:cNvSpPr/>
          <p:nvPr/>
        </p:nvSpPr>
        <p:spPr>
          <a:xfrm>
            <a:off x="5883011"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50B7BFFA-5218-4E6C-9602-8C1D36D655DB}"/>
              </a:ext>
            </a:extLst>
          </p:cNvPr>
          <p:cNvSpPr/>
          <p:nvPr/>
        </p:nvSpPr>
        <p:spPr>
          <a:xfrm>
            <a:off x="5883011"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E48E2F4-483F-41E6-9FCA-4665F7F3CDE9}"/>
              </a:ext>
            </a:extLst>
          </p:cNvPr>
          <p:cNvSpPr/>
          <p:nvPr/>
        </p:nvSpPr>
        <p:spPr>
          <a:xfrm>
            <a:off x="5883010"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054EC81-83E6-49D1-9951-BEC68ECA7E9D}"/>
              </a:ext>
            </a:extLst>
          </p:cNvPr>
          <p:cNvSpPr/>
          <p:nvPr/>
        </p:nvSpPr>
        <p:spPr>
          <a:xfrm>
            <a:off x="7191979"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25D4497-B834-411D-B7B6-A8D3942CD19D}"/>
              </a:ext>
            </a:extLst>
          </p:cNvPr>
          <p:cNvSpPr txBox="1"/>
          <p:nvPr/>
        </p:nvSpPr>
        <p:spPr>
          <a:xfrm>
            <a:off x="7325096"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34" name="Oval 33">
            <a:extLst>
              <a:ext uri="{FF2B5EF4-FFF2-40B4-BE49-F238E27FC236}">
                <a16:creationId xmlns:a16="http://schemas.microsoft.com/office/drawing/2014/main" id="{80B1A91F-F6E9-4074-A09B-89DFFE7B7FE0}"/>
              </a:ext>
            </a:extLst>
          </p:cNvPr>
          <p:cNvSpPr/>
          <p:nvPr/>
        </p:nvSpPr>
        <p:spPr>
          <a:xfrm>
            <a:off x="7191978"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7752853-2588-4B49-9FFD-6E7F9A701A77}"/>
              </a:ext>
            </a:extLst>
          </p:cNvPr>
          <p:cNvSpPr/>
          <p:nvPr/>
        </p:nvSpPr>
        <p:spPr>
          <a:xfrm>
            <a:off x="7191978"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0BF4690-2E16-430B-9B95-E416D175A337}"/>
              </a:ext>
            </a:extLst>
          </p:cNvPr>
          <p:cNvSpPr/>
          <p:nvPr/>
        </p:nvSpPr>
        <p:spPr>
          <a:xfrm>
            <a:off x="7191977"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F651CBBA-F361-40EC-A6C1-51A0FD683F96}"/>
              </a:ext>
            </a:extLst>
          </p:cNvPr>
          <p:cNvCxnSpPr>
            <a:stCxn id="14" idx="6"/>
            <a:endCxn id="17" idx="2"/>
          </p:cNvCxnSpPr>
          <p:nvPr/>
        </p:nvCxnSpPr>
        <p:spPr>
          <a:xfrm>
            <a:off x="2950231" y="2367210"/>
            <a:ext cx="58107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E1DA96-435F-454C-AB03-08E246D95AF0}"/>
              </a:ext>
            </a:extLst>
          </p:cNvPr>
          <p:cNvCxnSpPr>
            <a:stCxn id="19" idx="2"/>
            <a:endCxn id="10" idx="6"/>
          </p:cNvCxnSpPr>
          <p:nvPr/>
        </p:nvCxnSpPr>
        <p:spPr>
          <a:xfrm flipH="1">
            <a:off x="2950232" y="2367210"/>
            <a:ext cx="58107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27F487C-3984-44FD-9DE0-CF51826EEC6F}"/>
              </a:ext>
            </a:extLst>
          </p:cNvPr>
          <p:cNvCxnSpPr>
            <a:stCxn id="14" idx="6"/>
            <a:endCxn id="19" idx="2"/>
          </p:cNvCxnSpPr>
          <p:nvPr/>
        </p:nvCxnSpPr>
        <p:spPr>
          <a:xfrm>
            <a:off x="2950231" y="2367210"/>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D81A80-32F8-41AD-B0C3-FC22F1E0ECF5}"/>
              </a:ext>
            </a:extLst>
          </p:cNvPr>
          <p:cNvCxnSpPr>
            <a:stCxn id="19" idx="6"/>
            <a:endCxn id="24" idx="2"/>
          </p:cNvCxnSpPr>
          <p:nvPr/>
        </p:nvCxnSpPr>
        <p:spPr>
          <a:xfrm>
            <a:off x="4126088" y="2367210"/>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159C39-5221-4A5F-A946-19306415C361}"/>
              </a:ext>
            </a:extLst>
          </p:cNvPr>
          <p:cNvCxnSpPr>
            <a:stCxn id="24" idx="6"/>
            <a:endCxn id="29" idx="2"/>
          </p:cNvCxnSpPr>
          <p:nvPr/>
        </p:nvCxnSpPr>
        <p:spPr>
          <a:xfrm>
            <a:off x="5301942" y="2367210"/>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60E577-8ED0-4F94-BA07-1EEFC624ADBF}"/>
              </a:ext>
            </a:extLst>
          </p:cNvPr>
          <p:cNvCxnSpPr>
            <a:stCxn id="29" idx="6"/>
            <a:endCxn id="34" idx="2"/>
          </p:cNvCxnSpPr>
          <p:nvPr/>
        </p:nvCxnSpPr>
        <p:spPr>
          <a:xfrm>
            <a:off x="6477793" y="2367210"/>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6599B6-BF30-44A5-8F39-00065B87FC7D}"/>
              </a:ext>
            </a:extLst>
          </p:cNvPr>
          <p:cNvCxnSpPr>
            <a:stCxn id="17" idx="6"/>
            <a:endCxn id="24" idx="2"/>
          </p:cNvCxnSpPr>
          <p:nvPr/>
        </p:nvCxnSpPr>
        <p:spPr>
          <a:xfrm flipV="1">
            <a:off x="4126089" y="2367210"/>
            <a:ext cx="581071"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F50AF22-663E-408E-8709-134FB4318AA4}"/>
              </a:ext>
            </a:extLst>
          </p:cNvPr>
          <p:cNvCxnSpPr>
            <a:stCxn id="19" idx="6"/>
            <a:endCxn id="22" idx="2"/>
          </p:cNvCxnSpPr>
          <p:nvPr/>
        </p:nvCxnSpPr>
        <p:spPr>
          <a:xfrm>
            <a:off x="4126088" y="2367210"/>
            <a:ext cx="581073"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5B0228-C181-41BD-807E-4543827B2C1E}"/>
              </a:ext>
            </a:extLst>
          </p:cNvPr>
          <p:cNvCxnSpPr>
            <a:stCxn id="24" idx="6"/>
            <a:endCxn id="27" idx="2"/>
          </p:cNvCxnSpPr>
          <p:nvPr/>
        </p:nvCxnSpPr>
        <p:spPr>
          <a:xfrm>
            <a:off x="5301942" y="2367210"/>
            <a:ext cx="581070"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E594D1-84D1-4A07-A488-7ECC719DBE2E}"/>
              </a:ext>
            </a:extLst>
          </p:cNvPr>
          <p:cNvCxnSpPr>
            <a:stCxn id="29" idx="6"/>
            <a:endCxn id="32" idx="2"/>
          </p:cNvCxnSpPr>
          <p:nvPr/>
        </p:nvCxnSpPr>
        <p:spPr>
          <a:xfrm>
            <a:off x="6477793" y="2367210"/>
            <a:ext cx="71418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4359A2-117A-4506-A0D2-5E380298891E}"/>
              </a:ext>
            </a:extLst>
          </p:cNvPr>
          <p:cNvCxnSpPr>
            <a:stCxn id="27" idx="6"/>
            <a:endCxn id="34" idx="2"/>
          </p:cNvCxnSpPr>
          <p:nvPr/>
        </p:nvCxnSpPr>
        <p:spPr>
          <a:xfrm flipV="1">
            <a:off x="6477794" y="2367210"/>
            <a:ext cx="71418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ABCE73-2AE8-4338-98E4-FA3EF36B757F}"/>
              </a:ext>
            </a:extLst>
          </p:cNvPr>
          <p:cNvCxnSpPr>
            <a:stCxn id="22" idx="6"/>
            <a:endCxn id="29" idx="2"/>
          </p:cNvCxnSpPr>
          <p:nvPr/>
        </p:nvCxnSpPr>
        <p:spPr>
          <a:xfrm flipV="1">
            <a:off x="5301943" y="2367210"/>
            <a:ext cx="581068"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9D57A0-AA7A-406E-9924-ED8E8BD20CB5}"/>
              </a:ext>
            </a:extLst>
          </p:cNvPr>
          <p:cNvCxnSpPr>
            <a:stCxn id="10" idx="6"/>
            <a:endCxn id="17" idx="2"/>
          </p:cNvCxnSpPr>
          <p:nvPr/>
        </p:nvCxnSpPr>
        <p:spPr>
          <a:xfrm>
            <a:off x="2950232" y="3090683"/>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4964959-6F0B-43A8-A7EF-ABE3BFDCE25C}"/>
              </a:ext>
            </a:extLst>
          </p:cNvPr>
          <p:cNvCxnSpPr>
            <a:stCxn id="17" idx="6"/>
            <a:endCxn id="22" idx="2"/>
          </p:cNvCxnSpPr>
          <p:nvPr/>
        </p:nvCxnSpPr>
        <p:spPr>
          <a:xfrm>
            <a:off x="4126089" y="3090683"/>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C80174-A97D-4086-BD89-5408694AF22F}"/>
              </a:ext>
            </a:extLst>
          </p:cNvPr>
          <p:cNvCxnSpPr>
            <a:stCxn id="22" idx="6"/>
            <a:endCxn id="27" idx="2"/>
          </p:cNvCxnSpPr>
          <p:nvPr/>
        </p:nvCxnSpPr>
        <p:spPr>
          <a:xfrm>
            <a:off x="5301943" y="3090683"/>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D26790-1174-43FD-9583-4920D68B3986}"/>
              </a:ext>
            </a:extLst>
          </p:cNvPr>
          <p:cNvCxnSpPr>
            <a:stCxn id="27" idx="6"/>
            <a:endCxn id="32" idx="2"/>
          </p:cNvCxnSpPr>
          <p:nvPr/>
        </p:nvCxnSpPr>
        <p:spPr>
          <a:xfrm>
            <a:off x="6477794" y="3090683"/>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B9DB67-21E2-447D-828A-A71F5FA3A4E3}"/>
              </a:ext>
            </a:extLst>
          </p:cNvPr>
          <p:cNvCxnSpPr>
            <a:stCxn id="16" idx="6"/>
            <a:endCxn id="21" idx="2"/>
          </p:cNvCxnSpPr>
          <p:nvPr/>
        </p:nvCxnSpPr>
        <p:spPr>
          <a:xfrm>
            <a:off x="2950230" y="4541357"/>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D68CB3-25E9-47B6-AE8B-480B1CB09170}"/>
              </a:ext>
            </a:extLst>
          </p:cNvPr>
          <p:cNvCxnSpPr>
            <a:stCxn id="16" idx="6"/>
            <a:endCxn id="20" idx="2"/>
          </p:cNvCxnSpPr>
          <p:nvPr/>
        </p:nvCxnSpPr>
        <p:spPr>
          <a:xfrm>
            <a:off x="2950230" y="4541357"/>
            <a:ext cx="58107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B6E445-8E39-459B-AA3F-5CFF25113836}"/>
              </a:ext>
            </a:extLst>
          </p:cNvPr>
          <p:cNvCxnSpPr>
            <a:stCxn id="15" idx="6"/>
            <a:endCxn id="21" idx="2"/>
          </p:cNvCxnSpPr>
          <p:nvPr/>
        </p:nvCxnSpPr>
        <p:spPr>
          <a:xfrm flipV="1">
            <a:off x="2950231" y="4541357"/>
            <a:ext cx="58107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C7EAAA-DA7D-4ED3-9589-AD895A2B6C29}"/>
              </a:ext>
            </a:extLst>
          </p:cNvPr>
          <p:cNvCxnSpPr>
            <a:stCxn id="15" idx="6"/>
            <a:endCxn id="20" idx="2"/>
          </p:cNvCxnSpPr>
          <p:nvPr/>
        </p:nvCxnSpPr>
        <p:spPr>
          <a:xfrm>
            <a:off x="2950231" y="5264830"/>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4AB2C5-1113-474F-A180-DD09CBBE54C3}"/>
              </a:ext>
            </a:extLst>
          </p:cNvPr>
          <p:cNvCxnSpPr>
            <a:stCxn id="21" idx="6"/>
            <a:endCxn id="26" idx="2"/>
          </p:cNvCxnSpPr>
          <p:nvPr/>
        </p:nvCxnSpPr>
        <p:spPr>
          <a:xfrm>
            <a:off x="4126087" y="4541357"/>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DB9758-FD7A-4226-B9B4-EA34364AE747}"/>
              </a:ext>
            </a:extLst>
          </p:cNvPr>
          <p:cNvCxnSpPr>
            <a:stCxn id="20" idx="6"/>
            <a:endCxn id="25" idx="2"/>
          </p:cNvCxnSpPr>
          <p:nvPr/>
        </p:nvCxnSpPr>
        <p:spPr>
          <a:xfrm>
            <a:off x="4126088" y="5264830"/>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84D1679-2491-4A91-822C-93BEA2F4E750}"/>
              </a:ext>
            </a:extLst>
          </p:cNvPr>
          <p:cNvCxnSpPr>
            <a:stCxn id="21" idx="6"/>
            <a:endCxn id="25" idx="2"/>
          </p:cNvCxnSpPr>
          <p:nvPr/>
        </p:nvCxnSpPr>
        <p:spPr>
          <a:xfrm>
            <a:off x="4126087" y="4541357"/>
            <a:ext cx="581073"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9FCC18-6B62-4F7B-92DE-AE618637067E}"/>
              </a:ext>
            </a:extLst>
          </p:cNvPr>
          <p:cNvCxnSpPr>
            <a:stCxn id="20" idx="6"/>
            <a:endCxn id="26" idx="2"/>
          </p:cNvCxnSpPr>
          <p:nvPr/>
        </p:nvCxnSpPr>
        <p:spPr>
          <a:xfrm flipV="1">
            <a:off x="4126088" y="4541357"/>
            <a:ext cx="581071"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6724954-4E6A-44BD-A758-BB55EFF62440}"/>
              </a:ext>
            </a:extLst>
          </p:cNvPr>
          <p:cNvCxnSpPr>
            <a:stCxn id="26" idx="6"/>
            <a:endCxn id="31" idx="2"/>
          </p:cNvCxnSpPr>
          <p:nvPr/>
        </p:nvCxnSpPr>
        <p:spPr>
          <a:xfrm>
            <a:off x="5301941" y="4541357"/>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D4CD62-1650-41F9-9B45-573EBF3548BD}"/>
              </a:ext>
            </a:extLst>
          </p:cNvPr>
          <p:cNvCxnSpPr>
            <a:stCxn id="25" idx="6"/>
            <a:endCxn id="31" idx="2"/>
          </p:cNvCxnSpPr>
          <p:nvPr/>
        </p:nvCxnSpPr>
        <p:spPr>
          <a:xfrm flipV="1">
            <a:off x="5301942" y="4541357"/>
            <a:ext cx="581068"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432968-77BB-482B-8C7B-F53738F6F015}"/>
              </a:ext>
            </a:extLst>
          </p:cNvPr>
          <p:cNvCxnSpPr>
            <a:stCxn id="26" idx="6"/>
            <a:endCxn id="30" idx="2"/>
          </p:cNvCxnSpPr>
          <p:nvPr/>
        </p:nvCxnSpPr>
        <p:spPr>
          <a:xfrm>
            <a:off x="5301941" y="4541357"/>
            <a:ext cx="581070"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2EEBF74-E083-4CA7-B391-3CAB8E64B40F}"/>
              </a:ext>
            </a:extLst>
          </p:cNvPr>
          <p:cNvCxnSpPr>
            <a:stCxn id="25" idx="6"/>
            <a:endCxn id="30" idx="2"/>
          </p:cNvCxnSpPr>
          <p:nvPr/>
        </p:nvCxnSpPr>
        <p:spPr>
          <a:xfrm>
            <a:off x="5301942" y="5264830"/>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47646D4-BCBC-4C57-9C29-892C8337BF4E}"/>
              </a:ext>
            </a:extLst>
          </p:cNvPr>
          <p:cNvCxnSpPr>
            <a:stCxn id="31" idx="6"/>
            <a:endCxn id="36" idx="2"/>
          </p:cNvCxnSpPr>
          <p:nvPr/>
        </p:nvCxnSpPr>
        <p:spPr>
          <a:xfrm>
            <a:off x="6477792" y="4541357"/>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8564E3-FCF8-4F9B-AAB2-3185A18F99F1}"/>
              </a:ext>
            </a:extLst>
          </p:cNvPr>
          <p:cNvCxnSpPr>
            <a:stCxn id="30" idx="6"/>
            <a:endCxn id="35" idx="2"/>
          </p:cNvCxnSpPr>
          <p:nvPr/>
        </p:nvCxnSpPr>
        <p:spPr>
          <a:xfrm>
            <a:off x="6477793" y="5264830"/>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5C1FEE-3940-4D44-A8FF-7B875359B23F}"/>
              </a:ext>
            </a:extLst>
          </p:cNvPr>
          <p:cNvCxnSpPr>
            <a:stCxn id="31" idx="6"/>
            <a:endCxn id="35" idx="2"/>
          </p:cNvCxnSpPr>
          <p:nvPr/>
        </p:nvCxnSpPr>
        <p:spPr>
          <a:xfrm>
            <a:off x="6477792" y="4541357"/>
            <a:ext cx="71418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E02D69B-D284-4BBF-B6F6-4725540BBB99}"/>
              </a:ext>
            </a:extLst>
          </p:cNvPr>
          <p:cNvCxnSpPr>
            <a:stCxn id="30" idx="6"/>
            <a:endCxn id="36" idx="2"/>
          </p:cNvCxnSpPr>
          <p:nvPr/>
        </p:nvCxnSpPr>
        <p:spPr>
          <a:xfrm flipV="1">
            <a:off x="6477793" y="4541357"/>
            <a:ext cx="71418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EC644FC-0ED8-45EA-A877-8E8212E711DF}"/>
              </a:ext>
            </a:extLst>
          </p:cNvPr>
          <p:cNvCxnSpPr>
            <a:stCxn id="16" idx="6"/>
            <a:endCxn id="18" idx="1"/>
          </p:cNvCxnSpPr>
          <p:nvPr/>
        </p:nvCxnSpPr>
        <p:spPr>
          <a:xfrm flipV="1">
            <a:off x="2950230" y="3903832"/>
            <a:ext cx="714194"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8D899CA-7FF3-424D-AACA-2A78E2FBB2F7}"/>
              </a:ext>
            </a:extLst>
          </p:cNvPr>
          <p:cNvCxnSpPr>
            <a:stCxn id="21" idx="6"/>
            <a:endCxn id="23" idx="1"/>
          </p:cNvCxnSpPr>
          <p:nvPr/>
        </p:nvCxnSpPr>
        <p:spPr>
          <a:xfrm flipV="1">
            <a:off x="4126087" y="3903832"/>
            <a:ext cx="714191"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04DD09-BCEF-469D-9124-FA6BC5804F46}"/>
              </a:ext>
            </a:extLst>
          </p:cNvPr>
          <p:cNvCxnSpPr>
            <a:stCxn id="26" idx="6"/>
            <a:endCxn id="28" idx="1"/>
          </p:cNvCxnSpPr>
          <p:nvPr/>
        </p:nvCxnSpPr>
        <p:spPr>
          <a:xfrm flipV="1">
            <a:off x="5301941" y="3903832"/>
            <a:ext cx="714188"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2E34DA6-FDB9-4775-9A70-3AF01183663B}"/>
              </a:ext>
            </a:extLst>
          </p:cNvPr>
          <p:cNvCxnSpPr>
            <a:stCxn id="31" idx="6"/>
            <a:endCxn id="33" idx="1"/>
          </p:cNvCxnSpPr>
          <p:nvPr/>
        </p:nvCxnSpPr>
        <p:spPr>
          <a:xfrm flipV="1">
            <a:off x="6477792" y="3903832"/>
            <a:ext cx="847304"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55F34D9-B6EF-4C30-8738-D3BAACA01E27}"/>
              </a:ext>
            </a:extLst>
          </p:cNvPr>
          <p:cNvCxnSpPr>
            <a:stCxn id="15" idx="6"/>
            <a:endCxn id="18" idx="1"/>
          </p:cNvCxnSpPr>
          <p:nvPr/>
        </p:nvCxnSpPr>
        <p:spPr>
          <a:xfrm flipV="1">
            <a:off x="2950231" y="3903832"/>
            <a:ext cx="714193"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ED8692C-2260-4701-A2F7-B344D0D1A078}"/>
              </a:ext>
            </a:extLst>
          </p:cNvPr>
          <p:cNvCxnSpPr>
            <a:stCxn id="20" idx="6"/>
            <a:endCxn id="23" idx="1"/>
          </p:cNvCxnSpPr>
          <p:nvPr/>
        </p:nvCxnSpPr>
        <p:spPr>
          <a:xfrm flipV="1">
            <a:off x="4126088" y="3903832"/>
            <a:ext cx="714190"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3459603-DBE5-4993-A9FD-0B030E0F0C00}"/>
              </a:ext>
            </a:extLst>
          </p:cNvPr>
          <p:cNvCxnSpPr>
            <a:stCxn id="25" idx="6"/>
            <a:endCxn id="28" idx="1"/>
          </p:cNvCxnSpPr>
          <p:nvPr/>
        </p:nvCxnSpPr>
        <p:spPr>
          <a:xfrm flipV="1">
            <a:off x="5301942" y="3903832"/>
            <a:ext cx="714187"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3584E86-8312-47FE-AE5C-A9B1676075AB}"/>
              </a:ext>
            </a:extLst>
          </p:cNvPr>
          <p:cNvCxnSpPr>
            <a:stCxn id="30" idx="6"/>
            <a:endCxn id="33" idx="1"/>
          </p:cNvCxnSpPr>
          <p:nvPr/>
        </p:nvCxnSpPr>
        <p:spPr>
          <a:xfrm flipV="1">
            <a:off x="6477793" y="3903832"/>
            <a:ext cx="847303"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F6F50FF-A61A-4088-AE4E-4FF62FC6D8A7}"/>
              </a:ext>
            </a:extLst>
          </p:cNvPr>
          <p:cNvCxnSpPr>
            <a:stCxn id="10" idx="6"/>
            <a:endCxn id="18" idx="1"/>
          </p:cNvCxnSpPr>
          <p:nvPr/>
        </p:nvCxnSpPr>
        <p:spPr>
          <a:xfrm>
            <a:off x="2950232" y="3090683"/>
            <a:ext cx="714192"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3C8C34D-630A-4DED-B6A9-7EA6C45E41D4}"/>
              </a:ext>
            </a:extLst>
          </p:cNvPr>
          <p:cNvCxnSpPr>
            <a:stCxn id="14" idx="6"/>
            <a:endCxn id="18" idx="1"/>
          </p:cNvCxnSpPr>
          <p:nvPr/>
        </p:nvCxnSpPr>
        <p:spPr>
          <a:xfrm>
            <a:off x="2950231" y="2367210"/>
            <a:ext cx="714193"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6202C0F-859F-482F-9087-1F5501A80884}"/>
              </a:ext>
            </a:extLst>
          </p:cNvPr>
          <p:cNvCxnSpPr>
            <a:stCxn id="17" idx="2"/>
            <a:endCxn id="13" idx="3"/>
          </p:cNvCxnSpPr>
          <p:nvPr/>
        </p:nvCxnSpPr>
        <p:spPr>
          <a:xfrm flipH="1">
            <a:off x="2950232" y="3090683"/>
            <a:ext cx="581075"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4805750-6816-4F8F-A9DC-8BC498F85F46}"/>
              </a:ext>
            </a:extLst>
          </p:cNvPr>
          <p:cNvCxnSpPr>
            <a:stCxn id="19" idx="2"/>
            <a:endCxn id="13" idx="3"/>
          </p:cNvCxnSpPr>
          <p:nvPr/>
        </p:nvCxnSpPr>
        <p:spPr>
          <a:xfrm flipH="1">
            <a:off x="2950232" y="2367210"/>
            <a:ext cx="581074"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7EF03DC-A5D8-4ADF-9A91-7FC50EBD9036}"/>
              </a:ext>
            </a:extLst>
          </p:cNvPr>
          <p:cNvCxnSpPr>
            <a:stCxn id="13" idx="3"/>
            <a:endCxn id="21" idx="2"/>
          </p:cNvCxnSpPr>
          <p:nvPr/>
        </p:nvCxnSpPr>
        <p:spPr>
          <a:xfrm>
            <a:off x="2950232" y="3903832"/>
            <a:ext cx="581073"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1A4A9B9-7D4D-44D1-83D6-5359F426838F}"/>
              </a:ext>
            </a:extLst>
          </p:cNvPr>
          <p:cNvCxnSpPr>
            <a:stCxn id="13" idx="3"/>
            <a:endCxn id="20" idx="2"/>
          </p:cNvCxnSpPr>
          <p:nvPr/>
        </p:nvCxnSpPr>
        <p:spPr>
          <a:xfrm>
            <a:off x="2950232" y="3903832"/>
            <a:ext cx="581074"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C44C512-E593-4291-AA6A-9A9C14F315B4}"/>
              </a:ext>
            </a:extLst>
          </p:cNvPr>
          <p:cNvCxnSpPr>
            <a:stCxn id="17" idx="6"/>
            <a:endCxn id="23" idx="1"/>
          </p:cNvCxnSpPr>
          <p:nvPr/>
        </p:nvCxnSpPr>
        <p:spPr>
          <a:xfrm>
            <a:off x="4126089" y="3090683"/>
            <a:ext cx="714189"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B2E635A-E416-4BC4-857C-1EE31198E87E}"/>
              </a:ext>
            </a:extLst>
          </p:cNvPr>
          <p:cNvCxnSpPr>
            <a:stCxn id="22" idx="6"/>
            <a:endCxn id="28" idx="1"/>
          </p:cNvCxnSpPr>
          <p:nvPr/>
        </p:nvCxnSpPr>
        <p:spPr>
          <a:xfrm>
            <a:off x="5301943" y="3090683"/>
            <a:ext cx="714186"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1FBEDCD-3FD2-4A83-8957-C18C792C0843}"/>
              </a:ext>
            </a:extLst>
          </p:cNvPr>
          <p:cNvCxnSpPr>
            <a:stCxn id="27" idx="6"/>
            <a:endCxn id="33" idx="1"/>
          </p:cNvCxnSpPr>
          <p:nvPr/>
        </p:nvCxnSpPr>
        <p:spPr>
          <a:xfrm>
            <a:off x="6477794" y="3090683"/>
            <a:ext cx="847302"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8440C70-A744-4FCF-9FF0-F141E1B3039F}"/>
              </a:ext>
            </a:extLst>
          </p:cNvPr>
          <p:cNvCxnSpPr>
            <a:stCxn id="19" idx="6"/>
            <a:endCxn id="23" idx="1"/>
          </p:cNvCxnSpPr>
          <p:nvPr/>
        </p:nvCxnSpPr>
        <p:spPr>
          <a:xfrm>
            <a:off x="4126088" y="2367210"/>
            <a:ext cx="714190"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44824D3-818E-49BA-BDE6-408EBA68BD31}"/>
              </a:ext>
            </a:extLst>
          </p:cNvPr>
          <p:cNvCxnSpPr>
            <a:stCxn id="24" idx="6"/>
            <a:endCxn id="28" idx="1"/>
          </p:cNvCxnSpPr>
          <p:nvPr/>
        </p:nvCxnSpPr>
        <p:spPr>
          <a:xfrm>
            <a:off x="5301942" y="2367210"/>
            <a:ext cx="714187"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9356089-7991-4F12-AE29-CC13F2806F04}"/>
              </a:ext>
            </a:extLst>
          </p:cNvPr>
          <p:cNvCxnSpPr>
            <a:stCxn id="29" idx="6"/>
            <a:endCxn id="33" idx="1"/>
          </p:cNvCxnSpPr>
          <p:nvPr/>
        </p:nvCxnSpPr>
        <p:spPr>
          <a:xfrm>
            <a:off x="6477793" y="2367210"/>
            <a:ext cx="847303"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77330CE-F7DA-4A40-ADBC-CA11DAB26BB1}"/>
              </a:ext>
            </a:extLst>
          </p:cNvPr>
          <p:cNvCxnSpPr>
            <a:stCxn id="18" idx="3"/>
            <a:endCxn id="24" idx="2"/>
          </p:cNvCxnSpPr>
          <p:nvPr/>
        </p:nvCxnSpPr>
        <p:spPr>
          <a:xfrm flipV="1">
            <a:off x="4126089" y="2367210"/>
            <a:ext cx="581071"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30051F2-1343-4DF4-8EFC-3EDD0324C8CD}"/>
              </a:ext>
            </a:extLst>
          </p:cNvPr>
          <p:cNvCxnSpPr>
            <a:stCxn id="18" idx="3"/>
            <a:endCxn id="26" idx="2"/>
          </p:cNvCxnSpPr>
          <p:nvPr/>
        </p:nvCxnSpPr>
        <p:spPr>
          <a:xfrm>
            <a:off x="4126089" y="3903832"/>
            <a:ext cx="581070"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233D7B-C94D-4A44-994E-58C572DF0EE9}"/>
              </a:ext>
            </a:extLst>
          </p:cNvPr>
          <p:cNvCxnSpPr>
            <a:stCxn id="18" idx="3"/>
            <a:endCxn id="25" idx="2"/>
          </p:cNvCxnSpPr>
          <p:nvPr/>
        </p:nvCxnSpPr>
        <p:spPr>
          <a:xfrm>
            <a:off x="4126089" y="3903832"/>
            <a:ext cx="581071"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7B1542-3E7F-4FCE-B571-3C3835BC2260}"/>
              </a:ext>
            </a:extLst>
          </p:cNvPr>
          <p:cNvCxnSpPr>
            <a:stCxn id="23" idx="3"/>
            <a:endCxn id="29" idx="2"/>
          </p:cNvCxnSpPr>
          <p:nvPr/>
        </p:nvCxnSpPr>
        <p:spPr>
          <a:xfrm flipV="1">
            <a:off x="5301943" y="2367210"/>
            <a:ext cx="581068"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6FDD56D-DBF1-4F3E-86A1-30FB62BC5D5C}"/>
              </a:ext>
            </a:extLst>
          </p:cNvPr>
          <p:cNvCxnSpPr>
            <a:stCxn id="23" idx="3"/>
            <a:endCxn id="27" idx="2"/>
          </p:cNvCxnSpPr>
          <p:nvPr/>
        </p:nvCxnSpPr>
        <p:spPr>
          <a:xfrm flipV="1">
            <a:off x="5301943" y="3090683"/>
            <a:ext cx="581069"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D18B93-91FF-4EA0-AE09-2D4C9688626A}"/>
              </a:ext>
            </a:extLst>
          </p:cNvPr>
          <p:cNvCxnSpPr>
            <a:stCxn id="23" idx="3"/>
            <a:endCxn id="31" idx="2"/>
          </p:cNvCxnSpPr>
          <p:nvPr/>
        </p:nvCxnSpPr>
        <p:spPr>
          <a:xfrm>
            <a:off x="5301943" y="3903832"/>
            <a:ext cx="581067"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5F97C47-0CF2-4231-B078-EC43DA10BCD0}"/>
              </a:ext>
            </a:extLst>
          </p:cNvPr>
          <p:cNvCxnSpPr>
            <a:stCxn id="23" idx="3"/>
            <a:endCxn id="30" idx="2"/>
          </p:cNvCxnSpPr>
          <p:nvPr/>
        </p:nvCxnSpPr>
        <p:spPr>
          <a:xfrm>
            <a:off x="5301943" y="3903832"/>
            <a:ext cx="581068"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C4332BA-7135-4C03-9FE1-59CB8F2DEDAE}"/>
              </a:ext>
            </a:extLst>
          </p:cNvPr>
          <p:cNvCxnSpPr>
            <a:stCxn id="28" idx="3"/>
            <a:endCxn id="34" idx="2"/>
          </p:cNvCxnSpPr>
          <p:nvPr/>
        </p:nvCxnSpPr>
        <p:spPr>
          <a:xfrm flipV="1">
            <a:off x="6477794" y="2367210"/>
            <a:ext cx="714184"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8BADB36-7391-4124-8038-AF1E95E86313}"/>
              </a:ext>
            </a:extLst>
          </p:cNvPr>
          <p:cNvCxnSpPr>
            <a:stCxn id="35" idx="2"/>
            <a:endCxn id="28" idx="3"/>
          </p:cNvCxnSpPr>
          <p:nvPr/>
        </p:nvCxnSpPr>
        <p:spPr>
          <a:xfrm flipH="1" flipV="1">
            <a:off x="6477794" y="3903832"/>
            <a:ext cx="714184"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4216007-58F4-4221-95CC-646C8A6D21DA}"/>
              </a:ext>
            </a:extLst>
          </p:cNvPr>
          <p:cNvCxnSpPr>
            <a:stCxn id="13" idx="3"/>
            <a:endCxn id="18" idx="1"/>
          </p:cNvCxnSpPr>
          <p:nvPr/>
        </p:nvCxnSpPr>
        <p:spPr>
          <a:xfrm>
            <a:off x="2950232" y="3903832"/>
            <a:ext cx="714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DA86EF3-91E0-4E6F-92B8-3B5E159CC4FA}"/>
              </a:ext>
            </a:extLst>
          </p:cNvPr>
          <p:cNvCxnSpPr>
            <a:cxnSpLocks/>
            <a:stCxn id="18" idx="3"/>
            <a:endCxn id="23" idx="1"/>
          </p:cNvCxnSpPr>
          <p:nvPr/>
        </p:nvCxnSpPr>
        <p:spPr>
          <a:xfrm>
            <a:off x="4126089" y="3903832"/>
            <a:ext cx="714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FCD4DC9-ACAF-41E1-961C-C2C8EC498027}"/>
              </a:ext>
            </a:extLst>
          </p:cNvPr>
          <p:cNvCxnSpPr>
            <a:endCxn id="28" idx="1"/>
          </p:cNvCxnSpPr>
          <p:nvPr/>
        </p:nvCxnSpPr>
        <p:spPr>
          <a:xfrm>
            <a:off x="5301943" y="3903832"/>
            <a:ext cx="714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71D90C5-CBBC-4533-A34C-6341D7BD3587}"/>
              </a:ext>
            </a:extLst>
          </p:cNvPr>
          <p:cNvCxnSpPr>
            <a:stCxn id="28" idx="3"/>
            <a:endCxn id="33" idx="1"/>
          </p:cNvCxnSpPr>
          <p:nvPr/>
        </p:nvCxnSpPr>
        <p:spPr>
          <a:xfrm>
            <a:off x="6477794" y="3903832"/>
            <a:ext cx="847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2E799DD-20B9-4BE1-9C31-94B17BF93957}"/>
              </a:ext>
            </a:extLst>
          </p:cNvPr>
          <p:cNvCxnSpPr>
            <a:cxnSpLocks/>
            <a:stCxn id="36" idx="2"/>
            <a:endCxn id="28" idx="3"/>
          </p:cNvCxnSpPr>
          <p:nvPr/>
        </p:nvCxnSpPr>
        <p:spPr>
          <a:xfrm flipH="1" flipV="1">
            <a:off x="6477794" y="3903832"/>
            <a:ext cx="714183"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C37BE24-54CE-49BE-B2A3-9A090DB993AE}"/>
              </a:ext>
            </a:extLst>
          </p:cNvPr>
          <p:cNvCxnSpPr>
            <a:cxnSpLocks/>
            <a:stCxn id="32" idx="2"/>
            <a:endCxn id="28" idx="3"/>
          </p:cNvCxnSpPr>
          <p:nvPr/>
        </p:nvCxnSpPr>
        <p:spPr>
          <a:xfrm flipH="1">
            <a:off x="6477794" y="3090683"/>
            <a:ext cx="714185" cy="813149"/>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E16847D0-CE48-4E1C-9964-3CD631763291}"/>
              </a:ext>
            </a:extLst>
          </p:cNvPr>
          <p:cNvSpPr txBox="1"/>
          <p:nvPr/>
        </p:nvSpPr>
        <p:spPr>
          <a:xfrm>
            <a:off x="5864589" y="5643314"/>
            <a:ext cx="680445" cy="369332"/>
          </a:xfrm>
          <a:prstGeom prst="rect">
            <a:avLst/>
          </a:prstGeom>
          <a:noFill/>
        </p:spPr>
        <p:txBody>
          <a:bodyPr wrap="square" rtlCol="0">
            <a:spAutoFit/>
          </a:bodyPr>
          <a:lstStyle/>
          <a:p>
            <a:endParaRPr lang="en-US" dirty="0"/>
          </a:p>
        </p:txBody>
      </p:sp>
      <p:sp>
        <p:nvSpPr>
          <p:cNvPr id="177" name="TextBox 176">
            <a:extLst>
              <a:ext uri="{FF2B5EF4-FFF2-40B4-BE49-F238E27FC236}">
                <a16:creationId xmlns:a16="http://schemas.microsoft.com/office/drawing/2014/main" id="{E9CA5C3B-7684-4F65-B44F-D3CEC3B6659C}"/>
              </a:ext>
            </a:extLst>
          </p:cNvPr>
          <p:cNvSpPr txBox="1"/>
          <p:nvPr/>
        </p:nvSpPr>
        <p:spPr>
          <a:xfrm>
            <a:off x="3367997" y="5634925"/>
            <a:ext cx="974449" cy="738664"/>
          </a:xfrm>
          <a:prstGeom prst="rect">
            <a:avLst/>
          </a:prstGeom>
          <a:noFill/>
        </p:spPr>
        <p:txBody>
          <a:bodyPr wrap="square" rtlCol="0">
            <a:spAutoFit/>
          </a:bodyPr>
          <a:lstStyle/>
          <a:p>
            <a:r>
              <a:rPr lang="en-US" sz="1400" dirty="0"/>
              <a:t>Fully Connected Layer</a:t>
            </a:r>
          </a:p>
        </p:txBody>
      </p:sp>
      <p:sp>
        <p:nvSpPr>
          <p:cNvPr id="178" name="TextBox 177">
            <a:extLst>
              <a:ext uri="{FF2B5EF4-FFF2-40B4-BE49-F238E27FC236}">
                <a16:creationId xmlns:a16="http://schemas.microsoft.com/office/drawing/2014/main" id="{C8EA3251-DB19-405E-A3E2-940ED74B9D8B}"/>
              </a:ext>
            </a:extLst>
          </p:cNvPr>
          <p:cNvSpPr txBox="1"/>
          <p:nvPr/>
        </p:nvSpPr>
        <p:spPr>
          <a:xfrm>
            <a:off x="4564964" y="5602069"/>
            <a:ext cx="1144994" cy="738664"/>
          </a:xfrm>
          <a:prstGeom prst="rect">
            <a:avLst/>
          </a:prstGeom>
          <a:noFill/>
        </p:spPr>
        <p:txBody>
          <a:bodyPr wrap="square" rtlCol="0">
            <a:spAutoFit/>
          </a:bodyPr>
          <a:lstStyle/>
          <a:p>
            <a:r>
              <a:rPr lang="en-US" sz="1400" dirty="0"/>
              <a:t>Activation Layer / Output Layer</a:t>
            </a:r>
          </a:p>
        </p:txBody>
      </p:sp>
      <p:sp>
        <p:nvSpPr>
          <p:cNvPr id="179" name="TextBox 178">
            <a:extLst>
              <a:ext uri="{FF2B5EF4-FFF2-40B4-BE49-F238E27FC236}">
                <a16:creationId xmlns:a16="http://schemas.microsoft.com/office/drawing/2014/main" id="{201620E6-25C9-4085-A5A4-F2DEDF8B0C5F}"/>
              </a:ext>
            </a:extLst>
          </p:cNvPr>
          <p:cNvSpPr txBox="1"/>
          <p:nvPr/>
        </p:nvSpPr>
        <p:spPr>
          <a:xfrm>
            <a:off x="2300648" y="5634925"/>
            <a:ext cx="680445" cy="646331"/>
          </a:xfrm>
          <a:prstGeom prst="rect">
            <a:avLst/>
          </a:prstGeom>
          <a:noFill/>
        </p:spPr>
        <p:txBody>
          <a:bodyPr wrap="square" rtlCol="0">
            <a:spAutoFit/>
          </a:bodyPr>
          <a:lstStyle/>
          <a:p>
            <a:r>
              <a:rPr lang="en-US" dirty="0"/>
              <a:t>Input Layer</a:t>
            </a:r>
          </a:p>
        </p:txBody>
      </p:sp>
      <p:sp>
        <p:nvSpPr>
          <p:cNvPr id="180" name="TextBox 179">
            <a:extLst>
              <a:ext uri="{FF2B5EF4-FFF2-40B4-BE49-F238E27FC236}">
                <a16:creationId xmlns:a16="http://schemas.microsoft.com/office/drawing/2014/main" id="{49F74099-5C98-4DE5-9DED-A22FA7E86923}"/>
              </a:ext>
            </a:extLst>
          </p:cNvPr>
          <p:cNvSpPr txBox="1"/>
          <p:nvPr/>
        </p:nvSpPr>
        <p:spPr>
          <a:xfrm>
            <a:off x="5809321" y="5579188"/>
            <a:ext cx="958230" cy="646331"/>
          </a:xfrm>
          <a:prstGeom prst="rect">
            <a:avLst/>
          </a:prstGeom>
          <a:noFill/>
        </p:spPr>
        <p:txBody>
          <a:bodyPr wrap="square" rtlCol="0">
            <a:spAutoFit/>
          </a:bodyPr>
          <a:lstStyle/>
          <a:p>
            <a:r>
              <a:rPr lang="en-US" dirty="0"/>
              <a:t>Loss Layer</a:t>
            </a:r>
          </a:p>
        </p:txBody>
      </p:sp>
      <p:sp>
        <p:nvSpPr>
          <p:cNvPr id="181" name="TextBox 180">
            <a:extLst>
              <a:ext uri="{FF2B5EF4-FFF2-40B4-BE49-F238E27FC236}">
                <a16:creationId xmlns:a16="http://schemas.microsoft.com/office/drawing/2014/main" id="{E7A196D4-5335-4685-8ADB-6B10491D607F}"/>
              </a:ext>
            </a:extLst>
          </p:cNvPr>
          <p:cNvSpPr txBox="1"/>
          <p:nvPr/>
        </p:nvSpPr>
        <p:spPr>
          <a:xfrm>
            <a:off x="7076813" y="5598534"/>
            <a:ext cx="1161176" cy="646331"/>
          </a:xfrm>
          <a:prstGeom prst="rect">
            <a:avLst/>
          </a:prstGeom>
          <a:noFill/>
        </p:spPr>
        <p:txBody>
          <a:bodyPr wrap="square" rtlCol="0">
            <a:spAutoFit/>
          </a:bodyPr>
          <a:lstStyle/>
          <a:p>
            <a:r>
              <a:rPr lang="en-US" dirty="0"/>
              <a:t>Accuracy Layer</a:t>
            </a:r>
          </a:p>
        </p:txBody>
      </p:sp>
      <p:sp>
        <p:nvSpPr>
          <p:cNvPr id="182" name="TextBox 181">
            <a:extLst>
              <a:ext uri="{FF2B5EF4-FFF2-40B4-BE49-F238E27FC236}">
                <a16:creationId xmlns:a16="http://schemas.microsoft.com/office/drawing/2014/main" id="{87F38B0F-F22C-47B9-B6EB-1CEE17729458}"/>
              </a:ext>
            </a:extLst>
          </p:cNvPr>
          <p:cNvSpPr txBox="1"/>
          <p:nvPr/>
        </p:nvSpPr>
        <p:spPr>
          <a:xfrm>
            <a:off x="8199025" y="1856063"/>
            <a:ext cx="3212983" cy="4278094"/>
          </a:xfrm>
          <a:prstGeom prst="rect">
            <a:avLst/>
          </a:prstGeom>
          <a:noFill/>
        </p:spPr>
        <p:txBody>
          <a:bodyPr wrap="square" rtlCol="0">
            <a:spAutoFit/>
          </a:bodyPr>
          <a:lstStyle/>
          <a:p>
            <a:r>
              <a:rPr lang="en-US" sz="1600" dirty="0"/>
              <a:t>For training, I used 5 layers. The Input Layer takes in all the training data, passes it through the Fully Connected Layer, which is where the weights and biases are held, and then relays the data to the activation layer, which in this case, is also the output layer. It gives 26 decimals, each number indicating how high the machine “thinks” the possibility that the letter is the one shown in the image is. The one with the highest value is then the final result. Then it runs through the loss and accuracy layer, giving a loss value and accuracy value for me to evaluate the training process.</a:t>
            </a:r>
          </a:p>
        </p:txBody>
      </p:sp>
    </p:spTree>
    <p:extLst>
      <p:ext uri="{BB962C8B-B14F-4D97-AF65-F5344CB8AC3E}">
        <p14:creationId xmlns:p14="http://schemas.microsoft.com/office/powerpoint/2010/main" val="10905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50DC-2036-47C8-9346-A5780C86B17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E682A65-2A43-4E4E-B3C3-F0BA202734D7}"/>
              </a:ext>
            </a:extLst>
          </p:cNvPr>
          <p:cNvSpPr>
            <a:spLocks noGrp="1"/>
          </p:cNvSpPr>
          <p:nvPr>
            <p:ph idx="1"/>
          </p:nvPr>
        </p:nvSpPr>
        <p:spPr/>
        <p:txBody>
          <a:bodyPr/>
          <a:lstStyle/>
          <a:p>
            <a:r>
              <a:rPr lang="en-US" dirty="0"/>
              <a:t>Preprocessing is the first step to machine learning.</a:t>
            </a:r>
          </a:p>
          <a:p>
            <a:r>
              <a:rPr lang="en-US" dirty="0"/>
              <a:t>Preparing the data for the computer to study upon is crucial, as everything is based on the preprocessed data.</a:t>
            </a:r>
          </a:p>
          <a:p>
            <a:r>
              <a:rPr lang="en-US" dirty="0"/>
              <a:t>Since the data I have is just black and white images of letters, all I have to do is to read them in and resize them.</a:t>
            </a:r>
          </a:p>
          <a:p>
            <a:r>
              <a:rPr lang="en-US" dirty="0"/>
              <a:t>An enlarged piece of data:</a:t>
            </a:r>
          </a:p>
        </p:txBody>
      </p:sp>
      <p:pic>
        <p:nvPicPr>
          <p:cNvPr id="5" name="Picture 4">
            <a:extLst>
              <a:ext uri="{FF2B5EF4-FFF2-40B4-BE49-F238E27FC236}">
                <a16:creationId xmlns:a16="http://schemas.microsoft.com/office/drawing/2014/main" id="{3909D26B-F548-482F-A025-547BE07923E1}"/>
              </a:ext>
            </a:extLst>
          </p:cNvPr>
          <p:cNvPicPr>
            <a:picLocks noChangeAspect="1"/>
          </p:cNvPicPr>
          <p:nvPr/>
        </p:nvPicPr>
        <p:blipFill>
          <a:blip r:embed="rId2"/>
          <a:stretch>
            <a:fillRect/>
          </a:stretch>
        </p:blipFill>
        <p:spPr>
          <a:xfrm>
            <a:off x="3741621" y="4455449"/>
            <a:ext cx="1107216" cy="1107216"/>
          </a:xfrm>
          <a:prstGeom prst="rect">
            <a:avLst/>
          </a:prstGeom>
        </p:spPr>
      </p:pic>
    </p:spTree>
    <p:extLst>
      <p:ext uri="{BB962C8B-B14F-4D97-AF65-F5344CB8AC3E}">
        <p14:creationId xmlns:p14="http://schemas.microsoft.com/office/powerpoint/2010/main" val="423463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7D24-D428-4273-9B40-16E7B47406CF}"/>
              </a:ext>
            </a:extLst>
          </p:cNvPr>
          <p:cNvSpPr>
            <a:spLocks noGrp="1"/>
          </p:cNvSpPr>
          <p:nvPr>
            <p:ph type="title"/>
          </p:nvPr>
        </p:nvSpPr>
        <p:spPr/>
        <p:txBody>
          <a:bodyPr/>
          <a:lstStyle/>
          <a:p>
            <a:r>
              <a:rPr lang="en-US" dirty="0"/>
              <a:t>Training process</a:t>
            </a:r>
          </a:p>
        </p:txBody>
      </p:sp>
      <p:pic>
        <p:nvPicPr>
          <p:cNvPr id="5" name="Content Placeholder 4">
            <a:extLst>
              <a:ext uri="{FF2B5EF4-FFF2-40B4-BE49-F238E27FC236}">
                <a16:creationId xmlns:a16="http://schemas.microsoft.com/office/drawing/2014/main" id="{69FDDCEB-BB52-4B65-836C-45A95D6E4506}"/>
              </a:ext>
            </a:extLst>
          </p:cNvPr>
          <p:cNvPicPr>
            <a:picLocks noGrp="1" noChangeAspect="1"/>
          </p:cNvPicPr>
          <p:nvPr>
            <p:ph idx="1"/>
          </p:nvPr>
        </p:nvPicPr>
        <p:blipFill>
          <a:blip r:embed="rId2"/>
          <a:stretch>
            <a:fillRect/>
          </a:stretch>
        </p:blipFill>
        <p:spPr>
          <a:xfrm>
            <a:off x="7045995" y="1791476"/>
            <a:ext cx="3618889" cy="3649662"/>
          </a:xfrm>
        </p:spPr>
      </p:pic>
      <p:sp>
        <p:nvSpPr>
          <p:cNvPr id="6" name="TextBox 5">
            <a:extLst>
              <a:ext uri="{FF2B5EF4-FFF2-40B4-BE49-F238E27FC236}">
                <a16:creationId xmlns:a16="http://schemas.microsoft.com/office/drawing/2014/main" id="{BCCF8D15-2167-48B4-95ED-AB07E9CC42D0}"/>
              </a:ext>
            </a:extLst>
          </p:cNvPr>
          <p:cNvSpPr txBox="1"/>
          <p:nvPr/>
        </p:nvSpPr>
        <p:spPr>
          <a:xfrm>
            <a:off x="880844" y="2065867"/>
            <a:ext cx="4823670" cy="2585323"/>
          </a:xfrm>
          <a:prstGeom prst="rect">
            <a:avLst/>
          </a:prstGeom>
          <a:noFill/>
        </p:spPr>
        <p:txBody>
          <a:bodyPr wrap="square" rtlCol="0">
            <a:spAutoFit/>
          </a:bodyPr>
          <a:lstStyle/>
          <a:p>
            <a:r>
              <a:rPr lang="en-US" dirty="0"/>
              <a:t>The training process is relatively easier.</a:t>
            </a:r>
          </a:p>
          <a:p>
            <a:r>
              <a:rPr lang="en-US" dirty="0"/>
              <a:t>Just observe the change of the loss value, and change the learning rate accordingly.</a:t>
            </a:r>
          </a:p>
          <a:p>
            <a:r>
              <a:rPr lang="en-US" dirty="0"/>
              <a:t>Here, I found 1000 to be the optimal learning rate, and after a total of 714 epochs, I raised the accuracy from none to 98%.</a:t>
            </a:r>
          </a:p>
          <a:p>
            <a:r>
              <a:rPr lang="en-US" dirty="0"/>
              <a:t>The trained results, which are the weights and biases, and then stored in two .csv files. These files can be loaded again if needed.</a:t>
            </a:r>
          </a:p>
        </p:txBody>
      </p:sp>
      <p:pic>
        <p:nvPicPr>
          <p:cNvPr id="7" name="Picture 6">
            <a:extLst>
              <a:ext uri="{FF2B5EF4-FFF2-40B4-BE49-F238E27FC236}">
                <a16:creationId xmlns:a16="http://schemas.microsoft.com/office/drawing/2014/main" id="{1829D557-5487-4E20-9664-CAF41DB0F367}"/>
              </a:ext>
            </a:extLst>
          </p:cNvPr>
          <p:cNvPicPr>
            <a:picLocks noChangeAspect="1"/>
          </p:cNvPicPr>
          <p:nvPr/>
        </p:nvPicPr>
        <p:blipFill>
          <a:blip r:embed="rId3"/>
          <a:stretch>
            <a:fillRect/>
          </a:stretch>
        </p:blipFill>
        <p:spPr>
          <a:xfrm>
            <a:off x="2408555" y="4985872"/>
            <a:ext cx="1905266" cy="409632"/>
          </a:xfrm>
          <a:prstGeom prst="rect">
            <a:avLst/>
          </a:prstGeom>
        </p:spPr>
      </p:pic>
    </p:spTree>
    <p:extLst>
      <p:ext uri="{BB962C8B-B14F-4D97-AF65-F5344CB8AC3E}">
        <p14:creationId xmlns:p14="http://schemas.microsoft.com/office/powerpoint/2010/main" val="218978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5A52-0D5A-4D4A-91F6-5FCB70CF6E40}"/>
              </a:ext>
            </a:extLst>
          </p:cNvPr>
          <p:cNvSpPr>
            <a:spLocks noGrp="1"/>
          </p:cNvSpPr>
          <p:nvPr>
            <p:ph type="title"/>
          </p:nvPr>
        </p:nvSpPr>
        <p:spPr/>
        <p:txBody>
          <a:bodyPr/>
          <a:lstStyle/>
          <a:p>
            <a:r>
              <a:rPr lang="en-US" dirty="0"/>
              <a:t>The main application</a:t>
            </a:r>
          </a:p>
        </p:txBody>
      </p:sp>
      <p:sp>
        <p:nvSpPr>
          <p:cNvPr id="3" name="Content Placeholder 2">
            <a:extLst>
              <a:ext uri="{FF2B5EF4-FFF2-40B4-BE49-F238E27FC236}">
                <a16:creationId xmlns:a16="http://schemas.microsoft.com/office/drawing/2014/main" id="{A7F51B4B-651F-46E7-8F2B-6CA744EAAE37}"/>
              </a:ext>
            </a:extLst>
          </p:cNvPr>
          <p:cNvSpPr>
            <a:spLocks noGrp="1"/>
          </p:cNvSpPr>
          <p:nvPr>
            <p:ph idx="1"/>
          </p:nvPr>
        </p:nvSpPr>
        <p:spPr/>
        <p:txBody>
          <a:bodyPr/>
          <a:lstStyle/>
          <a:p>
            <a:r>
              <a:rPr lang="en-US" dirty="0"/>
              <a:t>Just training it to have an accuracy of 98% isn’t enough. It’s time to put it into a real test.</a:t>
            </a:r>
          </a:p>
          <a:p>
            <a:r>
              <a:rPr lang="en-US" dirty="0"/>
              <a:t>By slightly changing the Training Program, I wrote OCR_Main.py, which reads in 1 image and predicts the letter in the image.</a:t>
            </a:r>
          </a:p>
          <a:p>
            <a:r>
              <a:rPr lang="en-US" dirty="0"/>
              <a:t>I drew a larger picture of a letter in MS Paint and saved it beside OCR_Main.py</a:t>
            </a:r>
          </a:p>
        </p:txBody>
      </p:sp>
    </p:spTree>
    <p:extLst>
      <p:ext uri="{BB962C8B-B14F-4D97-AF65-F5344CB8AC3E}">
        <p14:creationId xmlns:p14="http://schemas.microsoft.com/office/powerpoint/2010/main" val="249783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6B3D-ED35-4EF5-BD55-46002DA0F5A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72F6240A-00A2-49FE-B716-25BD4F4CC153}"/>
              </a:ext>
            </a:extLst>
          </p:cNvPr>
          <p:cNvSpPr>
            <a:spLocks noGrp="1"/>
          </p:cNvSpPr>
          <p:nvPr>
            <p:ph idx="1"/>
          </p:nvPr>
        </p:nvSpPr>
        <p:spPr>
          <a:xfrm>
            <a:off x="685800" y="1017942"/>
            <a:ext cx="10131425" cy="3649133"/>
          </a:xfrm>
        </p:spPr>
        <p:txBody>
          <a:bodyPr/>
          <a:lstStyle/>
          <a:p>
            <a:r>
              <a:rPr lang="en-US" dirty="0"/>
              <a:t>The recognition (or prediction) didn’t go as well as I’d expected.</a:t>
            </a:r>
          </a:p>
          <a:p>
            <a:r>
              <a:rPr lang="en-US" dirty="0"/>
              <a:t>It turns out that the problem wasn’t because my weights and biases are overfitting or are improperly trained in any way. It was the preprocessing causing all the mess.</a:t>
            </a:r>
          </a:p>
          <a:p>
            <a:r>
              <a:rPr lang="en-US" dirty="0"/>
              <a:t>My preprocessing was WAY too simple, just reading it in and resizing it obviously cannot fulfill the requirements.</a:t>
            </a:r>
          </a:p>
          <a:p>
            <a:r>
              <a:rPr lang="en-US" dirty="0"/>
              <a:t>Therefore, I rewrote my preprocessing algorithm with OpenCV2</a:t>
            </a:r>
          </a:p>
        </p:txBody>
      </p:sp>
      <p:pic>
        <p:nvPicPr>
          <p:cNvPr id="4" name="Picture 3">
            <a:extLst>
              <a:ext uri="{FF2B5EF4-FFF2-40B4-BE49-F238E27FC236}">
                <a16:creationId xmlns:a16="http://schemas.microsoft.com/office/drawing/2014/main" id="{66009411-664C-4EDA-9F82-4010FA7B82CE}"/>
              </a:ext>
            </a:extLst>
          </p:cNvPr>
          <p:cNvPicPr>
            <a:picLocks noChangeAspect="1"/>
          </p:cNvPicPr>
          <p:nvPr/>
        </p:nvPicPr>
        <p:blipFill>
          <a:blip r:embed="rId2"/>
          <a:stretch>
            <a:fillRect/>
          </a:stretch>
        </p:blipFill>
        <p:spPr>
          <a:xfrm>
            <a:off x="3544887" y="4067247"/>
            <a:ext cx="4709882" cy="2132139"/>
          </a:xfrm>
          <a:prstGeom prst="rect">
            <a:avLst/>
          </a:prstGeom>
        </p:spPr>
      </p:pic>
    </p:spTree>
    <p:extLst>
      <p:ext uri="{BB962C8B-B14F-4D97-AF65-F5344CB8AC3E}">
        <p14:creationId xmlns:p14="http://schemas.microsoft.com/office/powerpoint/2010/main" val="3787702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724</Words>
  <Application>Microsoft Office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Machine Learning 101: English alphabet ocr</vt:lpstr>
      <vt:lpstr>intro</vt:lpstr>
      <vt:lpstr>Neural networks</vt:lpstr>
      <vt:lpstr>Project specifics</vt:lpstr>
      <vt:lpstr>Inner workings</vt:lpstr>
      <vt:lpstr>Preprocessing</vt:lpstr>
      <vt:lpstr>Training process</vt:lpstr>
      <vt:lpstr>The main application</vt:lpstr>
      <vt:lpstr>issues</vt:lpstr>
      <vt:lpstr>Final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2019-09-02T10:40:41Z</dcterms:created>
  <dcterms:modified xsi:type="dcterms:W3CDTF">2019-09-14T12:13:56Z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