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1"/>
  </p:notesMasterIdLst>
  <p:sldIdLst>
    <p:sldId id="256" r:id="rId2"/>
    <p:sldId id="377" r:id="rId3"/>
    <p:sldId id="386" r:id="rId4"/>
    <p:sldId id="387" r:id="rId5"/>
    <p:sldId id="388" r:id="rId6"/>
    <p:sldId id="391" r:id="rId7"/>
    <p:sldId id="392" r:id="rId8"/>
    <p:sldId id="393" r:id="rId9"/>
    <p:sldId id="3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3064" autoAdjust="0"/>
  </p:normalViewPr>
  <p:slideViewPr>
    <p:cSldViewPr snapToGrid="0">
      <p:cViewPr>
        <p:scale>
          <a:sx n="150" d="100"/>
          <a:sy n="150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14640-76CC-4AFD-A1F7-68374B70390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0300-9ACB-4F4F-AEE4-90B8D078B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80300-9ACB-4F4F-AEE4-90B8D078B7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0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0A5C0-B6B3-4225-AA7C-6CC878DE823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1713F-BAC7-4B15-BD76-2F5E8866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2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2BF-2DDE-4AC2-BD28-8AF450B41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CS478 </a:t>
            </a:r>
            <a:br>
              <a:rPr lang="en-US" sz="4800" dirty="0"/>
            </a:br>
            <a:r>
              <a:rPr lang="en-US" sz="4800" dirty="0"/>
              <a:t>Assignment4 </a:t>
            </a:r>
            <a:br>
              <a:rPr lang="en-US" sz="4800" dirty="0"/>
            </a:br>
            <a:r>
              <a:rPr lang="en-US" sz="4800" dirty="0"/>
              <a:t>ONNX Research</a:t>
            </a:r>
            <a:br>
              <a:rPr lang="en-US" sz="4800" dirty="0"/>
            </a:br>
            <a:br>
              <a:rPr lang="en-US" sz="3200" dirty="0"/>
            </a:br>
            <a:r>
              <a:rPr lang="en-US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CBE1C-5323-43F7-BDE1-E4753E558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43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Dec 15</a:t>
            </a:r>
            <a:r>
              <a:rPr lang="en-US" sz="3200" baseline="30000" dirty="0"/>
              <a:t>th</a:t>
            </a:r>
            <a:r>
              <a:rPr lang="en-US" sz="32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5005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1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and Practical Test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宋体" panose="02010600030101010101" pitchFamily="2" charset="-122"/>
              </a:rPr>
              <a:t>Research into the ONNX framework</a:t>
            </a:r>
          </a:p>
          <a:p>
            <a:pPr lvl="2"/>
            <a:r>
              <a:rPr lang="en-US" sz="2400" b="1" dirty="0">
                <a:ea typeface="宋体" panose="02010600030101010101" pitchFamily="2" charset="-122"/>
              </a:rPr>
              <a:t>It’s use cases</a:t>
            </a:r>
          </a:p>
          <a:p>
            <a:pPr lvl="2"/>
            <a:r>
              <a:rPr lang="en-US" sz="2400" b="1" dirty="0">
                <a:ea typeface="宋体" panose="02010600030101010101" pitchFamily="2" charset="-122"/>
              </a:rPr>
              <a:t>Impact on machine learning</a:t>
            </a:r>
          </a:p>
          <a:p>
            <a:pPr lvl="2"/>
            <a:r>
              <a:rPr lang="en-US" sz="2400" b="1" dirty="0">
                <a:ea typeface="宋体" panose="02010600030101010101" pitchFamily="2" charset="-122"/>
              </a:rPr>
              <a:t>Companies implementation and support</a:t>
            </a:r>
          </a:p>
          <a:p>
            <a:pPr marL="914400" lvl="2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r>
              <a:rPr lang="en-US" sz="3200" b="1" dirty="0">
                <a:ea typeface="宋体" panose="02010600030101010101" pitchFamily="2" charset="-122"/>
              </a:rPr>
              <a:t>Practical Experiment Using ONNX</a:t>
            </a:r>
          </a:p>
          <a:p>
            <a:pPr lvl="2"/>
            <a:r>
              <a:rPr lang="en-US" sz="2400" b="1" dirty="0">
                <a:ea typeface="宋体" panose="02010600030101010101" pitchFamily="2" charset="-122"/>
              </a:rPr>
              <a:t>Created two separate ONNX models using different frameworks</a:t>
            </a:r>
          </a:p>
          <a:p>
            <a:pPr lvl="2"/>
            <a:r>
              <a:rPr lang="en-US" sz="2400" b="1" dirty="0" err="1">
                <a:ea typeface="宋体" panose="02010600030101010101" pitchFamily="2" charset="-122"/>
              </a:rPr>
              <a:t>Pytorch</a:t>
            </a:r>
            <a:endParaRPr lang="en-US" sz="2400" b="1" dirty="0">
              <a:ea typeface="宋体" panose="02010600030101010101" pitchFamily="2" charset="-122"/>
            </a:endParaRPr>
          </a:p>
          <a:p>
            <a:pPr lvl="2"/>
            <a:r>
              <a:rPr lang="en-US" sz="2400" b="1" dirty="0" err="1">
                <a:ea typeface="宋体" panose="02010600030101010101" pitchFamily="2" charset="-122"/>
              </a:rPr>
              <a:t>Tensorflow</a:t>
            </a: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Hard as ONNX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宋体" panose="02010600030101010101" pitchFamily="2" charset="-122"/>
              </a:rPr>
              <a:t>Chet </a:t>
            </a:r>
            <a:r>
              <a:rPr lang="en-US" sz="3200" b="1" dirty="0" err="1">
                <a:ea typeface="宋体" panose="02010600030101010101" pitchFamily="2" charset="-122"/>
              </a:rPr>
              <a:t>Gurevitch</a:t>
            </a:r>
            <a:r>
              <a:rPr lang="en-US" sz="3200" b="1" dirty="0">
                <a:ea typeface="宋体" panose="02010600030101010101" pitchFamily="2" charset="-122"/>
              </a:rPr>
              <a:t>	</a:t>
            </a:r>
            <a:endParaRPr lang="en-US" sz="2800" b="1" dirty="0">
              <a:ea typeface="宋体" panose="02010600030101010101" pitchFamily="2" charset="-122"/>
            </a:endParaRPr>
          </a:p>
          <a:p>
            <a:r>
              <a:rPr lang="en-US" sz="3200" b="1" dirty="0">
                <a:ea typeface="宋体" panose="02010600030101010101" pitchFamily="2" charset="-122"/>
              </a:rPr>
              <a:t>Alexandre Renaud</a:t>
            </a:r>
          </a:p>
          <a:p>
            <a:r>
              <a:rPr lang="en-US" sz="3200" b="1" dirty="0">
                <a:ea typeface="宋体" panose="02010600030101010101" pitchFamily="2" charset="-122"/>
              </a:rPr>
              <a:t>Rodolfo Rodriguez</a:t>
            </a:r>
          </a:p>
          <a:p>
            <a:r>
              <a:rPr lang="en-US" sz="3200" b="1" dirty="0">
                <a:ea typeface="宋体" panose="02010600030101010101" pitchFamily="2" charset="-122"/>
              </a:rPr>
              <a:t>Collaborative effort on research into the ONNX model</a:t>
            </a:r>
          </a:p>
          <a:p>
            <a:pPr marL="0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dirty="0"/>
              <a:t>Code Repo (if any) (URL):</a:t>
            </a:r>
          </a:p>
          <a:p>
            <a:r>
              <a:rPr lang="en-US" dirty="0"/>
              <a:t>https://github.com/JustRudyRodriguez/DeepLearningOnnx</a:t>
            </a: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 Summary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3150" y="1562099"/>
            <a:ext cx="11025554" cy="5000503"/>
          </a:xfrm>
        </p:spPr>
        <p:txBody>
          <a:bodyPr>
            <a:normAutofit/>
          </a:bodyPr>
          <a:lstStyle/>
          <a:p>
            <a:r>
              <a:rPr lang="en-US" dirty="0"/>
              <a:t>We performed a broad approach to research, looking at the many use cases of ONNX. As well as attempting to create two different ONNX models using different frameworks, </a:t>
            </a:r>
            <a:r>
              <a:rPr lang="en-US" dirty="0" err="1"/>
              <a:t>Pytorch</a:t>
            </a:r>
            <a:r>
              <a:rPr lang="en-US" dirty="0"/>
              <a:t> &amp;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/>
              <a:t>The Conclusion in brevity is that ONNX is a very versatile platform, and likely going to be significant stepping stone in the future of Machine learning.</a:t>
            </a:r>
          </a:p>
          <a:p>
            <a:r>
              <a:rPr lang="en-US" dirty="0"/>
              <a:t>Research is Contained in our supporting word.doc, we will now show our process in practical testing of ONNX.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2053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Tests/Demo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8D5284-5E46-4C73-98DF-6F3E45A4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4577"/>
            <a:ext cx="4908047" cy="2283423"/>
          </a:xfrm>
        </p:spPr>
      </p:pic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1A92F6-1603-49A4-8048-BD703C6B43D3}"/>
              </a:ext>
            </a:extLst>
          </p:cNvPr>
          <p:cNvSpPr txBox="1">
            <a:spLocks noChangeArrowheads="1"/>
          </p:cNvSpPr>
          <p:nvPr/>
        </p:nvSpPr>
        <p:spPr>
          <a:xfrm>
            <a:off x="1222627" y="1431050"/>
            <a:ext cx="4069845" cy="2963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TensorFlow Model</a:t>
            </a:r>
          </a:p>
          <a:p>
            <a:pPr lvl="1"/>
            <a:r>
              <a:rPr lang="en-US" sz="2000" b="1" dirty="0">
                <a:ea typeface="宋体" panose="02010600030101010101" pitchFamily="2" charset="-122"/>
              </a:rPr>
              <a:t>We created a sequential </a:t>
            </a:r>
            <a:r>
              <a:rPr lang="en-US" sz="2000" b="1" dirty="0" err="1">
                <a:ea typeface="宋体" panose="02010600030101010101" pitchFamily="2" charset="-122"/>
              </a:rPr>
              <a:t>keras</a:t>
            </a:r>
            <a:r>
              <a:rPr lang="en-US" sz="2000" b="1" dirty="0">
                <a:ea typeface="宋体" panose="02010600030101010101" pitchFamily="2" charset="-122"/>
              </a:rPr>
              <a:t> model.</a:t>
            </a:r>
          </a:p>
          <a:p>
            <a:pPr lvl="1"/>
            <a:r>
              <a:rPr lang="en-US" sz="2000" b="1" dirty="0">
                <a:ea typeface="宋体" panose="02010600030101010101" pitchFamily="2" charset="-122"/>
              </a:rPr>
              <a:t>It was using the </a:t>
            </a:r>
            <a:r>
              <a:rPr lang="en-US" sz="2000" b="1" dirty="0" err="1">
                <a:ea typeface="宋体" panose="02010600030101010101" pitchFamily="2" charset="-122"/>
              </a:rPr>
              <a:t>mnist</a:t>
            </a:r>
            <a:r>
              <a:rPr lang="en-US" sz="2000" b="1" dirty="0">
                <a:ea typeface="宋体" panose="02010600030101010101" pitchFamily="2" charset="-122"/>
              </a:rPr>
              <a:t> dataset, similar to the assignment we performed earlier in the semester. </a:t>
            </a:r>
          </a:p>
          <a:p>
            <a:pPr lvl="1"/>
            <a:r>
              <a:rPr lang="en-US" sz="2000" b="1" dirty="0">
                <a:ea typeface="宋体" panose="02010600030101010101" pitchFamily="2" charset="-122"/>
              </a:rPr>
              <a:t>We saved this model in </a:t>
            </a:r>
            <a:r>
              <a:rPr lang="en-US" sz="2000" b="1" dirty="0" err="1">
                <a:ea typeface="宋体" panose="02010600030101010101" pitchFamily="2" charset="-122"/>
              </a:rPr>
              <a:t>tensorflow</a:t>
            </a:r>
            <a:r>
              <a:rPr lang="en-US" sz="2000" b="1" dirty="0">
                <a:ea typeface="宋体" panose="02010600030101010101" pitchFamily="2" charset="-122"/>
              </a:rPr>
              <a:t>/</a:t>
            </a:r>
            <a:r>
              <a:rPr lang="en-US" sz="2000" b="1" dirty="0" err="1">
                <a:ea typeface="宋体" panose="02010600030101010101" pitchFamily="2" charset="-122"/>
              </a:rPr>
              <a:t>keras</a:t>
            </a:r>
            <a:r>
              <a:rPr lang="en-US" sz="2000" b="1" dirty="0">
                <a:ea typeface="宋体" panose="02010600030101010101" pitchFamily="2" charset="-122"/>
              </a:rPr>
              <a:t> format.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3E90C-CE92-427E-9347-097FE437D73F}"/>
              </a:ext>
            </a:extLst>
          </p:cNvPr>
          <p:cNvSpPr txBox="1"/>
          <p:nvPr/>
        </p:nvSpPr>
        <p:spPr>
          <a:xfrm>
            <a:off x="4908046" y="51733"/>
            <a:ext cx="728395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mnist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tf.keras.datasets.mnist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#loading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mnist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dataset.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x_test,y_test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mnist.load_data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#loading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MNist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Data Set into tuples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converting data to float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 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tf.keras.models.Sequential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#creating Sequential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model.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tf.keras.layers.Flatten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tf.keras.layers.Dense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tf.keras.layers.Dropout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tf.keras.layers.Dense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predictions = model(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#or each example the model returns a vector of "logits" or "log-odds" scores, one for each class.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predictions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(predictions)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#convert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logitcs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into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probablities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tf.nn.softmax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(predictions).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not sure how to get this value right now.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losses.SparseCategoricalCrossentropy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loss takes a vector of logits and a True index and returns a scalar loss for each example.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tf.keras.losses.SparseCategoricalCrossentropy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from_logits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#This loss is equal to the negative log probability of the true class: It is zero if the model is sure of the correct class.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#This untrained model gives probabilities close to random (1/10 for each class), so the initial loss should be close to -tf.log(1/10) ~= 2.3.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predictions).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#compiles model.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model.compile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method adjusts the model parameters to minimize the loss: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#evaluates model performance.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model.evaluate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model.summary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model.save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saved_model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The above code is from the into to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as an example DL model.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#This following line is run from command line, and converts this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model into a ONNX model. saving it as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model.onnx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#python -m tf2onnx.convert --saved-model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saved_model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--output 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model.onnx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50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6312-B689-44DA-8388-25CFFDC1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5150" cy="1325563"/>
          </a:xfrm>
        </p:spPr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1C28-2156-4D04-968E-89305244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0" y="1027906"/>
            <a:ext cx="9855200" cy="4351338"/>
          </a:xfrm>
        </p:spPr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We created a </a:t>
            </a:r>
            <a:r>
              <a:rPr lang="en-US" dirty="0" err="1"/>
              <a:t>pytorch</a:t>
            </a:r>
            <a:r>
              <a:rPr lang="en-US" dirty="0"/>
              <a:t> model as well.</a:t>
            </a:r>
          </a:p>
          <a:p>
            <a:pPr lvl="1"/>
            <a:r>
              <a:rPr lang="en-US" dirty="0"/>
              <a:t>We used a pre-built model in this case, because how the model was built did not matter.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ONNX support allowed us to export the model in ONNX natively!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528AB-EECD-4A6D-9ECF-6A5603FFBCF1}"/>
              </a:ext>
            </a:extLst>
          </p:cNvPr>
          <p:cNvSpPr txBox="1"/>
          <p:nvPr/>
        </p:nvSpPr>
        <p:spPr>
          <a:xfrm>
            <a:off x="2647950" y="4399994"/>
            <a:ext cx="143054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torch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dummy_in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 = torchvision.models.resnet18(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pretrained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in_names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"actual_input_1"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 + [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learned_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]</a:t>
            </a: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out_names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"output1"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torch.onnx.export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(model,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dummy_in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pytorch.onnx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input_names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in_names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output_names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out_names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opset_version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#pytorch offers native support for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onnx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and makes the process of converting simple with one line of code.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977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3144-1E3A-408D-9DA8-F21A6341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E16A-4AB1-4055-832F-943315F7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60" y="1206499"/>
            <a:ext cx="10018713" cy="3124201"/>
          </a:xfrm>
        </p:spPr>
        <p:txBody>
          <a:bodyPr/>
          <a:lstStyle/>
          <a:p>
            <a:r>
              <a:rPr lang="en-US" dirty="0"/>
              <a:t>We first converted the TensorFlow model using tf2onnx library.</a:t>
            </a:r>
          </a:p>
          <a:p>
            <a:r>
              <a:rPr lang="en-US" dirty="0"/>
              <a:t>Then using the ONNX runtime library, we ran </a:t>
            </a:r>
            <a:r>
              <a:rPr lang="en-US" dirty="0" err="1"/>
              <a:t>Check_model</a:t>
            </a:r>
            <a:r>
              <a:rPr lang="en-US" dirty="0"/>
              <a:t>() to validate both models were correctly saved in the ONNX format.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F1DAD-E124-4AAE-AA60-B4900C38264D}"/>
              </a:ext>
            </a:extLst>
          </p:cNvPr>
          <p:cNvSpPr txBox="1"/>
          <p:nvPr/>
        </p:nvSpPr>
        <p:spPr>
          <a:xfrm>
            <a:off x="2651217" y="3925094"/>
            <a:ext cx="81547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onnx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Preprocessing: load the ONNX model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pytorch.onnx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onnx_model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onnx.load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#loading in the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pytorch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Model.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model.onnx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onnx_model2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onnx.load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loading in the tensor flow model.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Check the model, if an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onnx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model is not found function will result in error, if one is found will return none.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onnx.checker.check_model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onnx_model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onnx.checker.check_model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(onnx_model2)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 models are in 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onnx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format!'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67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28DE-0C3E-48E9-B8E0-CBC18CF5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D4DD-0F1A-4D06-B489-01E5DFBA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ONNX model is a versatile framework aimed at helping the development of machine learning through supporting developers in these key ways.</a:t>
            </a:r>
          </a:p>
          <a:p>
            <a:r>
              <a:rPr lang="en-US" dirty="0"/>
              <a:t>Creating a standard for interoperability amongst key machine learning platforms.</a:t>
            </a:r>
          </a:p>
          <a:p>
            <a:r>
              <a:rPr lang="en-US" dirty="0"/>
              <a:t>Offering a runtime that can help enable application development using machine learning</a:t>
            </a:r>
          </a:p>
          <a:p>
            <a:r>
              <a:rPr lang="en-US" dirty="0"/>
              <a:t>Giving access to cloud infrastructure for faster training of complex models</a:t>
            </a:r>
          </a:p>
          <a:p>
            <a:r>
              <a:rPr lang="en-US" dirty="0"/>
              <a:t>Increasing Cooperation amongst different frameworks, to assist the machine learning ecosystem as a whole.</a:t>
            </a:r>
          </a:p>
        </p:txBody>
      </p:sp>
    </p:spTree>
    <p:extLst>
      <p:ext uri="{BB962C8B-B14F-4D97-AF65-F5344CB8AC3E}">
        <p14:creationId xmlns:p14="http://schemas.microsoft.com/office/powerpoint/2010/main" val="101723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</TotalTime>
  <Words>1166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Corbel</vt:lpstr>
      <vt:lpstr>Parallax</vt:lpstr>
      <vt:lpstr>CS478  Assignment4  ONNX Research   </vt:lpstr>
      <vt:lpstr>Research and Practical Test</vt:lpstr>
      <vt:lpstr>Team Hard as ONNX</vt:lpstr>
      <vt:lpstr>Deliverables</vt:lpstr>
      <vt:lpstr>Project Summary</vt:lpstr>
      <vt:lpstr>Tests/Demo</vt:lpstr>
      <vt:lpstr>Pytorch</vt:lpstr>
      <vt:lpstr>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CS497  Lectures   </dc:title>
  <dc:creator>Gheni Abla</dc:creator>
  <cp:lastModifiedBy>rudy</cp:lastModifiedBy>
  <cp:revision>11</cp:revision>
  <dcterms:created xsi:type="dcterms:W3CDTF">2020-05-05T19:37:22Z</dcterms:created>
  <dcterms:modified xsi:type="dcterms:W3CDTF">2020-12-16T05:20:22Z</dcterms:modified>
</cp:coreProperties>
</file>