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78A23-73DA-4DB9-89CE-AD359FBD5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RASD </a:t>
            </a:r>
            <a:r>
              <a:rPr lang="it-IT" dirty="0" err="1"/>
              <a:t>Discussion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AD92D6-E881-4889-8201-9D7658541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Pietro </a:t>
            </a:r>
            <a:r>
              <a:rPr lang="it-IT" dirty="0" err="1"/>
              <a:t>Melzi</a:t>
            </a:r>
            <a:r>
              <a:rPr lang="it-IT" dirty="0"/>
              <a:t>, Alessandro Pina, Matteo Salvadore</a:t>
            </a:r>
          </a:p>
        </p:txBody>
      </p:sp>
    </p:spTree>
    <p:extLst>
      <p:ext uri="{BB962C8B-B14F-4D97-AF65-F5344CB8AC3E}">
        <p14:creationId xmlns:p14="http://schemas.microsoft.com/office/powerpoint/2010/main" val="215172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EA383-57D7-408D-9301-493BE19F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Alloy</a:t>
            </a:r>
            <a:r>
              <a:rPr lang="it-IT" dirty="0"/>
              <a:t>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59990F-C3E8-4546-BD37-0A3CB296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Our Alloy code, is used to describe and check the consistency of our model (see also the </a:t>
            </a:r>
            <a:r>
              <a:rPr lang="en-US" dirty="0">
                <a:hlinkClick r:id="rId2" action="ppaction://hlinksldjump"/>
              </a:rPr>
              <a:t>class diagram</a:t>
            </a:r>
            <a:r>
              <a:rPr lang="en-US" dirty="0"/>
              <a:t>) using a formal notation and to provide examples of the possible worlds generated by the Alloy analyzer tool.</a:t>
            </a:r>
          </a:p>
          <a:p>
            <a:pPr marL="0" indent="0">
              <a:buNone/>
            </a:pPr>
            <a:r>
              <a:rPr lang="en-US" dirty="0"/>
              <a:t>We've described the domain of our model and his main properties and we've also modeled some main operations to be provided by the system-to-be. Therefore we've proven the consistency of our model and we’ve used the results to refine our specifications contained into this document; during the alloy’s modeling effort we've point out some flaws of our assumptions and of our UML models and so </a:t>
            </a:r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50906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425640C2-49E1-44CE-BB26-39212899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 Goals of the system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8F0C1BE-9084-4F57-876A-2A97E28F9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 visitor should be able to:</a:t>
            </a:r>
          </a:p>
          <a:p>
            <a:r>
              <a:rPr lang="en-US" dirty="0"/>
              <a:t>[G1 ] sign up into the system;</a:t>
            </a:r>
          </a:p>
          <a:p>
            <a:pPr marL="0" indent="0">
              <a:buNone/>
            </a:pPr>
            <a:r>
              <a:rPr lang="en-US" dirty="0"/>
              <a:t>A user should be able to:</a:t>
            </a:r>
          </a:p>
          <a:p>
            <a:r>
              <a:rPr lang="en-US" dirty="0"/>
              <a:t>[G2 ] log into the system;</a:t>
            </a:r>
          </a:p>
          <a:p>
            <a:r>
              <a:rPr lang="en-US" dirty="0"/>
              <a:t>[G3 ] create an event specifying its location, date, starting and ending time;</a:t>
            </a:r>
          </a:p>
          <a:p>
            <a:r>
              <a:rPr lang="en-US" dirty="0"/>
              <a:t>[G4 ] obtain the best travel path (according to his preferences) and the list of eventual feasible alternatives to reach a location;</a:t>
            </a:r>
          </a:p>
          <a:p>
            <a:r>
              <a:rPr lang="en-US" dirty="0"/>
              <a:t>[G5 ] change the selected path with an alternative one;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E0462DC8-8AC3-4C6C-A4FC-0191F80B0B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[G6 ] obtain a daily schedule that allows him to attend every event in program;</a:t>
            </a:r>
          </a:p>
          <a:p>
            <a:r>
              <a:rPr lang="en-US" dirty="0"/>
              <a:t>[G7 ] apply constraints on travel means;</a:t>
            </a:r>
          </a:p>
          <a:p>
            <a:pPr lvl="1"/>
            <a:r>
              <a:rPr lang="en-US" dirty="0"/>
              <a:t>[G7.1 ] related to the length of travel;</a:t>
            </a:r>
          </a:p>
          <a:p>
            <a:pPr lvl="1"/>
            <a:r>
              <a:rPr lang="en-US" dirty="0"/>
              <a:t>[G7.2 ] related to the period of day;</a:t>
            </a:r>
          </a:p>
          <a:p>
            <a:r>
              <a:rPr lang="en-US" dirty="0"/>
              <a:t>[G8 ] deactivate one or more travel means;</a:t>
            </a:r>
          </a:p>
          <a:p>
            <a:r>
              <a:rPr lang="en-US" dirty="0"/>
              <a:t>[G9 ] select combinations of transportation means that minimize carbon footprint;</a:t>
            </a:r>
          </a:p>
          <a:p>
            <a:r>
              <a:rPr lang="en-US" dirty="0"/>
              <a:t>[G10 ] reserve time for lunch or break events;</a:t>
            </a:r>
          </a:p>
          <a:p>
            <a:r>
              <a:rPr lang="it-IT" dirty="0"/>
              <a:t>[G11 ] </a:t>
            </a:r>
            <a:r>
              <a:rPr lang="it-IT" dirty="0" err="1"/>
              <a:t>arrange</a:t>
            </a:r>
            <a:r>
              <a:rPr lang="it-IT" dirty="0"/>
              <a:t> </a:t>
            </a:r>
            <a:r>
              <a:rPr lang="it-IT" dirty="0" err="1"/>
              <a:t>trips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[G11.1 ] </a:t>
            </a:r>
            <a:r>
              <a:rPr lang="it-IT" dirty="0" err="1"/>
              <a:t>buy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tickets</a:t>
            </a:r>
            <a:r>
              <a:rPr lang="it-IT" dirty="0"/>
              <a:t>;</a:t>
            </a:r>
          </a:p>
          <a:p>
            <a:pPr lvl="1"/>
            <a:r>
              <a:rPr lang="en-US" dirty="0"/>
              <a:t>[G11.2 ] </a:t>
            </a:r>
            <a:r>
              <a:rPr lang="en-US" dirty="0" err="1"/>
              <a:t>nd</a:t>
            </a:r>
            <a:r>
              <a:rPr lang="en-US" dirty="0"/>
              <a:t> available sharing vehicles.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28933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DCF89A5-2996-423F-8C23-191F8E94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Boundaries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FB57A0D-B605-4E1F-81A8-16B1E34D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Allowed travel means are cars, trains, metro, on foot, trams, bicycles, taxis, car sharing, </a:t>
            </a:r>
            <a:r>
              <a:rPr lang="it-IT" dirty="0"/>
              <a:t>bike sharing;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mobile app is supported on:</a:t>
            </a:r>
          </a:p>
          <a:p>
            <a:r>
              <a:rPr lang="it-IT" dirty="0"/>
              <a:t> Android 6.0 and </a:t>
            </a:r>
            <a:r>
              <a:rPr lang="en-US" dirty="0"/>
              <a:t>superior</a:t>
            </a:r>
            <a:r>
              <a:rPr lang="it-IT" dirty="0"/>
              <a:t>;</a:t>
            </a:r>
          </a:p>
          <a:p>
            <a:r>
              <a:rPr lang="it-IT" dirty="0"/>
              <a:t> iOS 8 and </a:t>
            </a:r>
            <a:r>
              <a:rPr lang="it-IT" dirty="0" err="1"/>
              <a:t>superior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en-US" dirty="0"/>
              <a:t>To utilize the mobile app, the phone must be able to connect to the Internet and have a working GPS sensor to identify its position.</a:t>
            </a:r>
          </a:p>
          <a:p>
            <a:pPr marL="0" indent="0">
              <a:buNone/>
            </a:pPr>
            <a:r>
              <a:rPr lang="en-US" dirty="0"/>
              <a:t>The web app is supported on these browsers: </a:t>
            </a:r>
            <a:r>
              <a:rPr lang="it-IT" dirty="0"/>
              <a:t>Google Chrome, </a:t>
            </a:r>
            <a:r>
              <a:rPr lang="it-IT" dirty="0" err="1"/>
              <a:t>Mozilla</a:t>
            </a:r>
            <a:r>
              <a:rPr lang="it-IT" dirty="0"/>
              <a:t> Firefox, Microsoft Edge, Safari. </a:t>
            </a:r>
            <a:br>
              <a:rPr lang="it-IT" dirty="0"/>
            </a:br>
            <a:r>
              <a:rPr lang="en-US" dirty="0"/>
              <a:t>Other browsers may be utilized to access the web app, but full compatibility is not guaranteed.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33321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E5CB6D-A117-4D5F-BB5A-C776E60C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Meaningful</a:t>
            </a:r>
            <a:r>
              <a:rPr lang="it-IT" dirty="0"/>
              <a:t> use </a:t>
            </a:r>
            <a:r>
              <a:rPr lang="it-IT" dirty="0" err="1"/>
              <a:t>cases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76E2F57-E728-4275-91A4-C2B6382C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06" y="2016919"/>
            <a:ext cx="5048250" cy="3448050"/>
          </a:xfrm>
        </p:spPr>
      </p:pic>
      <p:pic>
        <p:nvPicPr>
          <p:cNvPr id="7" name="Immagine 6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E3E3CA56-2C8C-4EBA-8493-18344207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-38100"/>
            <a:ext cx="6654800" cy="71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17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B95ED-E525-4904-BAE1-1A2057D4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812800"/>
            <a:ext cx="2209800" cy="863600"/>
          </a:xfrm>
        </p:spPr>
        <p:txBody>
          <a:bodyPr>
            <a:noAutofit/>
          </a:bodyPr>
          <a:lstStyle/>
          <a:p>
            <a:r>
              <a:rPr lang="it-IT" sz="2800" dirty="0"/>
              <a:t>[UC4] </a:t>
            </a:r>
            <a:br>
              <a:rPr lang="it-IT" sz="2800" dirty="0"/>
            </a:br>
            <a:r>
              <a:rPr lang="it-IT" sz="2800" dirty="0"/>
              <a:t>Create </a:t>
            </a:r>
            <a:r>
              <a:rPr lang="it-IT" sz="2800" dirty="0" err="1"/>
              <a:t>event</a:t>
            </a:r>
            <a:endParaRPr lang="it-IT" sz="2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07F7DA8-99BD-4855-8273-6C05862F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314" y="304800"/>
            <a:ext cx="8231425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8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AD01E1-80AF-4EB3-9193-9E514845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96" y="529983"/>
            <a:ext cx="9520158" cy="1049235"/>
          </a:xfrm>
        </p:spPr>
        <p:txBody>
          <a:bodyPr/>
          <a:lstStyle/>
          <a:p>
            <a:r>
              <a:rPr lang="en-US" dirty="0"/>
              <a:t>[UC10] Obtain feasible travel paths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67A45F-DF45-42A6-BE02-5A0A4DD6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68" y="1579218"/>
            <a:ext cx="8984732" cy="45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3875D-5CC4-40E3-AABB-FE7B761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Most important requirements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6839E0-91F3-486F-B32E-6263529B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[R10 ] every travel path proposed must be feasible in the available time (the interval between two consecutive events);</a:t>
            </a:r>
          </a:p>
          <a:p>
            <a:r>
              <a:rPr lang="en-US" b="1" dirty="0"/>
              <a:t>[R12 ] the system does not consider paths that violate constraints on travel means defined by the user;</a:t>
            </a:r>
          </a:p>
          <a:p>
            <a:pPr marL="0" indent="0">
              <a:buNone/>
            </a:pPr>
            <a:r>
              <a:rPr lang="en-US" dirty="0"/>
              <a:t>Related to:  </a:t>
            </a:r>
            <a:r>
              <a:rPr lang="en-US" i="1" dirty="0"/>
              <a:t>[G4 ] obtain the best travel path (according to his preferences) and the list of eventual feasible alternatives to reach a location.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b="1" dirty="0"/>
              <a:t>[R21 ] if there are multiple events at the same time the system will propose in the schedule only the first event added.</a:t>
            </a:r>
          </a:p>
          <a:p>
            <a:r>
              <a:rPr lang="en-US" b="1" dirty="0"/>
              <a:t>[R22 ] if the user forces into the schedule an event that overlaps with events already present in the schedule, these are removed from the schedule.</a:t>
            </a:r>
          </a:p>
          <a:p>
            <a:pPr marL="0" indent="0">
              <a:buNone/>
            </a:pPr>
            <a:r>
              <a:rPr lang="en-US" dirty="0"/>
              <a:t>Related to: </a:t>
            </a:r>
            <a:r>
              <a:rPr lang="en-US" i="1" dirty="0"/>
              <a:t>[G6 ] obtain a daily schedule that allows him to attend every event in program.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5635882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04287-CA0E-42C2-81EC-B304F079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A9B94E-DDBD-485E-BB85-38B77277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[D4 ] an event to attend cannot be in the past;</a:t>
            </a:r>
          </a:p>
          <a:p>
            <a:r>
              <a:rPr lang="en-US" dirty="0"/>
              <a:t>[D7 ] a person can travel only on one travel mean at once;</a:t>
            </a:r>
          </a:p>
          <a:p>
            <a:r>
              <a:rPr lang="en-US" dirty="0"/>
              <a:t>[D8 ] allowed travel means are cars, trains, metro, on foot, trams, bicycles, taxis, car sharing, bike sharing;</a:t>
            </a:r>
          </a:p>
          <a:p>
            <a:r>
              <a:rPr lang="en-US" dirty="0"/>
              <a:t>[D9 ] every travel is programmed with a combination of one or more travel means;</a:t>
            </a:r>
          </a:p>
          <a:p>
            <a:r>
              <a:rPr lang="en-US" dirty="0"/>
              <a:t>[D10] a person can be only in one place at once;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42657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1522FDC0-8460-4FA1-BF93-36F2E37A8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-13658"/>
            <a:ext cx="7531100" cy="6857297"/>
          </a:xfrm>
        </p:spPr>
      </p:pic>
      <p:sp>
        <p:nvSpPr>
          <p:cNvPr id="6" name="Pulsante di azione: Indietro o precedente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FA26B85-840F-4BBE-9CCE-0F611B12DCDF}"/>
              </a:ext>
            </a:extLst>
          </p:cNvPr>
          <p:cNvSpPr/>
          <p:nvPr/>
        </p:nvSpPr>
        <p:spPr>
          <a:xfrm>
            <a:off x="11379199" y="5497689"/>
            <a:ext cx="624727" cy="556994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102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204</TotalTime>
  <Words>652</Words>
  <Application>Microsoft Office PowerPoint</Application>
  <PresentationFormat>Widescreen</PresentationFormat>
  <Paragraphs>47</Paragraphs>
  <Slides>10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Raccolta</vt:lpstr>
      <vt:lpstr>RASD Discussion</vt:lpstr>
      <vt:lpstr> Goals of the system</vt:lpstr>
      <vt:lpstr>System Boundaries</vt:lpstr>
      <vt:lpstr>Meaningful use cases</vt:lpstr>
      <vt:lpstr>[UC4]  Create event</vt:lpstr>
      <vt:lpstr>[UC10] Obtain feasible travel paths</vt:lpstr>
      <vt:lpstr> Most important requirements</vt:lpstr>
      <vt:lpstr>Most important assumptions</vt:lpstr>
      <vt:lpstr>Presentazione standard di PowerPoint</vt:lpstr>
      <vt:lpstr>Alloy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Discussion</dc:title>
  <dc:creator>Matteo Salvadore</dc:creator>
  <cp:lastModifiedBy>Matteo Salvadore</cp:lastModifiedBy>
  <cp:revision>9</cp:revision>
  <dcterms:created xsi:type="dcterms:W3CDTF">2017-11-06T09:13:48Z</dcterms:created>
  <dcterms:modified xsi:type="dcterms:W3CDTF">2017-11-06T12:38:41Z</dcterms:modified>
</cp:coreProperties>
</file>