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17337-B134-36EF-ABFD-54630C8F7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C68003-8C3A-179C-E112-CAEE397BA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9BC0A6-E9E1-1E21-EBA0-1A760645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E94-3068-4859-AC8F-B4A0D2FF32E5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9925FD-91E7-BBDF-75D2-C7A548A6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98C9E-5367-2ABD-7237-C60B166A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A46C-A0F7-4482-AA99-AFE5561802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2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876B0-5960-C5DF-D074-DB9ADBEF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A4EE28-F6D1-21A8-61C7-5E12BEA00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C125D-F920-ACF3-F183-360FB285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E94-3068-4859-AC8F-B4A0D2FF32E5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7C3FB4-E34B-6361-6A11-7C07EC48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2D9271-37B9-4B2E-43C4-78331D06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A46C-A0F7-4482-AA99-AFE5561802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9281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0BC327-FB42-EF51-9D6A-A37FC3464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2BE3B4-EBC8-84B1-9951-501CB901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C4E81-80E9-7929-FF25-CB75AC36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E94-3068-4859-AC8F-B4A0D2FF32E5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32B932-764D-7A30-8EBE-22DDDE81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CBDA62-FCDA-F593-87D7-DCAE68EC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A46C-A0F7-4482-AA99-AFE5561802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8440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AC17D-2D6E-93D0-3002-91E172F9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F4235-E8C3-0938-C395-E7D43DA6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AA2AB5-B9B9-4748-90CA-A4ABAAD7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E94-3068-4859-AC8F-B4A0D2FF32E5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E45ED-608E-5DFE-47EB-DE6A7148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00081-3D59-9C66-EF79-46624EE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A46C-A0F7-4482-AA99-AFE5561802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175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A0F50-3B9E-97A1-29CC-B5F2FF53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39400F-5495-AB3C-AF92-50B98CDA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840634-3525-8CAC-AA8A-A234F62A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E94-3068-4859-AC8F-B4A0D2FF32E5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54ACC-DD0A-8871-18CB-D276731A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58BA6-F346-1E93-6FBC-DC2DC604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A46C-A0F7-4482-AA99-AFE5561802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4777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4D175-2AF7-F8FB-D30B-DCD52113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05DEB-BCE4-76D5-CCD5-A46CEF7B1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E1273A-B3F3-2B75-8633-11EE39341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35CE8-DDE1-64F1-6723-6BF2562C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E94-3068-4859-AC8F-B4A0D2FF32E5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55E607-F878-6BFB-76D8-996697E1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3ABA3D-B18F-5B77-5918-ECD9996F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A46C-A0F7-4482-AA99-AFE5561802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5017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A2356-8ECB-F98E-2563-9D6A4547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F80B10-0461-B961-5933-D2CC0F132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143B77-DEAE-65BE-18C9-B13515FF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48004B-A842-0135-C3A8-9401988A4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ED52E0-068A-FBFE-969E-7239B821A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7BFA48-886C-8CAC-11F8-86D2AE96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E94-3068-4859-AC8F-B4A0D2FF32E5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F70871-9CF1-A31A-278B-E42A92D2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B643EC-506E-B5D8-3343-5A7A9E12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A46C-A0F7-4482-AA99-AFE5561802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8273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D96C2-BE26-CBD6-4AB8-DA78E13B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037551-3BC5-B992-8102-C950095E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E94-3068-4859-AC8F-B4A0D2FF32E5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AB0B12-FB85-AD28-3C8D-5B109856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DE923A-2B27-AA7A-0B57-8A2B1BA6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A46C-A0F7-4482-AA99-AFE5561802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1827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7AACB7-EC83-ED56-E7DD-DD44A3F8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E94-3068-4859-AC8F-B4A0D2FF32E5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6676B1-B9E3-CEE6-D8E3-C80AC21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326CFB-2BC6-9304-2978-71646DB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A46C-A0F7-4482-AA99-AFE5561802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882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57442-E464-88A6-47D1-DF4A2665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DB73D-C90E-972A-B13F-6C1BF5148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349CAD-3306-3AFA-7C6A-11F99F8ED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3D0A38-3C68-31AA-AD7C-D735EDA1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E94-3068-4859-AC8F-B4A0D2FF32E5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505D72-9928-8B72-E316-80933758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68BC96-C386-22BF-BE73-7DFECD3E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A46C-A0F7-4482-AA99-AFE5561802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553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53B04-77A6-C71A-871D-FB0293C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F34666-65B7-6AC9-07E7-7A51DEEE3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778E0B-AA66-E2DA-DA0C-CF84E209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841738-4E57-DDB5-682A-42999AF2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7E94-3068-4859-AC8F-B4A0D2FF32E5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E853E5-228B-06B2-D932-72BC3697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8DB879-D277-6E45-8398-68ED80EE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A46C-A0F7-4482-AA99-AFE5561802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66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513C8-D56A-2B3E-E655-8AB0C0CC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F81FE8-CDED-A7BB-5E8C-61EED675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4B9D03-922B-464E-1230-77DB9A57A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7E94-3068-4859-AC8F-B4A0D2FF32E5}" type="datetimeFigureOut">
              <a:rPr lang="ru-UA" smtClean="0"/>
              <a:t>09.06.2023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9F130D-ADED-A224-D1A5-CE60B1340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28A2B-3675-EED7-8BD1-A04B2C76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6A46C-A0F7-4482-AA99-AFE5561802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8076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87435-72C3-9FE8-B5FF-4E45C03D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1"/>
            <a:ext cx="10515600" cy="259628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uk-UA" sz="2400" dirty="0">
                <a:effectLst/>
              </a:rPr>
              <a:t>МІНІСТЕРСТВО ОСВІТИ І НАУКИ УКРАЇНИ</a:t>
            </a:r>
            <a:br>
              <a:rPr lang="ru-UA" sz="2400" dirty="0">
                <a:effectLst/>
              </a:rPr>
            </a:br>
            <a:r>
              <a:rPr lang="uk-UA" sz="2400" dirty="0">
                <a:effectLst/>
              </a:rPr>
              <a:t>НАЦІОНАЛЬНИЙ ТЕХНІЧНИЙ УНІВЕРСИТЕТ</a:t>
            </a:r>
            <a:br>
              <a:rPr lang="ru-UA" sz="2400" dirty="0">
                <a:effectLst/>
              </a:rPr>
            </a:br>
            <a:r>
              <a:rPr lang="uk-UA" sz="2400" dirty="0">
                <a:effectLst/>
              </a:rPr>
              <a:t> “ХАРКІВСЬКИЙ ПОЛІТЕХНІЧНИЙ ІНСТИТУТ”</a:t>
            </a:r>
            <a:br>
              <a:rPr lang="ru-UA" sz="2400" dirty="0">
                <a:effectLst/>
              </a:rPr>
            </a:br>
            <a:r>
              <a:rPr lang="uk-UA" sz="2400" dirty="0">
                <a:effectLst/>
              </a:rPr>
              <a:t>Кафедра “Автоматизовані системи управління”</a:t>
            </a:r>
            <a:br>
              <a:rPr lang="uk-UA" sz="2400" dirty="0">
                <a:effectLst/>
              </a:rPr>
            </a:br>
            <a:endParaRPr lang="ru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AA6A8-ACE8-46D2-1EB2-01C72B769AC0}"/>
              </a:ext>
            </a:extLst>
          </p:cNvPr>
          <p:cNvSpPr txBox="1"/>
          <p:nvPr/>
        </p:nvSpPr>
        <p:spPr>
          <a:xfrm>
            <a:off x="1640032" y="2805545"/>
            <a:ext cx="8911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 РОБОТА</a:t>
            </a:r>
            <a:br>
              <a:rPr lang="ru-UA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«Проектування та реалізація програмного забезпечення для представлення та взаємодії елементів гри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ятнадцять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використанням бібліотеки </a:t>
            </a:r>
            <a:r>
              <a:rPr lang="uk-UA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uk-UA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48AE1-6C73-7D3B-A07E-DC060E823C3B}"/>
              </a:ext>
            </a:extLst>
          </p:cNvPr>
          <p:cNvSpPr txBox="1"/>
          <p:nvPr/>
        </p:nvSpPr>
        <p:spPr>
          <a:xfrm>
            <a:off x="592283" y="4322618"/>
            <a:ext cx="114403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effectLst/>
              </a:rPr>
              <a:t>Керівник роботи</a:t>
            </a:r>
            <a:r>
              <a:rPr lang="en-US" sz="1800" dirty="0">
                <a:effectLst/>
              </a:rPr>
              <a:t>:</a:t>
            </a:r>
          </a:p>
          <a:p>
            <a:r>
              <a:rPr lang="uk-UA" sz="1800" dirty="0">
                <a:effectLst/>
              </a:rPr>
              <a:t>доцент каф. ПІІТУ						                                             </a:t>
            </a:r>
            <a:r>
              <a:rPr lang="uk-UA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О.С. </a:t>
            </a:r>
            <a:r>
              <a:rPr lang="uk-UA" sz="2400" kern="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КІЗІЛОВ</a:t>
            </a:r>
            <a:br>
              <a:rPr lang="ru-UA" sz="1800" dirty="0">
                <a:effectLst/>
              </a:rPr>
            </a:br>
            <a:endParaRPr lang="uk-UA" dirty="0"/>
          </a:p>
          <a:p>
            <a:r>
              <a:rPr lang="uk-UA" sz="1800" dirty="0">
                <a:effectLst/>
              </a:rPr>
              <a:t>Виконавець:</a:t>
            </a:r>
            <a:br>
              <a:rPr lang="ru-UA" sz="1800" dirty="0">
                <a:effectLst/>
              </a:rPr>
            </a:br>
            <a:r>
              <a:rPr lang="uk-UA" sz="1800" dirty="0">
                <a:effectLst/>
              </a:rPr>
              <a:t>студент групи КН-222г					                                             </a:t>
            </a:r>
            <a:r>
              <a:rPr lang="uk-UA" sz="2400" dirty="0"/>
              <a:t>О</a:t>
            </a:r>
            <a:r>
              <a:rPr lang="en-US" sz="2400" dirty="0"/>
              <a:t>. </a:t>
            </a:r>
            <a:r>
              <a:rPr lang="uk-UA" sz="2400" dirty="0"/>
              <a:t>М</a:t>
            </a:r>
            <a:r>
              <a:rPr lang="en-US" sz="2400" dirty="0"/>
              <a:t>. </a:t>
            </a:r>
            <a:r>
              <a:rPr lang="uk-UA" sz="2400" dirty="0"/>
              <a:t>Савченко</a:t>
            </a:r>
            <a:br>
              <a:rPr lang="ru-UA" sz="1800" dirty="0">
                <a:effectLst/>
              </a:rPr>
            </a:br>
            <a:endParaRPr lang="ru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23680-B2FF-569D-1C25-5515A2D58D66}"/>
              </a:ext>
            </a:extLst>
          </p:cNvPr>
          <p:cNvSpPr txBox="1"/>
          <p:nvPr/>
        </p:nvSpPr>
        <p:spPr>
          <a:xfrm>
            <a:off x="5564901" y="5892278"/>
            <a:ext cx="14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>
                <a:effectLst/>
              </a:rPr>
              <a:t>Харків – 2023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2979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02287-C823-EEB2-C2AC-DB77C22B1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983" y="2865826"/>
            <a:ext cx="5091127" cy="1904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ru-UA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6CF21-1C1B-381B-D56E-62D44C6D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Гра:</a:t>
            </a:r>
            <a:b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“П’ятнадцять”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0F5CB0D-2505-42D1-84C5-A9A1BD878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579"/>
            <a:ext cx="5097779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>
                <a:effectLst/>
              </a:rPr>
              <a:t>Гра "П'ятнадцять" — це головоломка, в якій гравець повинен впорядкувати числа від 1 до 15 на дошці розміром 4x4.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FF2F0-C507-8917-83B3-BACEBE060F35}"/>
              </a:ext>
            </a:extLst>
          </p:cNvPr>
          <p:cNvSpPr txBox="1"/>
          <p:nvPr/>
        </p:nvSpPr>
        <p:spPr>
          <a:xfrm>
            <a:off x="6256020" y="2100579"/>
            <a:ext cx="5097780" cy="407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На початку гри користувача чекає повністю оновлене поле, де початковий стан гри виглядає так, що числа від 1 до 15 випадковим чином розташовані на дошці, а останнє поле залишається порожнім.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12030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F1B23-1432-A99E-BFCF-16CD7F18B8BA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Правила гри “П’ятнадцять”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47B21-FEF2-9FCF-EA9B-07073876317B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 err="1">
                <a:effectLst/>
              </a:rPr>
              <a:t>Гра</a:t>
            </a:r>
            <a:r>
              <a:rPr lang="en-US" sz="1400" i="1" dirty="0">
                <a:effectLst/>
              </a:rPr>
              <a:t> є </a:t>
            </a:r>
            <a:r>
              <a:rPr lang="en-US" sz="1400" i="1" dirty="0" err="1">
                <a:effectLst/>
              </a:rPr>
              <a:t>набором</a:t>
            </a:r>
            <a:r>
              <a:rPr lang="en-US" sz="1400" i="1" dirty="0">
                <a:effectLst/>
              </a:rPr>
              <a:t> 15 </a:t>
            </a:r>
            <a:r>
              <a:rPr lang="en-US" sz="1400" i="1" dirty="0" err="1">
                <a:effectLst/>
              </a:rPr>
              <a:t>однакових</a:t>
            </a:r>
            <a:r>
              <a:rPr lang="en-US" sz="1400" i="1" dirty="0">
                <a:effectLst/>
              </a:rPr>
              <a:t> </a:t>
            </a:r>
            <a:r>
              <a:rPr lang="en-US" sz="1400" i="1" dirty="0" err="1">
                <a:effectLst/>
              </a:rPr>
              <a:t>кубів</a:t>
            </a:r>
            <a:r>
              <a:rPr lang="en-US" sz="1400" i="1" dirty="0">
                <a:effectLst/>
              </a:rPr>
              <a:t> (4 x 4), з </a:t>
            </a:r>
            <a:r>
              <a:rPr lang="en-US" sz="1400" i="1" dirty="0" err="1">
                <a:effectLst/>
              </a:rPr>
              <a:t>нанесеними</a:t>
            </a:r>
            <a:r>
              <a:rPr lang="en-US" sz="1400" i="1" dirty="0">
                <a:effectLst/>
              </a:rPr>
              <a:t> </a:t>
            </a:r>
            <a:r>
              <a:rPr lang="en-US" sz="1400" i="1" dirty="0" err="1">
                <a:effectLst/>
              </a:rPr>
              <a:t>числами</a:t>
            </a:r>
            <a:r>
              <a:rPr lang="en-US" sz="1400" i="1" dirty="0">
                <a:effectLst/>
              </a:rPr>
              <a:t> </a:t>
            </a:r>
            <a:r>
              <a:rPr lang="en-US" sz="1400" i="1" dirty="0" err="1">
                <a:effectLst/>
              </a:rPr>
              <a:t>від</a:t>
            </a:r>
            <a:r>
              <a:rPr lang="en-US" sz="1400" i="1" dirty="0">
                <a:effectLst/>
              </a:rPr>
              <a:t> 1 до 15, </a:t>
            </a:r>
            <a:r>
              <a:rPr lang="en-US" sz="1400" i="1" dirty="0" err="1">
                <a:effectLst/>
              </a:rPr>
              <a:t>укладеними</a:t>
            </a:r>
            <a:r>
              <a:rPr lang="en-US" sz="1400" i="1" dirty="0">
                <a:effectLst/>
              </a:rPr>
              <a:t> </a:t>
            </a:r>
            <a:r>
              <a:rPr lang="en-US" sz="1400" i="1" dirty="0" err="1">
                <a:effectLst/>
              </a:rPr>
              <a:t>на</a:t>
            </a:r>
            <a:r>
              <a:rPr lang="en-US" sz="1400" i="1" dirty="0">
                <a:effectLst/>
              </a:rPr>
              <a:t> </a:t>
            </a:r>
            <a:r>
              <a:rPr lang="en-US" sz="1400" i="1" dirty="0" err="1">
                <a:effectLst/>
              </a:rPr>
              <a:t>квадратну</a:t>
            </a:r>
            <a:r>
              <a:rPr lang="en-US" sz="1400" i="1" dirty="0">
                <a:effectLst/>
              </a:rPr>
              <a:t> </a:t>
            </a:r>
            <a:r>
              <a:rPr lang="en-US" sz="1400" i="1" dirty="0" err="1">
                <a:effectLst/>
              </a:rPr>
              <a:t>дощечку</a:t>
            </a:r>
            <a:r>
              <a:rPr lang="en-US" sz="1400" i="1" dirty="0">
                <a:effectLst/>
              </a:rPr>
              <a:t>. </a:t>
            </a:r>
            <a:r>
              <a:rPr lang="en-US" sz="1400" dirty="0" err="1">
                <a:effectLst/>
              </a:rPr>
              <a:t>Довжина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сторони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дошки</a:t>
            </a:r>
            <a:r>
              <a:rPr lang="en-US" sz="1400" dirty="0">
                <a:effectLst/>
              </a:rPr>
              <a:t> в </a:t>
            </a:r>
            <a:r>
              <a:rPr lang="en-US" sz="1400" dirty="0" err="1">
                <a:effectLst/>
              </a:rPr>
              <a:t>чотири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рази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більша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за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довжину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сторони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кубів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відповідно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залишається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незаповненим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одне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квадратне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поле</a:t>
            </a:r>
            <a:r>
              <a:rPr lang="en-US" sz="1400" dirty="0"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 err="1">
                <a:effectLst/>
              </a:rPr>
              <a:t>Гра</a:t>
            </a:r>
            <a:r>
              <a:rPr lang="en-US" sz="1400" i="1" dirty="0">
                <a:effectLst/>
              </a:rPr>
              <a:t> </a:t>
            </a:r>
            <a:r>
              <a:rPr lang="en-US" sz="1400" i="1" dirty="0" err="1">
                <a:effectLst/>
              </a:rPr>
              <a:t>складається</a:t>
            </a:r>
            <a:r>
              <a:rPr lang="en-US" sz="1400" i="1" dirty="0">
                <a:effectLst/>
              </a:rPr>
              <a:t> з </a:t>
            </a:r>
            <a:r>
              <a:rPr lang="en-US" sz="1400" i="1" dirty="0" err="1">
                <a:effectLst/>
              </a:rPr>
              <a:t>послідовних</a:t>
            </a:r>
            <a:r>
              <a:rPr lang="en-US" sz="1400" i="1" dirty="0">
                <a:effectLst/>
              </a:rPr>
              <a:t> </a:t>
            </a:r>
            <a:r>
              <a:rPr lang="en-US" sz="1400" i="1" dirty="0" err="1">
                <a:effectLst/>
              </a:rPr>
              <a:t>кроків</a:t>
            </a:r>
            <a:r>
              <a:rPr lang="en-US" sz="1400" i="1" dirty="0">
                <a:effectLst/>
              </a:rPr>
              <a:t>. </a:t>
            </a:r>
            <a:r>
              <a:rPr lang="en-US" sz="1400" dirty="0" err="1">
                <a:effectLst/>
              </a:rPr>
              <a:t>На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кожному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кроці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гравець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може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перемістити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один</a:t>
            </a:r>
            <a:r>
              <a:rPr lang="en-US" sz="1400" dirty="0">
                <a:effectLst/>
              </a:rPr>
              <a:t> з </a:t>
            </a:r>
            <a:r>
              <a:rPr lang="en-US" sz="1400" dirty="0" err="1">
                <a:effectLst/>
              </a:rPr>
              <a:t>кубів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поряд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якого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знаходиться</a:t>
            </a:r>
            <a:r>
              <a:rPr lang="uk-UA" sz="1400" dirty="0"/>
              <a:t> пусте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квадратне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поле</a:t>
            </a:r>
            <a:r>
              <a:rPr lang="en-US" sz="1400" dirty="0">
                <a:effectLst/>
              </a:rPr>
              <a:t>, з </a:t>
            </a:r>
            <a:r>
              <a:rPr lang="en-US" sz="1400" dirty="0" err="1">
                <a:effectLst/>
              </a:rPr>
              <a:t>місця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на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дане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поле</a:t>
            </a:r>
            <a:r>
              <a:rPr lang="en-US" sz="1400" dirty="0">
                <a:effectLst/>
              </a:rPr>
              <a:t> в </a:t>
            </a:r>
            <a:r>
              <a:rPr lang="en-US" sz="1400" dirty="0" err="1">
                <a:effectLst/>
              </a:rPr>
              <a:t>кожному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не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діагональному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напрямку</a:t>
            </a:r>
            <a:r>
              <a:rPr lang="en-US" sz="1400" dirty="0">
                <a:effectLst/>
              </a:rPr>
              <a:t>.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 err="1">
                <a:effectLst/>
              </a:rPr>
              <a:t>Мета</a:t>
            </a:r>
            <a:r>
              <a:rPr lang="en-US" sz="1400" i="1" dirty="0">
                <a:effectLst/>
              </a:rPr>
              <a:t> </a:t>
            </a:r>
            <a:r>
              <a:rPr lang="en-US" sz="1400" i="1" dirty="0" err="1">
                <a:effectLst/>
              </a:rPr>
              <a:t>гри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полягає</a:t>
            </a:r>
            <a:r>
              <a:rPr lang="en-US" sz="1400" dirty="0">
                <a:effectLst/>
              </a:rPr>
              <a:t> в </a:t>
            </a:r>
            <a:r>
              <a:rPr lang="en-US" sz="1400" dirty="0" err="1">
                <a:effectLst/>
              </a:rPr>
              <a:t>розміщенні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кубів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відповідно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цифр</a:t>
            </a:r>
            <a:r>
              <a:rPr lang="en-US" sz="1400" dirty="0">
                <a:effectLst/>
              </a:rPr>
              <a:t> в </a:t>
            </a:r>
            <a:r>
              <a:rPr lang="en-US" sz="1400" dirty="0" err="1">
                <a:effectLst/>
              </a:rPr>
              <a:t>порядку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зростання</a:t>
            </a:r>
            <a:r>
              <a:rPr lang="en-US" sz="1400" dirty="0">
                <a:effectLst/>
              </a:rPr>
              <a:t> та в </a:t>
            </a:r>
            <a:r>
              <a:rPr lang="en-US" sz="1400" dirty="0" err="1">
                <a:effectLst/>
              </a:rPr>
              <a:t>тому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щоб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знайти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найкоротший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шлях</a:t>
            </a:r>
            <a:r>
              <a:rPr lang="en-US" sz="1400" dirty="0">
                <a:effectLst/>
              </a:rPr>
              <a:t> до </a:t>
            </a:r>
            <a:r>
              <a:rPr lang="en-US" sz="1400" dirty="0" err="1">
                <a:effectLst/>
              </a:rPr>
              <a:t>вирішення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гри</a:t>
            </a:r>
            <a:r>
              <a:rPr lang="en-US" sz="1400" dirty="0"/>
              <a:t>.</a:t>
            </a:r>
            <a:endParaRPr lang="en-US" sz="140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Гравець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вважається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переможцем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якщо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він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досягає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кінцевої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конфігурації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де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числа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від</a:t>
            </a:r>
            <a:r>
              <a:rPr lang="en-US" sz="1400" dirty="0">
                <a:effectLst/>
              </a:rPr>
              <a:t> 1 до 15 </a:t>
            </a:r>
            <a:r>
              <a:rPr lang="en-US" sz="1400" dirty="0" err="1">
                <a:effectLst/>
              </a:rPr>
              <a:t>розташовані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вірно</a:t>
            </a:r>
            <a:r>
              <a:rPr lang="en-US" sz="1400" dirty="0">
                <a:effectLst/>
              </a:rPr>
              <a:t>, а </a:t>
            </a:r>
            <a:r>
              <a:rPr lang="en-US" sz="1400" dirty="0" err="1">
                <a:effectLst/>
              </a:rPr>
              <a:t>останнє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поле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порожнє</a:t>
            </a:r>
            <a:r>
              <a:rPr lang="en-US" sz="1400" dirty="0">
                <a:effectLst/>
              </a:rPr>
              <a:t>.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16" name="Рисунок 15" descr="Изображение выглядит как прямоугольный, снимок экрана, Прямоугольник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BE2D532-A824-2867-2DD0-DF90BD616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8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22BB4-411A-A35F-780C-B89F0905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Діаграма варіантів використання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диаграмма, круг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48A4769D-5499-0707-20CC-3E6D3113F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5" y="292688"/>
            <a:ext cx="6187448" cy="64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7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A141B-2909-2ECF-BDC4-8603D4E8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661975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Діаграма класів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диаграмм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0E98EF34-88C6-489F-4B14-D95D619B6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93" y="549230"/>
            <a:ext cx="5659705" cy="60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0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, черно-белый, чек&#10;&#10;Автоматически созданное описание">
            <a:extLst>
              <a:ext uri="{FF2B5EF4-FFF2-40B4-BE49-F238E27FC236}">
                <a16:creationId xmlns:a16="http://schemas.microsoft.com/office/drawing/2014/main" id="{7216ED82-A187-B757-4A99-894F30B2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81" y="620720"/>
            <a:ext cx="1413427" cy="559773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32BBDD8-8D49-4D88-8935-FBC3DCA3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314" y="2"/>
            <a:ext cx="7556686" cy="685799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A141B-2909-2ECF-BDC4-8603D4E8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781" y="620720"/>
            <a:ext cx="6157545" cy="5523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Діаграма класів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63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снимок экрана, Прямоугольник, прямоугольн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FB52D735-6CF4-2567-9AE1-B5E746C4C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" r="3640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1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2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снимок экрана, текст, Красочность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7BB12B3-4000-0ED9-DA68-63C092169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" r="3532" b="1"/>
          <a:stretch/>
        </p:blipFill>
        <p:spPr>
          <a:xfrm>
            <a:off x="838200" y="233807"/>
            <a:ext cx="10468866" cy="58887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4666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снимок экрана, Прямоугольник, текст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4192CFCE-A04F-4087-202C-D09098FA1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7" y="457200"/>
            <a:ext cx="112674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60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294</Words>
  <Application>Microsoft Office PowerPoint</Application>
  <PresentationFormat>Широкоэкранный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МІНІСТЕРСТВО ОСВІТИ І НАУКИ УКРАЇНИ НАЦІОНАЛЬНИЙ ТЕХНІЧНИЙ УНІВЕРСИТЕТ  “ХАРКІВСЬКИЙ ПОЛІТЕХНІЧНИЙ ІНСТИТУТ” Кафедра “Автоматизовані системи управління” </vt:lpstr>
      <vt:lpstr>Гра: “П’ятнадцять”</vt:lpstr>
      <vt:lpstr>Презентация PowerPoint</vt:lpstr>
      <vt:lpstr>Діаграма варіантів використання</vt:lpstr>
      <vt:lpstr>Діаграма класів</vt:lpstr>
      <vt:lpstr>Діаграма класів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МІНІСТЕРСТВО ОСВІТИ І НАУКИ УКРАЇНИ НАЦІОНАЛЬНИЙ ТЕХНІЧНИЙ УНІВЕРСИТЕТ  “ХАРКІВСЬКИЙ ПОЛІТЕХНІЧНИЙ ІНСТИТУТ” Кафедра “Автоматизовані системи управління” </dc:title>
  <dc:creator>Олександр Миколайович Савченко</dc:creator>
  <cp:lastModifiedBy>Олександр Миколайович Савченко</cp:lastModifiedBy>
  <cp:revision>4</cp:revision>
  <dcterms:created xsi:type="dcterms:W3CDTF">2023-06-08T22:39:59Z</dcterms:created>
  <dcterms:modified xsi:type="dcterms:W3CDTF">2023-06-09T08:54:49Z</dcterms:modified>
</cp:coreProperties>
</file>