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6" r:id="rId4"/>
    <p:sldId id="264" r:id="rId5"/>
    <p:sldId id="265" r:id="rId6"/>
    <p:sldId id="267" r:id="rId7"/>
    <p:sldId id="271" r:id="rId8"/>
    <p:sldId id="268" r:id="rId9"/>
    <p:sldId id="272" r:id="rId10"/>
    <p:sldId id="269" r:id="rId11"/>
    <p:sldId id="270" r:id="rId12"/>
    <p:sldId id="273" r:id="rId13"/>
    <p:sldId id="275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19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ABC University | Quiz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Shaheed Abdillah | NCS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</a:t>
            </a:r>
            <a:r>
              <a:rPr lang="en-SG" sz="2800" dirty="0"/>
              <a:t>Questions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301EA2-F22B-47F0-9CAF-E9727C9A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50591"/>
              </p:ext>
            </p:extLst>
          </p:nvPr>
        </p:nvGraphicFramePr>
        <p:xfrm>
          <a:off x="4000500" y="1904942"/>
          <a:ext cx="81124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27">
                  <a:extLst>
                    <a:ext uri="{9D8B030D-6E8A-4147-A177-3AD203B41FA5}">
                      <a16:colId xmlns:a16="http://schemas.microsoft.com/office/drawing/2014/main" val="3751333694"/>
                    </a:ext>
                  </a:extLst>
                </a:gridCol>
                <a:gridCol w="1138088">
                  <a:extLst>
                    <a:ext uri="{9D8B030D-6E8A-4147-A177-3AD203B41FA5}">
                      <a16:colId xmlns:a16="http://schemas.microsoft.com/office/drawing/2014/main" val="676837909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026139142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011315158"/>
                    </a:ext>
                  </a:extLst>
                </a:gridCol>
                <a:gridCol w="1037493">
                  <a:extLst>
                    <a:ext uri="{9D8B030D-6E8A-4147-A177-3AD203B41FA5}">
                      <a16:colId xmlns:a16="http://schemas.microsoft.com/office/drawing/2014/main" val="2162634169"/>
                    </a:ext>
                  </a:extLst>
                </a:gridCol>
                <a:gridCol w="1019907">
                  <a:extLst>
                    <a:ext uri="{9D8B030D-6E8A-4147-A177-3AD203B41FA5}">
                      <a16:colId xmlns:a16="http://schemas.microsoft.com/office/drawing/2014/main" val="2493988643"/>
                    </a:ext>
                  </a:extLst>
                </a:gridCol>
                <a:gridCol w="975947">
                  <a:extLst>
                    <a:ext uri="{9D8B030D-6E8A-4147-A177-3AD203B41FA5}">
                      <a16:colId xmlns:a16="http://schemas.microsoft.com/office/drawing/2014/main" val="1133249783"/>
                    </a:ext>
                  </a:extLst>
                </a:gridCol>
                <a:gridCol w="1210480">
                  <a:extLst>
                    <a:ext uri="{9D8B030D-6E8A-4147-A177-3AD203B41FA5}">
                      <a16:colId xmlns:a16="http://schemas.microsoft.com/office/drawing/2014/main" val="199047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Quiz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Option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Option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446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DC474DF9-6521-4763-B501-4A2D2A83C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0" t="1026" r="2349" b="1538"/>
          <a:stretch/>
        </p:blipFill>
        <p:spPr>
          <a:xfrm>
            <a:off x="172919" y="1825812"/>
            <a:ext cx="3315468" cy="4703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A0BED0E-5E55-4C27-8C26-7D78AFDCCF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5570" y="2505808"/>
            <a:ext cx="3156439" cy="876046"/>
          </a:xfrm>
          <a:prstGeom prst="bentConnector3">
            <a:avLst>
              <a:gd name="adj1" fmla="val -1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41BB2F7-9B9E-4D15-9F85-7F33CB1D49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3154" y="2444265"/>
            <a:ext cx="3921371" cy="1590661"/>
          </a:xfrm>
          <a:prstGeom prst="bentConnector3">
            <a:avLst>
              <a:gd name="adj1" fmla="val -2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3149CB1-4E34-44D6-B54E-CC727471B6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3152" y="2416296"/>
            <a:ext cx="5175744" cy="2058992"/>
          </a:xfrm>
          <a:prstGeom prst="bentConnector3">
            <a:avLst>
              <a:gd name="adj1" fmla="val 2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24B96B-BD2F-4092-8FF3-AB16873983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0741" y="2477621"/>
            <a:ext cx="6295293" cy="2509019"/>
          </a:xfrm>
          <a:prstGeom prst="bentConnector3">
            <a:avLst>
              <a:gd name="adj1" fmla="val 153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2CE068-6BD0-4BCD-AA9E-F6A9F98BD0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5566" y="2505807"/>
            <a:ext cx="7280034" cy="2885151"/>
          </a:xfrm>
          <a:prstGeom prst="bentConnector3">
            <a:avLst>
              <a:gd name="adj1" fmla="val 20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0F06E9B-80C2-438B-9899-1E3C1CDDD5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4771" y="2477620"/>
            <a:ext cx="8211944" cy="3384718"/>
          </a:xfrm>
          <a:prstGeom prst="bentConnector3">
            <a:avLst>
              <a:gd name="adj1" fmla="val -18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</a:t>
            </a:r>
            <a:r>
              <a:rPr lang="en-SG" sz="2800" dirty="0"/>
              <a:t>Results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301EA2-F22B-47F0-9CAF-E9727C9A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51582"/>
              </p:ext>
            </p:extLst>
          </p:nvPr>
        </p:nvGraphicFramePr>
        <p:xfrm>
          <a:off x="4796600" y="4088424"/>
          <a:ext cx="64233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956">
                  <a:extLst>
                    <a:ext uri="{9D8B030D-6E8A-4147-A177-3AD203B41FA5}">
                      <a16:colId xmlns:a16="http://schemas.microsoft.com/office/drawing/2014/main" val="3751333694"/>
                    </a:ext>
                  </a:extLst>
                </a:gridCol>
                <a:gridCol w="1681489">
                  <a:extLst>
                    <a:ext uri="{9D8B030D-6E8A-4147-A177-3AD203B41FA5}">
                      <a16:colId xmlns:a16="http://schemas.microsoft.com/office/drawing/2014/main" val="676837909"/>
                    </a:ext>
                  </a:extLst>
                </a:gridCol>
                <a:gridCol w="1464547">
                  <a:extLst>
                    <a:ext uri="{9D8B030D-6E8A-4147-A177-3AD203B41FA5}">
                      <a16:colId xmlns:a16="http://schemas.microsoft.com/office/drawing/2014/main" val="1026139142"/>
                    </a:ext>
                  </a:extLst>
                </a:gridCol>
                <a:gridCol w="1284663">
                  <a:extLst>
                    <a:ext uri="{9D8B030D-6E8A-4147-A177-3AD203B41FA5}">
                      <a16:colId xmlns:a16="http://schemas.microsoft.com/office/drawing/2014/main" val="1011315158"/>
                    </a:ext>
                  </a:extLst>
                </a:gridCol>
                <a:gridCol w="1284663">
                  <a:extLst>
                    <a:ext uri="{9D8B030D-6E8A-4147-A177-3AD203B41FA5}">
                      <a16:colId xmlns:a16="http://schemas.microsoft.com/office/drawing/2014/main" val="216263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Quiz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44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BF5D43-506A-43D9-87F5-76C3FEFF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en-SG" sz="2400" dirty="0"/>
              <a:t>Student id is based on which student did the quiz</a:t>
            </a:r>
          </a:p>
          <a:p>
            <a:r>
              <a:rPr lang="en-SG" sz="2400" dirty="0"/>
              <a:t>Quiz id shows the quiz the student did</a:t>
            </a:r>
          </a:p>
          <a:p>
            <a:r>
              <a:rPr lang="en-SG" sz="2400" dirty="0"/>
              <a:t>Answer will be in the form of an array</a:t>
            </a:r>
          </a:p>
          <a:p>
            <a:r>
              <a:rPr lang="en-SG" sz="2400" dirty="0"/>
              <a:t>Score shows the results</a:t>
            </a:r>
            <a:endParaRPr lang="en-SG" sz="2000" dirty="0"/>
          </a:p>
          <a:p>
            <a:endParaRPr lang="en-SG" sz="1800" dirty="0"/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2285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12E35-D780-4617-A232-E343D34A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23" y="2126510"/>
            <a:ext cx="9217269" cy="2884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</a:t>
            </a:r>
            <a:r>
              <a:rPr lang="en-SG" sz="2800" dirty="0"/>
              <a:t>Results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301EA2-F22B-47F0-9CAF-E9727C9A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8267"/>
              </p:ext>
            </p:extLst>
          </p:nvPr>
        </p:nvGraphicFramePr>
        <p:xfrm>
          <a:off x="3196400" y="4193931"/>
          <a:ext cx="64233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956">
                  <a:extLst>
                    <a:ext uri="{9D8B030D-6E8A-4147-A177-3AD203B41FA5}">
                      <a16:colId xmlns:a16="http://schemas.microsoft.com/office/drawing/2014/main" val="3751333694"/>
                    </a:ext>
                  </a:extLst>
                </a:gridCol>
                <a:gridCol w="1681489">
                  <a:extLst>
                    <a:ext uri="{9D8B030D-6E8A-4147-A177-3AD203B41FA5}">
                      <a16:colId xmlns:a16="http://schemas.microsoft.com/office/drawing/2014/main" val="676837909"/>
                    </a:ext>
                  </a:extLst>
                </a:gridCol>
                <a:gridCol w="1464547">
                  <a:extLst>
                    <a:ext uri="{9D8B030D-6E8A-4147-A177-3AD203B41FA5}">
                      <a16:colId xmlns:a16="http://schemas.microsoft.com/office/drawing/2014/main" val="1026139142"/>
                    </a:ext>
                  </a:extLst>
                </a:gridCol>
                <a:gridCol w="1284663">
                  <a:extLst>
                    <a:ext uri="{9D8B030D-6E8A-4147-A177-3AD203B41FA5}">
                      <a16:colId xmlns:a16="http://schemas.microsoft.com/office/drawing/2014/main" val="1011315158"/>
                    </a:ext>
                  </a:extLst>
                </a:gridCol>
                <a:gridCol w="1284663">
                  <a:extLst>
                    <a:ext uri="{9D8B030D-6E8A-4147-A177-3AD203B41FA5}">
                      <a16:colId xmlns:a16="http://schemas.microsoft.com/office/drawing/2014/main" val="216263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Quiz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446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F946DFD-BDE6-49C4-B23E-257E893862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85510" y="3677778"/>
            <a:ext cx="592693" cy="43961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07BCE0-21F3-4627-9E78-2B1DF12A3A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5176" y="2853105"/>
            <a:ext cx="1529863" cy="1151790"/>
          </a:xfrm>
          <a:prstGeom prst="bentConnector3">
            <a:avLst>
              <a:gd name="adj1" fmla="val 62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0F1282-3641-4A6D-A80D-72604D991AF5}"/>
              </a:ext>
            </a:extLst>
          </p:cNvPr>
          <p:cNvCxnSpPr>
            <a:cxnSpLocks/>
          </p:cNvCxnSpPr>
          <p:nvPr/>
        </p:nvCxnSpPr>
        <p:spPr>
          <a:xfrm>
            <a:off x="7403123" y="3568566"/>
            <a:ext cx="1760861" cy="622010"/>
          </a:xfrm>
          <a:prstGeom prst="bentConnector3">
            <a:avLst>
              <a:gd name="adj1" fmla="val 984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96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</a:t>
            </a:r>
            <a:r>
              <a:rPr lang="en-SG" sz="2800" dirty="0"/>
              <a:t>Results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9C6C-CA2F-48D8-8AEF-168D486C8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0" t="4232" r="8883" b="9243"/>
          <a:stretch/>
        </p:blipFill>
        <p:spPr>
          <a:xfrm>
            <a:off x="581192" y="2100893"/>
            <a:ext cx="5635519" cy="384876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7548DD-5311-438C-BEB2-A32949EDE035}"/>
              </a:ext>
            </a:extLst>
          </p:cNvPr>
          <p:cNvCxnSpPr>
            <a:cxnSpLocks/>
          </p:cNvCxnSpPr>
          <p:nvPr/>
        </p:nvCxnSpPr>
        <p:spPr>
          <a:xfrm flipV="1">
            <a:off x="3017227" y="2779933"/>
            <a:ext cx="5993417" cy="11417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DF7404-28D8-43EF-9EA3-22E97FF2F65E}"/>
              </a:ext>
            </a:extLst>
          </p:cNvPr>
          <p:cNvSpPr txBox="1"/>
          <p:nvPr/>
        </p:nvSpPr>
        <p:spPr>
          <a:xfrm>
            <a:off x="9010644" y="2228671"/>
            <a:ext cx="228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Quiz score will be displayed here (5 points for each correct question)</a:t>
            </a:r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B2F0C65-13F2-4D83-86F6-C8E8D2B1AD65}"/>
              </a:ext>
            </a:extLst>
          </p:cNvPr>
          <p:cNvCxnSpPr>
            <a:cxnSpLocks/>
          </p:cNvCxnSpPr>
          <p:nvPr/>
        </p:nvCxnSpPr>
        <p:spPr>
          <a:xfrm>
            <a:off x="3875942" y="4649157"/>
            <a:ext cx="4264270" cy="8081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B97067-0794-46C5-84B9-2DAB95B08875}"/>
              </a:ext>
            </a:extLst>
          </p:cNvPr>
          <p:cNvSpPr txBox="1"/>
          <p:nvPr/>
        </p:nvSpPr>
        <p:spPr>
          <a:xfrm>
            <a:off x="8149004" y="5142045"/>
            <a:ext cx="293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Calculations of rankings based on the result table</a:t>
            </a:r>
            <a:endParaRPr lang="en-SG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B917C4C-7170-46D3-9727-46620FFA3E11}"/>
              </a:ext>
            </a:extLst>
          </p:cNvPr>
          <p:cNvSpPr/>
          <p:nvPr/>
        </p:nvSpPr>
        <p:spPr>
          <a:xfrm>
            <a:off x="3288323" y="4344953"/>
            <a:ext cx="571500" cy="6027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FB7BF619-7C73-4096-863B-72804DA87771}"/>
              </a:ext>
            </a:extLst>
          </p:cNvPr>
          <p:cNvSpPr/>
          <p:nvPr/>
        </p:nvSpPr>
        <p:spPr>
          <a:xfrm>
            <a:off x="2623039" y="3568212"/>
            <a:ext cx="417640" cy="69605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00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FB22-BBD0-496A-A54A-DDCACCD73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478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shaheedabdillah@OUTLOOK.com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8037-03D8-4B0F-8E8D-E20DD452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Technologies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609C-D08B-4B2C-A804-3CED75AC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3391"/>
            <a:ext cx="3101808" cy="3112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/>
              <a:t>Technologies Used:</a:t>
            </a:r>
          </a:p>
          <a:p>
            <a:r>
              <a:rPr lang="en-SG" sz="2400" dirty="0"/>
              <a:t>Java</a:t>
            </a:r>
          </a:p>
          <a:p>
            <a:r>
              <a:rPr lang="en-SG" sz="2400" dirty="0"/>
              <a:t>Spring</a:t>
            </a:r>
          </a:p>
          <a:p>
            <a:r>
              <a:rPr lang="en-SG" sz="2400" dirty="0" err="1"/>
              <a:t>Thymeleaf</a:t>
            </a:r>
            <a:endParaRPr lang="en-SG" sz="2400" dirty="0"/>
          </a:p>
          <a:p>
            <a:r>
              <a:rPr lang="en-SG" sz="2400" dirty="0"/>
              <a:t>REST</a:t>
            </a:r>
          </a:p>
          <a:p>
            <a:r>
              <a:rPr lang="en-SG" sz="2400" dirty="0"/>
              <a:t>MySQL</a:t>
            </a:r>
          </a:p>
          <a:p>
            <a:r>
              <a:rPr lang="en-SG" sz="2400" dirty="0"/>
              <a:t>Bootstrap</a:t>
            </a:r>
          </a:p>
        </p:txBody>
      </p:sp>
      <p:pic>
        <p:nvPicPr>
          <p:cNvPr id="1026" name="Picture 2" descr="Spring Boot">
            <a:extLst>
              <a:ext uri="{FF2B5EF4-FFF2-40B4-BE49-F238E27FC236}">
                <a16:creationId xmlns:a16="http://schemas.microsoft.com/office/drawing/2014/main" id="{E67C13DF-FA93-4AAF-90D9-292737AC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13" y="1995998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ymeleaf">
            <a:extLst>
              <a:ext uri="{FF2B5EF4-FFF2-40B4-BE49-F238E27FC236}">
                <a16:creationId xmlns:a16="http://schemas.microsoft.com/office/drawing/2014/main" id="{DD7CCE11-D994-43AE-A065-766FA278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780" y="1981514"/>
            <a:ext cx="2053980" cy="205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reddit">
            <a:extLst>
              <a:ext uri="{FF2B5EF4-FFF2-40B4-BE49-F238E27FC236}">
                <a16:creationId xmlns:a16="http://schemas.microsoft.com/office/drawing/2014/main" id="{BA6A9364-9725-4121-8934-011013E4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25" y="41890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Bootstrap">
            <a:extLst>
              <a:ext uri="{FF2B5EF4-FFF2-40B4-BE49-F238E27FC236}">
                <a16:creationId xmlns:a16="http://schemas.microsoft.com/office/drawing/2014/main" id="{B8587EFE-76E6-421E-A13A-D3D503D9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01" y="4304863"/>
            <a:ext cx="2298707" cy="229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Logo PNG Transparent (1) – Brands Logos">
            <a:extLst>
              <a:ext uri="{FF2B5EF4-FFF2-40B4-BE49-F238E27FC236}">
                <a16:creationId xmlns:a16="http://schemas.microsoft.com/office/drawing/2014/main" id="{69406B35-B4DC-4E6B-B3A0-8F43D5C8D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95" y="2751939"/>
            <a:ext cx="2754923" cy="275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1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F746-5CCD-405F-B456-F631A0D8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D17A57-4F50-49BE-A98E-3E2202F6FA94}"/>
              </a:ext>
            </a:extLst>
          </p:cNvPr>
          <p:cNvSpPr/>
          <p:nvPr/>
        </p:nvSpPr>
        <p:spPr>
          <a:xfrm>
            <a:off x="1734939" y="3138253"/>
            <a:ext cx="1476409" cy="1013801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80516F-27C3-4A45-9579-6B5A83FECA51}"/>
              </a:ext>
            </a:extLst>
          </p:cNvPr>
          <p:cNvSpPr/>
          <p:nvPr/>
        </p:nvSpPr>
        <p:spPr>
          <a:xfrm>
            <a:off x="4461205" y="2883877"/>
            <a:ext cx="2404342" cy="1498610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6" descr="mysql reddit">
            <a:extLst>
              <a:ext uri="{FF2B5EF4-FFF2-40B4-BE49-F238E27FC236}">
                <a16:creationId xmlns:a16="http://schemas.microsoft.com/office/drawing/2014/main" id="{C51FFC90-CE3F-4878-9098-8B62F58AC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06" y="3260664"/>
            <a:ext cx="722674" cy="72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EDB77-995F-4543-85A3-7E0BF454B8D8}"/>
              </a:ext>
            </a:extLst>
          </p:cNvPr>
          <p:cNvSpPr txBox="1"/>
          <p:nvPr/>
        </p:nvSpPr>
        <p:spPr>
          <a:xfrm>
            <a:off x="1164943" y="4189454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D5F69-F238-475A-88D4-4C74D97B1A30}"/>
              </a:ext>
            </a:extLst>
          </p:cNvPr>
          <p:cNvSpPr txBox="1"/>
          <p:nvPr/>
        </p:nvSpPr>
        <p:spPr>
          <a:xfrm>
            <a:off x="4461205" y="4550914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</p:txBody>
      </p:sp>
      <p:pic>
        <p:nvPicPr>
          <p:cNvPr id="9" name="Picture 2" descr="Spring Boot">
            <a:extLst>
              <a:ext uri="{FF2B5EF4-FFF2-40B4-BE49-F238E27FC236}">
                <a16:creationId xmlns:a16="http://schemas.microsoft.com/office/drawing/2014/main" id="{D6F6438F-CA7C-4FF8-AE56-89E4655C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62" y="3278925"/>
            <a:ext cx="654632" cy="58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Java Logo PNG Transparent (1) – Brands Logos">
            <a:extLst>
              <a:ext uri="{FF2B5EF4-FFF2-40B4-BE49-F238E27FC236}">
                <a16:creationId xmlns:a16="http://schemas.microsoft.com/office/drawing/2014/main" id="{1E94DC4B-4288-456A-964E-38248C1E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19" y="2950565"/>
            <a:ext cx="1245060" cy="12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D0B412-E687-4870-B8BD-F374B0318FB7}"/>
              </a:ext>
            </a:extLst>
          </p:cNvPr>
          <p:cNvSpPr/>
          <p:nvPr/>
        </p:nvSpPr>
        <p:spPr>
          <a:xfrm>
            <a:off x="8080919" y="2986157"/>
            <a:ext cx="2404342" cy="1498610"/>
          </a:xfrm>
          <a:prstGeom prst="round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72DBD-EF93-42AF-857F-50F9E548A283}"/>
              </a:ext>
            </a:extLst>
          </p:cNvPr>
          <p:cNvSpPr txBox="1"/>
          <p:nvPr/>
        </p:nvSpPr>
        <p:spPr>
          <a:xfrm>
            <a:off x="8080919" y="4653194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</a:p>
        </p:txBody>
      </p:sp>
      <p:pic>
        <p:nvPicPr>
          <p:cNvPr id="19" name="Picture 4" descr="Thymeleaf">
            <a:extLst>
              <a:ext uri="{FF2B5EF4-FFF2-40B4-BE49-F238E27FC236}">
                <a16:creationId xmlns:a16="http://schemas.microsoft.com/office/drawing/2014/main" id="{8F6D2CF0-6E21-4240-85E7-AE4F133F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168" y="3303847"/>
            <a:ext cx="889739" cy="89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What is Bootstrap">
            <a:extLst>
              <a:ext uri="{FF2B5EF4-FFF2-40B4-BE49-F238E27FC236}">
                <a16:creationId xmlns:a16="http://schemas.microsoft.com/office/drawing/2014/main" id="{20E83E0C-5316-4A86-AF06-3777D394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090" y="3303847"/>
            <a:ext cx="992234" cy="9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7C642F-70CF-4517-97A9-271763EFD0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11348" y="3633182"/>
            <a:ext cx="1249857" cy="11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954CC-26AC-4506-9586-2369791FCA32}"/>
              </a:ext>
            </a:extLst>
          </p:cNvPr>
          <p:cNvCxnSpPr/>
          <p:nvPr/>
        </p:nvCxnSpPr>
        <p:spPr>
          <a:xfrm>
            <a:off x="6865547" y="3676365"/>
            <a:ext cx="1215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1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E06D-BFA0-44FD-BD3D-F96AA772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 case diagram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A3471B-B122-4BF1-8B03-11944412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5" y="1942501"/>
            <a:ext cx="9026769" cy="46596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F97A84-BDF2-4A31-A42D-61359FFBC745}"/>
              </a:ext>
            </a:extLst>
          </p:cNvPr>
          <p:cNvSpPr/>
          <p:nvPr/>
        </p:nvSpPr>
        <p:spPr>
          <a:xfrm>
            <a:off x="1987062" y="1942501"/>
            <a:ext cx="3815861" cy="179422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E0253F-6E6D-4A31-BE51-66E35C8B6733}"/>
              </a:ext>
            </a:extLst>
          </p:cNvPr>
          <p:cNvSpPr/>
          <p:nvPr/>
        </p:nvSpPr>
        <p:spPr>
          <a:xfrm>
            <a:off x="5952391" y="4783012"/>
            <a:ext cx="4792541" cy="1881555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9B42B-AF07-4690-A775-C37C7219F029}"/>
              </a:ext>
            </a:extLst>
          </p:cNvPr>
          <p:cNvSpPr txBox="1"/>
          <p:nvPr/>
        </p:nvSpPr>
        <p:spPr>
          <a:xfrm>
            <a:off x="668216" y="2665007"/>
            <a:ext cx="99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FD854-EDC1-49AA-8A7D-7DE93CBB45AD}"/>
              </a:ext>
            </a:extLst>
          </p:cNvPr>
          <p:cNvSpPr txBox="1"/>
          <p:nvPr/>
        </p:nvSpPr>
        <p:spPr>
          <a:xfrm>
            <a:off x="11113557" y="5539123"/>
            <a:ext cx="24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Admin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653EFE4-8ABD-41C4-98E1-B5AE944988A3}"/>
              </a:ext>
            </a:extLst>
          </p:cNvPr>
          <p:cNvSpPr/>
          <p:nvPr/>
        </p:nvSpPr>
        <p:spPr>
          <a:xfrm>
            <a:off x="1576754" y="1942501"/>
            <a:ext cx="342900" cy="1794225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7A92C4F-8DB6-4152-AA1E-747610EFBA70}"/>
              </a:ext>
            </a:extLst>
          </p:cNvPr>
          <p:cNvSpPr/>
          <p:nvPr/>
        </p:nvSpPr>
        <p:spPr>
          <a:xfrm rot="10800000">
            <a:off x="10825527" y="4783011"/>
            <a:ext cx="271097" cy="1881555"/>
          </a:xfrm>
          <a:prstGeom prst="leftBrace">
            <a:avLst>
              <a:gd name="adj1" fmla="val 32433"/>
              <a:gd name="adj2" fmla="val 5000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7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Entity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F1E1-CDF2-49A4-9AAD-B5BD0E49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SG" sz="2400" dirty="0"/>
              <a:t>4 Tables in Database ‘quiz’</a:t>
            </a:r>
          </a:p>
          <a:p>
            <a:pPr lvl="1"/>
            <a:r>
              <a:rPr lang="en-SG" sz="2000" dirty="0"/>
              <a:t>Users – Who are the Users</a:t>
            </a:r>
          </a:p>
          <a:p>
            <a:pPr lvl="1"/>
            <a:r>
              <a:rPr lang="en-SG" sz="2000" dirty="0"/>
              <a:t>Quiz – Quiz type (Based on difficulty level)</a:t>
            </a:r>
          </a:p>
          <a:p>
            <a:pPr lvl="1"/>
            <a:r>
              <a:rPr lang="en-SG" sz="2000" dirty="0"/>
              <a:t>Questions – Questions generated by admin</a:t>
            </a:r>
          </a:p>
          <a:p>
            <a:pPr lvl="1"/>
            <a:r>
              <a:rPr lang="en-SG" sz="2000" dirty="0"/>
              <a:t>Results – results based on the students answers</a:t>
            </a:r>
          </a:p>
        </p:txBody>
      </p:sp>
    </p:spTree>
    <p:extLst>
      <p:ext uri="{BB962C8B-B14F-4D97-AF65-F5344CB8AC3E}">
        <p14:creationId xmlns:p14="http://schemas.microsoft.com/office/powerpoint/2010/main" val="40853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F1E1-CDF2-49A4-9AAD-B5BD0E49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SG" sz="2400" dirty="0"/>
              <a:t>Upon signup, SQL table will be updated based on the following inputs</a:t>
            </a:r>
          </a:p>
          <a:p>
            <a:r>
              <a:rPr lang="en-SG" sz="2400" dirty="0"/>
              <a:t>Role will either be which is within SQL and </a:t>
            </a:r>
            <a:r>
              <a:rPr lang="en-SG" sz="2400" b="1" dirty="0"/>
              <a:t>not </a:t>
            </a:r>
            <a:r>
              <a:rPr lang="en-SG" sz="2400" dirty="0"/>
              <a:t>the sign up form:</a:t>
            </a:r>
          </a:p>
          <a:p>
            <a:pPr lvl="1"/>
            <a:r>
              <a:rPr lang="en-SG" sz="2000" dirty="0"/>
              <a:t>Student</a:t>
            </a:r>
          </a:p>
          <a:p>
            <a:pPr lvl="1"/>
            <a:r>
              <a:rPr lang="en-SG" sz="2000" dirty="0"/>
              <a:t>Admin</a:t>
            </a:r>
          </a:p>
          <a:p>
            <a:endParaRPr lang="en-SG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301EA2-F22B-47F0-9CAF-E9727C9A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93202"/>
              </p:ext>
            </p:extLst>
          </p:nvPr>
        </p:nvGraphicFramePr>
        <p:xfrm>
          <a:off x="1829776" y="430692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39">
                  <a:extLst>
                    <a:ext uri="{9D8B030D-6E8A-4147-A177-3AD203B41FA5}">
                      <a16:colId xmlns:a16="http://schemas.microsoft.com/office/drawing/2014/main" val="3751333694"/>
                    </a:ext>
                  </a:extLst>
                </a:gridCol>
                <a:gridCol w="2127739">
                  <a:extLst>
                    <a:ext uri="{9D8B030D-6E8A-4147-A177-3AD203B41FA5}">
                      <a16:colId xmlns:a16="http://schemas.microsoft.com/office/drawing/2014/main" val="676837909"/>
                    </a:ext>
                  </a:extLst>
                </a:gridCol>
                <a:gridCol w="1853222">
                  <a:extLst>
                    <a:ext uri="{9D8B030D-6E8A-4147-A177-3AD203B41FA5}">
                      <a16:colId xmlns:a16="http://schemas.microsoft.com/office/drawing/2014/main" val="10261391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13151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151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4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D0CBCF-BED8-4FD3-9366-63D4BA9F6241}"/>
              </a:ext>
            </a:extLst>
          </p:cNvPr>
          <p:cNvSpPr txBox="1"/>
          <p:nvPr/>
        </p:nvSpPr>
        <p:spPr>
          <a:xfrm>
            <a:off x="581192" y="5489467"/>
            <a:ext cx="764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*Password is encrypted using </a:t>
            </a:r>
            <a:r>
              <a:rPr lang="en-US" dirty="0" err="1"/>
              <a:t>BCryptPasswordEncoder</a:t>
            </a:r>
            <a:r>
              <a:rPr lang="en-US" dirty="0"/>
              <a:t> (Spring Security)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7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15E049-C52C-40F6-B5C4-5A16C1F05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0" t="7483" r="6952" b="10234"/>
          <a:stretch/>
        </p:blipFill>
        <p:spPr>
          <a:xfrm>
            <a:off x="721945" y="2353504"/>
            <a:ext cx="3736731" cy="3332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Users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301EA2-F22B-47F0-9CAF-E9727C9A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39254"/>
              </p:ext>
            </p:extLst>
          </p:nvPr>
        </p:nvGraphicFramePr>
        <p:xfrm>
          <a:off x="3623560" y="23535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39">
                  <a:extLst>
                    <a:ext uri="{9D8B030D-6E8A-4147-A177-3AD203B41FA5}">
                      <a16:colId xmlns:a16="http://schemas.microsoft.com/office/drawing/2014/main" val="3751333694"/>
                    </a:ext>
                  </a:extLst>
                </a:gridCol>
                <a:gridCol w="2127739">
                  <a:extLst>
                    <a:ext uri="{9D8B030D-6E8A-4147-A177-3AD203B41FA5}">
                      <a16:colId xmlns:a16="http://schemas.microsoft.com/office/drawing/2014/main" val="676837909"/>
                    </a:ext>
                  </a:extLst>
                </a:gridCol>
                <a:gridCol w="1853222">
                  <a:extLst>
                    <a:ext uri="{9D8B030D-6E8A-4147-A177-3AD203B41FA5}">
                      <a16:colId xmlns:a16="http://schemas.microsoft.com/office/drawing/2014/main" val="10261391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13151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3151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446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9E99C3A-2CA0-4531-AEC3-27D4B4B691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3593" y="2724344"/>
            <a:ext cx="1556243" cy="942048"/>
          </a:xfrm>
          <a:prstGeom prst="bentConnector3">
            <a:avLst>
              <a:gd name="adj1" fmla="val 2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BE41AE0-9C81-41A2-B9C8-DB966DF29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3594" y="2724343"/>
            <a:ext cx="3420206" cy="1579597"/>
          </a:xfrm>
          <a:prstGeom prst="bentConnector3">
            <a:avLst>
              <a:gd name="adj1" fmla="val -1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7AF4F65-E97F-4715-B562-812059F80B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3595" y="2724342"/>
            <a:ext cx="6989883" cy="2085102"/>
          </a:xfrm>
          <a:prstGeom prst="bentConnector3">
            <a:avLst>
              <a:gd name="adj1" fmla="val -1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9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F1E1-CDF2-49A4-9AAD-B5BD0E49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SG" sz="2400" dirty="0"/>
              <a:t>The categories can be anything</a:t>
            </a:r>
          </a:p>
          <a:p>
            <a:r>
              <a:rPr lang="en-SG" sz="2400" dirty="0"/>
              <a:t>Difficulty to be set on 3 parameters:</a:t>
            </a:r>
          </a:p>
          <a:p>
            <a:pPr lvl="1"/>
            <a:r>
              <a:rPr lang="en-SG" sz="2000" dirty="0"/>
              <a:t>Basic</a:t>
            </a:r>
          </a:p>
          <a:p>
            <a:pPr lvl="1"/>
            <a:r>
              <a:rPr lang="en-SG" sz="2000" dirty="0"/>
              <a:t>Intermediate</a:t>
            </a:r>
          </a:p>
          <a:p>
            <a:pPr lvl="1"/>
            <a:r>
              <a:rPr lang="en-SG" sz="2000" dirty="0"/>
              <a:t>Advanced</a:t>
            </a:r>
          </a:p>
          <a:p>
            <a:endParaRPr lang="en-SG" sz="1800" dirty="0"/>
          </a:p>
          <a:p>
            <a:endParaRPr lang="en-SG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301EA2-F22B-47F0-9CAF-E9727C9A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26705"/>
              </p:ext>
            </p:extLst>
          </p:nvPr>
        </p:nvGraphicFramePr>
        <p:xfrm>
          <a:off x="2568330" y="4579489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39">
                  <a:extLst>
                    <a:ext uri="{9D8B030D-6E8A-4147-A177-3AD203B41FA5}">
                      <a16:colId xmlns:a16="http://schemas.microsoft.com/office/drawing/2014/main" val="3751333694"/>
                    </a:ext>
                  </a:extLst>
                </a:gridCol>
                <a:gridCol w="2127739">
                  <a:extLst>
                    <a:ext uri="{9D8B030D-6E8A-4147-A177-3AD203B41FA5}">
                      <a16:colId xmlns:a16="http://schemas.microsoft.com/office/drawing/2014/main" val="676837909"/>
                    </a:ext>
                  </a:extLst>
                </a:gridCol>
                <a:gridCol w="1853222">
                  <a:extLst>
                    <a:ext uri="{9D8B030D-6E8A-4147-A177-3AD203B41FA5}">
                      <a16:colId xmlns:a16="http://schemas.microsoft.com/office/drawing/2014/main" val="10261391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1315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Difficulty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54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4C69-DC6E-4523-9023-2375630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– Quiz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301EA2-F22B-47F0-9CAF-E9727C9A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41997"/>
              </p:ext>
            </p:extLst>
          </p:nvPr>
        </p:nvGraphicFramePr>
        <p:xfrm>
          <a:off x="4634522" y="2275905"/>
          <a:ext cx="650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39">
                  <a:extLst>
                    <a:ext uri="{9D8B030D-6E8A-4147-A177-3AD203B41FA5}">
                      <a16:colId xmlns:a16="http://schemas.microsoft.com/office/drawing/2014/main" val="3751333694"/>
                    </a:ext>
                  </a:extLst>
                </a:gridCol>
                <a:gridCol w="2127739">
                  <a:extLst>
                    <a:ext uri="{9D8B030D-6E8A-4147-A177-3AD203B41FA5}">
                      <a16:colId xmlns:a16="http://schemas.microsoft.com/office/drawing/2014/main" val="676837909"/>
                    </a:ext>
                  </a:extLst>
                </a:gridCol>
                <a:gridCol w="1853222">
                  <a:extLst>
                    <a:ext uri="{9D8B030D-6E8A-4147-A177-3AD203B41FA5}">
                      <a16:colId xmlns:a16="http://schemas.microsoft.com/office/drawing/2014/main" val="10261391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1315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Difficulty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4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7CC6B11-995E-41BC-B0E1-E5ECCD82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2092568"/>
            <a:ext cx="3983660" cy="3374039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F666A15-388B-4E8E-8C26-7A9F9F809DE3}"/>
              </a:ext>
            </a:extLst>
          </p:cNvPr>
          <p:cNvCxnSpPr/>
          <p:nvPr/>
        </p:nvCxnSpPr>
        <p:spPr>
          <a:xfrm rot="10800000" flipV="1">
            <a:off x="3956538" y="2620108"/>
            <a:ext cx="2497016" cy="931984"/>
          </a:xfrm>
          <a:prstGeom prst="bentConnector3">
            <a:avLst>
              <a:gd name="adj1" fmla="val 1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6B43DC-D46E-498E-AD3B-A3E9D1B159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1016" y="2646745"/>
            <a:ext cx="4507523" cy="1371340"/>
          </a:xfrm>
          <a:prstGeom prst="bentConnector3">
            <a:avLst>
              <a:gd name="adj1" fmla="val -1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2A7D56F-C598-42CF-B66B-717AA07C75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1017" y="2646744"/>
            <a:ext cx="6292361" cy="1935222"/>
          </a:xfrm>
          <a:prstGeom prst="bentConnector3">
            <a:avLst>
              <a:gd name="adj1" fmla="val -1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235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538</TotalTime>
  <Words>262</Words>
  <Application>Microsoft Office PowerPoint</Application>
  <PresentationFormat>Widescreen</PresentationFormat>
  <Paragraphs>88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Times New Roman</vt:lpstr>
      <vt:lpstr>Wingdings 2</vt:lpstr>
      <vt:lpstr>Dividend</vt:lpstr>
      <vt:lpstr>ABC University | Quiz Application</vt:lpstr>
      <vt:lpstr>Technologies Stack</vt:lpstr>
      <vt:lpstr>System Architecture</vt:lpstr>
      <vt:lpstr>use case diagram </vt:lpstr>
      <vt:lpstr>SQL – Entity schema</vt:lpstr>
      <vt:lpstr>SQL – Users</vt:lpstr>
      <vt:lpstr>SQL – Users</vt:lpstr>
      <vt:lpstr>SQL – Quiz</vt:lpstr>
      <vt:lpstr>SQL – Quiz</vt:lpstr>
      <vt:lpstr>SQL – Questions</vt:lpstr>
      <vt:lpstr>SQL – Results</vt:lpstr>
      <vt:lpstr>SQL – Results</vt:lpstr>
      <vt:lpstr>SQL – Results</vt:lpstr>
      <vt:lpstr>Demo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University | Quiz Application</dc:title>
  <dc:creator>Shaheed Abdillah</dc:creator>
  <cp:lastModifiedBy>Shaheed Abdillah</cp:lastModifiedBy>
  <cp:revision>58</cp:revision>
  <dcterms:created xsi:type="dcterms:W3CDTF">2022-08-13T13:17:52Z</dcterms:created>
  <dcterms:modified xsi:type="dcterms:W3CDTF">2022-08-17T18:08:09Z</dcterms:modified>
</cp:coreProperties>
</file>