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tube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3.jpeg"/><Relationship Id="rId7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3"/>
          <p:cNvSpPr txBox="1"/>
          <p:nvPr/>
        </p:nvSpPr>
        <p:spPr>
          <a:xfrm>
            <a:off x="-1070913" y="-1"/>
            <a:ext cx="12100561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Воронежский Государственный Университет</a:t>
            </a:r>
          </a:p>
          <a:p>
            <a: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Факультет Компьютерных наук</a:t>
            </a:r>
          </a:p>
        </p:txBody>
      </p:sp>
      <p:sp>
        <p:nvSpPr>
          <p:cNvPr id="95" name="Прямоугольник 4"/>
          <p:cNvSpPr txBox="1"/>
          <p:nvPr/>
        </p:nvSpPr>
        <p:spPr>
          <a:xfrm>
            <a:off x="45719" y="2636911"/>
            <a:ext cx="9052561" cy="1138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Разработка мобильного приложения</a:t>
            </a:r>
          </a:p>
          <a:p>
            <a:pPr algn="ctr"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«</a:t>
            </a:r>
            <a:r>
              <a:t>Chef</a:t>
            </a:r>
            <a:r>
              <a:t>’</a:t>
            </a:r>
            <a:r>
              <a:t>s book</a:t>
            </a:r>
            <a:r>
              <a:t>»</a:t>
            </a:r>
          </a:p>
        </p:txBody>
      </p:sp>
      <p:sp>
        <p:nvSpPr>
          <p:cNvPr id="96" name="Google Shape;60;p13"/>
          <p:cNvSpPr txBox="1"/>
          <p:nvPr>
            <p:ph type="subTitle" idx="1"/>
          </p:nvPr>
        </p:nvSpPr>
        <p:spPr>
          <a:xfrm>
            <a:off x="-1003749" y="4365104"/>
            <a:ext cx="11360802" cy="2304257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spcBef>
                <a:spcPts val="0"/>
              </a:spcBef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Участники проекта: </a:t>
            </a:r>
          </a:p>
          <a:p>
            <a:pPr>
              <a:spcBef>
                <a:spcPts val="0"/>
              </a:spcBef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Симонов В.А.</a:t>
            </a:r>
          </a:p>
          <a:p>
            <a:pPr>
              <a:spcBef>
                <a:spcPts val="0"/>
              </a:spcBef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Павленок С.С.</a:t>
            </a:r>
          </a:p>
          <a:p>
            <a:pPr>
              <a:spcBef>
                <a:spcPts val="0"/>
              </a:spcBef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Евдокимов Д.И.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Тестирование</a:t>
            </a:r>
          </a:p>
        </p:txBody>
      </p:sp>
      <p:sp>
        <p:nvSpPr>
          <p:cNvPr id="160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GUI </a:t>
            </a:r>
            <a:r>
              <a:t>тесты</a:t>
            </a:r>
            <a:r>
              <a:t>:</a:t>
            </a:r>
          </a:p>
        </p:txBody>
      </p:sp>
      <p:sp>
        <p:nvSpPr>
          <p:cNvPr id="161" name="Номер слайда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2276872"/>
            <a:ext cx="8777953" cy="3024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Номер слайда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Заголовок 1"/>
          <p:cNvSpPr txBox="1"/>
          <p:nvPr>
            <p:ph type="title"/>
          </p:nvPr>
        </p:nvSpPr>
        <p:spPr>
          <a:xfrm>
            <a:off x="467543" y="188639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Тестирование</a:t>
            </a:r>
          </a:p>
        </p:txBody>
      </p:sp>
      <p:sp>
        <p:nvSpPr>
          <p:cNvPr id="166" name="Прямоугольник 5"/>
          <p:cNvSpPr txBox="1"/>
          <p:nvPr/>
        </p:nvSpPr>
        <p:spPr>
          <a:xfrm>
            <a:off x="297239" y="1196751"/>
            <a:ext cx="2824124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Backend testing:</a:t>
            </a:r>
          </a:p>
        </p:txBody>
      </p:sp>
      <p:pic>
        <p:nvPicPr>
          <p:cNvPr id="1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551" y="1781526"/>
            <a:ext cx="8180662" cy="4915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Тестирование</a:t>
            </a:r>
          </a:p>
        </p:txBody>
      </p:sp>
      <p:sp>
        <p:nvSpPr>
          <p:cNvPr id="170" name="Объект 2"/>
          <p:cNvSpPr txBox="1"/>
          <p:nvPr>
            <p:ph type="body" idx="1"/>
          </p:nvPr>
        </p:nvSpPr>
        <p:spPr>
          <a:xfrm>
            <a:off x="395536" y="1196752"/>
            <a:ext cx="8229601" cy="45259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Integration testing:</a:t>
            </a:r>
          </a:p>
        </p:txBody>
      </p:sp>
      <p:sp>
        <p:nvSpPr>
          <p:cNvPr id="171" name="Номер слайда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624" y="1772816"/>
            <a:ext cx="6909339" cy="4680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Реализация</a:t>
            </a:r>
          </a:p>
        </p:txBody>
      </p:sp>
      <p:sp>
        <p:nvSpPr>
          <p:cNvPr id="175" name="Объект 2"/>
          <p:cNvSpPr txBox="1"/>
          <p:nvPr>
            <p:ph type="body" idx="1"/>
          </p:nvPr>
        </p:nvSpPr>
        <p:spPr>
          <a:xfrm>
            <a:off x="467543" y="1052736"/>
            <a:ext cx="8229601" cy="452596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Экран логина</a:t>
            </a:r>
            <a:r>
              <a:t>:</a:t>
            </a:r>
          </a:p>
        </p:txBody>
      </p:sp>
      <p:sp>
        <p:nvSpPr>
          <p:cNvPr id="176" name="Номер слайда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6" y="1628799"/>
            <a:ext cx="4032449" cy="4996264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Объект 2"/>
          <p:cNvSpPr txBox="1"/>
          <p:nvPr/>
        </p:nvSpPr>
        <p:spPr>
          <a:xfrm>
            <a:off x="5337800" y="1061675"/>
            <a:ext cx="3941009" cy="409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Главный экран</a:t>
            </a:r>
            <a:r>
              <a:t>:</a:t>
            </a:r>
          </a:p>
        </p:txBody>
      </p:sp>
      <p:pic>
        <p:nvPicPr>
          <p:cNvPr id="17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2080" y="1628799"/>
            <a:ext cx="3014689" cy="5040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Заголовок 1"/>
          <p:cNvSpPr txBox="1"/>
          <p:nvPr>
            <p:ph type="title"/>
          </p:nvPr>
        </p:nvSpPr>
        <p:spPr>
          <a:xfrm>
            <a:off x="467543" y="-15397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Реализация</a:t>
            </a:r>
          </a:p>
        </p:txBody>
      </p:sp>
      <p:sp>
        <p:nvSpPr>
          <p:cNvPr id="182" name="Номер слайда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Объект 2"/>
          <p:cNvSpPr txBox="1"/>
          <p:nvPr>
            <p:ph type="body" idx="1"/>
          </p:nvPr>
        </p:nvSpPr>
        <p:spPr>
          <a:xfrm>
            <a:off x="467543" y="908720"/>
            <a:ext cx="8229601" cy="452596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Сортировка по категориям</a:t>
            </a:r>
            <a:r>
              <a:t>:</a:t>
            </a:r>
          </a:p>
        </p:txBody>
      </p:sp>
      <p:pic>
        <p:nvPicPr>
          <p:cNvPr id="18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21" y="1556791"/>
            <a:ext cx="3123228" cy="498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7863" y="1554894"/>
            <a:ext cx="2880321" cy="4583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72199" y="1536666"/>
            <a:ext cx="2686808" cy="4248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Заголовок 1"/>
          <p:cNvSpPr txBox="1"/>
          <p:nvPr>
            <p:ph type="title"/>
          </p:nvPr>
        </p:nvSpPr>
        <p:spPr>
          <a:xfrm>
            <a:off x="467543" y="27734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Реализация</a:t>
            </a:r>
          </a:p>
        </p:txBody>
      </p:sp>
      <p:sp>
        <p:nvSpPr>
          <p:cNvPr id="189" name="Номер слайда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Объект 2"/>
          <p:cNvSpPr txBox="1"/>
          <p:nvPr/>
        </p:nvSpPr>
        <p:spPr>
          <a:xfrm>
            <a:off x="297239" y="764704"/>
            <a:ext cx="8138161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Детальный просмотр блюда</a:t>
            </a:r>
            <a:r>
              <a:t>:</a:t>
            </a:r>
          </a:p>
        </p:txBody>
      </p:sp>
      <p:pic>
        <p:nvPicPr>
          <p:cNvPr id="1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1315710"/>
            <a:ext cx="3239493" cy="5209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0" t="2993" r="0" b="0"/>
          <a:stretch>
            <a:fillRect/>
          </a:stretch>
        </p:blipFill>
        <p:spPr>
          <a:xfrm>
            <a:off x="3563887" y="1315709"/>
            <a:ext cx="2880321" cy="458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rcRect l="0" t="3761" r="0" b="6671"/>
          <a:stretch>
            <a:fillRect/>
          </a:stretch>
        </p:blipFill>
        <p:spPr>
          <a:xfrm>
            <a:off x="6516216" y="1283519"/>
            <a:ext cx="2514613" cy="40071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1"/>
          <p:cNvSpPr txBox="1"/>
          <p:nvPr>
            <p:ph type="title"/>
          </p:nvPr>
        </p:nvSpPr>
        <p:spPr>
          <a:xfrm>
            <a:off x="395536" y="116632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Заключение</a:t>
            </a:r>
          </a:p>
        </p:txBody>
      </p:sp>
      <p:sp>
        <p:nvSpPr>
          <p:cNvPr id="196" name="Объект 2"/>
          <p:cNvSpPr txBox="1"/>
          <p:nvPr>
            <p:ph type="body" idx="1"/>
          </p:nvPr>
        </p:nvSpPr>
        <p:spPr>
          <a:xfrm>
            <a:off x="467543" y="1484784"/>
            <a:ext cx="8229601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Разработана Front-end часть приложения, находящаяся на телефоне пользователя</a:t>
            </a:r>
          </a:p>
          <a:p>
            <a:pPr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Разработана Back-end часть приложения, развернутая на локальном сервере приложений</a:t>
            </a:r>
          </a:p>
          <a:p>
            <a:pPr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Была создана связь между Базой данных и Приложением с помощью REST API</a:t>
            </a:r>
          </a:p>
          <a:p>
            <a:pPr>
              <a:spcBef>
                <a:spcPts val="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Разработана базы данных, расположенная на локальном сервере</a:t>
            </a:r>
          </a:p>
        </p:txBody>
      </p:sp>
      <p:sp>
        <p:nvSpPr>
          <p:cNvPr id="197" name="Номер слайда 3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3"/>
          <p:cNvSpPr txBox="1"/>
          <p:nvPr/>
        </p:nvSpPr>
        <p:spPr>
          <a:xfrm>
            <a:off x="-1070913" y="-1"/>
            <a:ext cx="12100561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Воронежский Государственный Университет</a:t>
            </a:r>
          </a:p>
          <a:p>
            <a: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Факультет Компьютерных наук</a:t>
            </a:r>
          </a:p>
        </p:txBody>
      </p:sp>
      <p:sp>
        <p:nvSpPr>
          <p:cNvPr id="200" name="Прямоугольник 4"/>
          <p:cNvSpPr txBox="1"/>
          <p:nvPr/>
        </p:nvSpPr>
        <p:spPr>
          <a:xfrm>
            <a:off x="45719" y="2636911"/>
            <a:ext cx="9052561" cy="1138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Разработка мобильного приложения</a:t>
            </a:r>
          </a:p>
          <a:p>
            <a:pPr algn="ctr"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«</a:t>
            </a:r>
            <a:r>
              <a:t>Chef</a:t>
            </a:r>
            <a:r>
              <a:t>’</a:t>
            </a:r>
            <a:r>
              <a:t>s book</a:t>
            </a:r>
            <a:r>
              <a:t>»</a:t>
            </a:r>
          </a:p>
        </p:txBody>
      </p:sp>
      <p:sp>
        <p:nvSpPr>
          <p:cNvPr id="201" name="Google Shape;60;p13"/>
          <p:cNvSpPr txBox="1"/>
          <p:nvPr>
            <p:ph type="subTitle" idx="1"/>
          </p:nvPr>
        </p:nvSpPr>
        <p:spPr>
          <a:xfrm>
            <a:off x="-1003749" y="4365104"/>
            <a:ext cx="11360802" cy="2304257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spcBef>
                <a:spcPts val="0"/>
              </a:spcBef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Участники проекта: </a:t>
            </a:r>
          </a:p>
          <a:p>
            <a:pPr>
              <a:spcBef>
                <a:spcPts val="0"/>
              </a:spcBef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Симонов В.А.</a:t>
            </a:r>
          </a:p>
          <a:p>
            <a:pPr>
              <a:spcBef>
                <a:spcPts val="0"/>
              </a:spcBef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Павленок С.С.</a:t>
            </a:r>
          </a:p>
          <a:p>
            <a:pPr>
              <a:spcBef>
                <a:spcPts val="0"/>
              </a:spcBef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Евдокимов Д.И.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Распределение ролей в команде</a:t>
            </a:r>
            <a:r>
              <a:t>:</a:t>
            </a:r>
          </a:p>
        </p:txBody>
      </p:sp>
      <p:sp>
        <p:nvSpPr>
          <p:cNvPr id="99" name="Объект 2"/>
          <p:cNvSpPr txBox="1"/>
          <p:nvPr>
            <p:ph type="body" sz="half" idx="1"/>
          </p:nvPr>
        </p:nvSpPr>
        <p:spPr>
          <a:xfrm>
            <a:off x="395536" y="1209051"/>
            <a:ext cx="2458617" cy="564895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Симонов В.А.</a:t>
            </a:r>
            <a:r>
              <a:t>:</a:t>
            </a:r>
            <a:endParaRPr sz="5500"/>
          </a:p>
          <a:p>
            <a:pPr>
              <a:lnSpc>
                <a:spcPct val="80000"/>
              </a:lnSpc>
              <a:spcBef>
                <a:spcPts val="3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Разработка ТЗ</a:t>
            </a:r>
            <a:endParaRPr sz="1200"/>
          </a:p>
          <a:p>
            <a:pPr>
              <a:lnSpc>
                <a:spcPct val="80000"/>
              </a:lnSpc>
              <a:spcBef>
                <a:spcPts val="3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Разработка функциональной схемы приложения</a:t>
            </a:r>
            <a:endParaRPr sz="1200"/>
          </a:p>
          <a:p>
            <a:pPr>
              <a:lnSpc>
                <a:spcPct val="80000"/>
              </a:lnSpc>
              <a:spcBef>
                <a:spcPts val="3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Составлена диаграмма прецедентов</a:t>
            </a:r>
            <a:endParaRPr sz="1200"/>
          </a:p>
          <a:p>
            <a:pPr>
              <a:lnSpc>
                <a:spcPct val="80000"/>
              </a:lnSpc>
              <a:spcBef>
                <a:spcPts val="3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Составлена диаграмма классов</a:t>
            </a:r>
            <a:endParaRPr sz="1200"/>
          </a:p>
          <a:p>
            <a:pPr>
              <a:lnSpc>
                <a:spcPct val="80000"/>
              </a:lnSpc>
              <a:spcBef>
                <a:spcPts val="3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Составлена диаграмма последовательности</a:t>
            </a:r>
            <a:endParaRPr sz="1200"/>
          </a:p>
          <a:p>
            <a:pPr>
              <a:lnSpc>
                <a:spcPct val="80000"/>
              </a:lnSpc>
              <a:spcBef>
                <a:spcPts val="3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Составлена диаграмма взаимодействия</a:t>
            </a:r>
            <a:endParaRPr sz="1200"/>
          </a:p>
          <a:p>
            <a:pPr>
              <a:lnSpc>
                <a:spcPct val="80000"/>
              </a:lnSpc>
              <a:spcBef>
                <a:spcPts val="3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Составлена диаграмма развертывания</a:t>
            </a:r>
            <a:endParaRPr sz="1200"/>
          </a:p>
          <a:p>
            <a:pPr>
              <a:lnSpc>
                <a:spcPct val="80000"/>
              </a:lnSpc>
              <a:spcBef>
                <a:spcPts val="3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Оформление презентации проекта</a:t>
            </a:r>
            <a:endParaRPr sz="4000"/>
          </a:p>
          <a:p>
            <a:pPr>
              <a:lnSpc>
                <a:spcPct val="80000"/>
              </a:lnSpc>
              <a:spcBef>
                <a:spcPts val="3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Анализ предметных воронок</a:t>
            </a:r>
            <a:endParaRPr sz="1200"/>
          </a:p>
          <a:p>
            <a:pPr>
              <a:lnSpc>
                <a:spcPct val="80000"/>
              </a:lnSpc>
              <a:spcBef>
                <a:spcPts val="3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Тест-кейсы</a:t>
            </a:r>
            <a:endParaRPr sz="4000"/>
          </a:p>
          <a:p>
            <a:pPr>
              <a:lnSpc>
                <a:spcPct val="80000"/>
              </a:lnSpc>
              <a:spcBef>
                <a:spcPts val="3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Ведение </a:t>
            </a:r>
            <a:r>
              <a:t>Trello</a:t>
            </a:r>
          </a:p>
        </p:txBody>
      </p:sp>
      <p:sp>
        <p:nvSpPr>
          <p:cNvPr id="100" name="Прямоугольник 3"/>
          <p:cNvSpPr txBox="1"/>
          <p:nvPr/>
        </p:nvSpPr>
        <p:spPr>
          <a:xfrm>
            <a:off x="3249567" y="1133356"/>
            <a:ext cx="2428842" cy="5442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Павленок С.С.</a:t>
            </a:r>
            <a:r>
              <a:t>: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Разработка ТЗ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Разработка функциональной схемы приложения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Создание базы данных блюд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Разработка дизайна приложения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Выбор технологии для написания </a:t>
            </a:r>
            <a:r>
              <a:t>API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Ведение </a:t>
            </a:r>
            <a:r>
              <a:t>GitHub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Разработка приложения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Развёртывание приложения на сервере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Подключение воронок метрики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Оформление </a:t>
            </a:r>
            <a:r>
              <a:t>Swagger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Тест-кейсы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Ведение </a:t>
            </a:r>
            <a:r>
              <a:t>Trello</a:t>
            </a:r>
          </a:p>
        </p:txBody>
      </p:sp>
      <p:sp>
        <p:nvSpPr>
          <p:cNvPr id="101" name="Прямоугольник 4"/>
          <p:cNvSpPr txBox="1"/>
          <p:nvPr/>
        </p:nvSpPr>
        <p:spPr>
          <a:xfrm>
            <a:off x="6345912" y="1133356"/>
            <a:ext cx="2644865" cy="4769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Евдокимов</a:t>
            </a:r>
            <a:r>
              <a:rPr sz="2400"/>
              <a:t> Д.И.</a:t>
            </a:r>
            <a:r>
              <a:rPr sz="2400"/>
              <a:t>:</a:t>
            </a:r>
            <a:endParaRPr sz="2400"/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Разработка ТЗ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Написание курсового проекта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Разработка функциональной схемы приложения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Сравнение с конкурентами для анализа предметной области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Составлена диаграмма объектов 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Составлены диаграммы состояний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Составлена диаграмма активности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Ведение </a:t>
            </a:r>
            <a:r>
              <a:t>Trello</a:t>
            </a:r>
          </a:p>
          <a:p>
            <a:pPr marL="342900" indent="-342900">
              <a:buSzPct val="100000"/>
              <a:buFont typeface="Arial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Составление отчетного документ по ролям</a:t>
            </a:r>
          </a:p>
        </p:txBody>
      </p:sp>
      <p:sp>
        <p:nvSpPr>
          <p:cNvPr id="102" name="Номер слайда 5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Актуальность</a:t>
            </a:r>
          </a:p>
        </p:txBody>
      </p:sp>
      <p:sp>
        <p:nvSpPr>
          <p:cNvPr id="105" name="Объект 2"/>
          <p:cNvSpPr txBox="1"/>
          <p:nvPr>
            <p:ph type="body" idx="1"/>
          </p:nvPr>
        </p:nvSpPr>
        <p:spPr>
          <a:xfrm>
            <a:off x="467543" y="1340767"/>
            <a:ext cx="8229601" cy="5141169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lnSpc>
                <a:spcPct val="80000"/>
              </a:lnSpc>
              <a:spcBef>
                <a:spcPts val="400"/>
              </a:spcBef>
              <a:buSzTx/>
              <a:buNone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Основная цель создания приложения – сделать процесс поиска рецептов для приготовления блюд более легким и быстрым, чем на веб-сайтах</a:t>
            </a:r>
            <a:endParaRPr sz="2484"/>
          </a:p>
          <a:p>
            <a:pPr marL="0" indent="0" defTabSz="841247">
              <a:lnSpc>
                <a:spcPct val="80000"/>
              </a:lnSpc>
              <a:spcBef>
                <a:spcPts val="500"/>
              </a:spcBef>
              <a:buSzTx/>
              <a:buNone/>
              <a:defRPr sz="220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841247">
              <a:lnSpc>
                <a:spcPct val="80000"/>
              </a:lnSpc>
              <a:spcBef>
                <a:spcPts val="500"/>
              </a:spcBef>
              <a:buSzTx/>
              <a:buNone/>
              <a:defRPr sz="220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841247">
              <a:lnSpc>
                <a:spcPct val="80000"/>
              </a:lnSpc>
              <a:spcBef>
                <a:spcPts val="400"/>
              </a:spcBef>
              <a:buSzTx/>
              <a:buNone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Отсутствие бесплатных аналогов с наглядным простым интерфейсом без рекламы</a:t>
            </a:r>
            <a:endParaRPr sz="2484"/>
          </a:p>
          <a:p>
            <a:pPr marL="0" indent="0" defTabSz="841247">
              <a:lnSpc>
                <a:spcPct val="80000"/>
              </a:lnSpc>
              <a:spcBef>
                <a:spcPts val="500"/>
              </a:spcBef>
              <a:buSzTx/>
              <a:buNone/>
              <a:defRPr sz="220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841247">
              <a:lnSpc>
                <a:spcPct val="80000"/>
              </a:lnSpc>
              <a:spcBef>
                <a:spcPts val="500"/>
              </a:spcBef>
              <a:buSzTx/>
              <a:buNone/>
              <a:defRPr sz="220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841247">
              <a:lnSpc>
                <a:spcPct val="80000"/>
              </a:lnSpc>
              <a:spcBef>
                <a:spcPts val="400"/>
              </a:spcBef>
              <a:buSzTx/>
              <a:buNone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 приложении имеются все самые необходимые функции</a:t>
            </a:r>
            <a:r>
              <a:t>:</a:t>
            </a:r>
            <a:endParaRPr sz="2484"/>
          </a:p>
          <a:p>
            <a:pPr lvl="1" marL="0" indent="0" defTabSz="841247">
              <a:lnSpc>
                <a:spcPct val="80000"/>
              </a:lnSpc>
              <a:spcBef>
                <a:spcPts val="400"/>
              </a:spcBef>
              <a:buSzTx/>
              <a:buNone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поиск рецептов по категориям</a:t>
            </a:r>
            <a:r>
              <a:t>, детальный просмотр блюда, и возможность быстро перейти на сайт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youtube.com</a:t>
            </a:r>
            <a:r>
              <a:t> и посмотреть видео о приготовлении данного блюда</a:t>
            </a:r>
            <a:endParaRPr sz="2116"/>
          </a:p>
          <a:p>
            <a:pPr lvl="1" marL="0" indent="0" defTabSz="841247">
              <a:lnSpc>
                <a:spcPct val="80000"/>
              </a:lnSpc>
              <a:spcBef>
                <a:spcPts val="500"/>
              </a:spcBef>
              <a:buSzTx/>
              <a:buNone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0" indent="0" defTabSz="841247">
              <a:lnSpc>
                <a:spcPct val="80000"/>
              </a:lnSpc>
              <a:spcBef>
                <a:spcPts val="500"/>
              </a:spcBef>
              <a:buSzTx/>
              <a:buNone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841247">
              <a:lnSpc>
                <a:spcPct val="80000"/>
              </a:lnSpc>
              <a:spcBef>
                <a:spcPts val="400"/>
              </a:spcBef>
              <a:buSzTx/>
              <a:buNone/>
              <a:defRPr sz="18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Понятность и прямолинейность экосистемы позволит пользоваться приложением всем слоям населения</a:t>
            </a:r>
            <a:endParaRPr sz="2484"/>
          </a:p>
          <a:p>
            <a:pPr marL="0" indent="0" defTabSz="841247">
              <a:lnSpc>
                <a:spcPct val="80000"/>
              </a:lnSpc>
              <a:spcBef>
                <a:spcPts val="500"/>
              </a:spcBef>
              <a:buSzTx/>
              <a:buNone/>
              <a:defRPr sz="2208"/>
            </a:pPr>
          </a:p>
          <a:p>
            <a:pPr marL="0" indent="0" defTabSz="841247">
              <a:lnSpc>
                <a:spcPct val="80000"/>
              </a:lnSpc>
              <a:spcBef>
                <a:spcPts val="400"/>
              </a:spcBef>
              <a:buSzTx/>
              <a:buNone/>
              <a:defRPr sz="1840"/>
            </a:pPr>
            <a:r>
              <a:t> </a:t>
            </a:r>
          </a:p>
        </p:txBody>
      </p:sp>
      <p:sp>
        <p:nvSpPr>
          <p:cNvPr id="106" name="Номер слайда 3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Постановка задачи</a:t>
            </a:r>
          </a:p>
        </p:txBody>
      </p:sp>
      <p:sp>
        <p:nvSpPr>
          <p:cNvPr id="109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Разработка архитектуры мобильного приложения для мобильной кулинарной книги.</a:t>
            </a:r>
          </a:p>
          <a:p>
            <a:pPr>
              <a:spcBef>
                <a:spcPts val="500"/>
              </a:spcBef>
              <a:defRPr sz="2400"/>
            </a:pPr>
            <a:r>
              <a:t>Разработка схемы взаимодействия пользователя с интерфейсом приложения.</a:t>
            </a:r>
          </a:p>
          <a:p>
            <a:pPr>
              <a:spcBef>
                <a:spcPts val="500"/>
              </a:spcBef>
              <a:defRPr sz="2400"/>
            </a:pPr>
            <a:r>
              <a:t>Разработка архитектуры базы данных для рецептов.</a:t>
            </a:r>
          </a:p>
          <a:p>
            <a:pPr>
              <a:spcBef>
                <a:spcPts val="500"/>
              </a:spcBef>
              <a:defRPr sz="2400"/>
            </a:pPr>
            <a:r>
              <a:t>Разработка серверной стороны приложения(</a:t>
            </a:r>
            <a:r>
              <a:t>API</a:t>
            </a:r>
            <a:r>
              <a:t>).</a:t>
            </a:r>
          </a:p>
          <a:p>
            <a:pPr>
              <a:spcBef>
                <a:spcPts val="500"/>
              </a:spcBef>
              <a:defRPr sz="2400"/>
            </a:pPr>
            <a:r>
              <a:t>Разработка мобильного приложения для устройств с операционной системой </a:t>
            </a:r>
            <a:r>
              <a:t>Android</a:t>
            </a:r>
            <a:r>
              <a:t>.</a:t>
            </a:r>
          </a:p>
        </p:txBody>
      </p:sp>
      <p:sp>
        <p:nvSpPr>
          <p:cNvPr id="110" name="Номер слайда 3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Модульная схема</a:t>
            </a:r>
          </a:p>
        </p:txBody>
      </p:sp>
      <p:pic>
        <p:nvPicPr>
          <p:cNvPr id="113" name="officeArt object" descr="officeArt objec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1844824"/>
            <a:ext cx="8712970" cy="396044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Номер слайда 5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Анализ предметной области</a:t>
            </a:r>
          </a:p>
        </p:txBody>
      </p:sp>
      <p:sp>
        <p:nvSpPr>
          <p:cNvPr id="117" name="Объект 2"/>
          <p:cNvSpPr txBox="1"/>
          <p:nvPr>
            <p:ph type="body" idx="1"/>
          </p:nvPr>
        </p:nvSpPr>
        <p:spPr>
          <a:xfrm>
            <a:off x="457200" y="1600200"/>
            <a:ext cx="7518128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Средства реализации: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Tx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Язык – </a:t>
            </a:r>
            <a:r>
              <a:t>Java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Tx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Универсальное средство разработки мобильных приложений</a:t>
            </a:r>
            <a:r>
              <a:t> </a:t>
            </a:r>
            <a:r>
              <a:t>–</a:t>
            </a:r>
            <a:r>
              <a:t> Android SDK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Tx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Среда разработки </a:t>
            </a:r>
            <a:r>
              <a:t>API </a:t>
            </a:r>
            <a:r>
              <a:t>–</a:t>
            </a:r>
            <a:r>
              <a:t> IntelliJ IDEA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Tx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Свободная объектно-реляционная система управления базами данных</a:t>
            </a:r>
            <a:r>
              <a:t> </a:t>
            </a:r>
            <a:r>
              <a:t>–</a:t>
            </a:r>
            <a:r>
              <a:t> PostgreSQL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Tx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Для спецификации REST API был использован Swagger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Tx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Библиотека для модульного тестирования программного обеспечения</a:t>
            </a:r>
            <a:r>
              <a:t> </a:t>
            </a:r>
            <a:r>
              <a:t>–</a:t>
            </a:r>
            <a:r>
              <a:t> </a:t>
            </a:r>
            <a:r>
              <a:t>JUnit</a:t>
            </a:r>
          </a:p>
        </p:txBody>
      </p:sp>
      <p:pic>
        <p:nvPicPr>
          <p:cNvPr id="11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3967" y="1438528"/>
            <a:ext cx="1415269" cy="956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8860" y="2816249"/>
            <a:ext cx="864097" cy="864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1688" y="1916832"/>
            <a:ext cx="864097" cy="93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3751" y="3550980"/>
            <a:ext cx="1047136" cy="1080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48396" y="4627557"/>
            <a:ext cx="1822933" cy="911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10" descr="Picture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488593" y="5539023"/>
            <a:ext cx="1388727" cy="129614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Номер слайда 4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Заголовок 1"/>
          <p:cNvSpPr txBox="1"/>
          <p:nvPr>
            <p:ph type="title"/>
          </p:nvPr>
        </p:nvSpPr>
        <p:spPr>
          <a:xfrm>
            <a:off x="0" y="274638"/>
            <a:ext cx="9144000" cy="1143001"/>
          </a:xfrm>
          <a:prstGeom prst="rect">
            <a:avLst/>
          </a:prstGeom>
        </p:spPr>
        <p:txBody>
          <a:bodyPr/>
          <a:lstStyle>
            <a:lvl1pPr>
              <a:defRPr b="1" sz="3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Диаграмма вариантов использования</a:t>
            </a:r>
          </a:p>
        </p:txBody>
      </p:sp>
      <p:pic>
        <p:nvPicPr>
          <p:cNvPr id="12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60" y="1695786"/>
            <a:ext cx="8136905" cy="504558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Номер слайда 3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Анализ предметных воронок</a:t>
            </a:r>
          </a:p>
        </p:txBody>
      </p:sp>
      <p:grpSp>
        <p:nvGrpSpPr>
          <p:cNvPr id="152" name="Объект 4"/>
          <p:cNvGrpSpPr/>
          <p:nvPr/>
        </p:nvGrpSpPr>
        <p:grpSpPr>
          <a:xfrm>
            <a:off x="467544" y="1412775"/>
            <a:ext cx="8424937" cy="4968552"/>
            <a:chOff x="0" y="0"/>
            <a:chExt cx="8424936" cy="4968551"/>
          </a:xfrm>
        </p:grpSpPr>
        <p:grpSp>
          <p:nvGrpSpPr>
            <p:cNvPr id="133" name="Группа"/>
            <p:cNvGrpSpPr/>
            <p:nvPr/>
          </p:nvGrpSpPr>
          <p:grpSpPr>
            <a:xfrm>
              <a:off x="0" y="-1"/>
              <a:ext cx="8424937" cy="709795"/>
              <a:chOff x="0" y="0"/>
              <a:chExt cx="8424936" cy="709793"/>
            </a:xfrm>
          </p:grpSpPr>
          <p:sp>
            <p:nvSpPr>
              <p:cNvPr id="131" name="Фигура"/>
              <p:cNvSpPr/>
              <p:nvPr/>
            </p:nvSpPr>
            <p:spPr>
              <a:xfrm rot="10800000">
                <a:off x="0" y="0"/>
                <a:ext cx="8424937" cy="709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543" y="0"/>
                    </a:lnTo>
                    <a:lnTo>
                      <a:pt x="20057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6">
                  <a:alpha val="92000"/>
                </a:schemeClr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1300"/>
                  </a:spcBef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" name="Ознакомление с главной страницей"/>
              <p:cNvSpPr/>
              <p:nvPr/>
            </p:nvSpPr>
            <p:spPr>
              <a:xfrm>
                <a:off x="1474362" y="354896"/>
                <a:ext cx="5476209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0480" tIns="30480" rIns="30480" bIns="30480" numCol="1" anchor="ctr">
                <a:spAutoFit/>
              </a:bodyPr>
              <a:lstStyle>
                <a:lvl1pPr marL="342900" indent="-342900" algn="ctr" defTabSz="1066800"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/>
                  <a:buChar char="•"/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Ознакомление с главной страницей</a:t>
                </a:r>
              </a:p>
            </p:txBody>
          </p:sp>
        </p:grpSp>
        <p:grpSp>
          <p:nvGrpSpPr>
            <p:cNvPr id="136" name="Группа"/>
            <p:cNvGrpSpPr/>
            <p:nvPr/>
          </p:nvGrpSpPr>
          <p:grpSpPr>
            <a:xfrm>
              <a:off x="601780" y="709792"/>
              <a:ext cx="7221375" cy="709795"/>
              <a:chOff x="0" y="0"/>
              <a:chExt cx="7221373" cy="709793"/>
            </a:xfrm>
          </p:grpSpPr>
          <p:sp>
            <p:nvSpPr>
              <p:cNvPr id="134" name="Фигура"/>
              <p:cNvSpPr/>
              <p:nvPr/>
            </p:nvSpPr>
            <p:spPr>
              <a:xfrm rot="10800000">
                <a:off x="-1" y="-1"/>
                <a:ext cx="7221375" cy="7097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800" y="0"/>
                    </a:lnTo>
                    <a:lnTo>
                      <a:pt x="198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6">
                  <a:alpha val="68000"/>
                </a:schemeClr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1300"/>
                  </a:spcBef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" name="Ознакомление с рецептом  блюда в верхней панели"/>
              <p:cNvSpPr/>
              <p:nvPr/>
            </p:nvSpPr>
            <p:spPr>
              <a:xfrm>
                <a:off x="1263739" y="354896"/>
                <a:ext cx="4693894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marL="342900" indent="-342900" algn="ctr" defTabSz="889000">
                  <a:lnSpc>
                    <a:spcPct val="90000"/>
                  </a:lnSpc>
                  <a:spcBef>
                    <a:spcPts val="800"/>
                  </a:spcBef>
                  <a:buSzPct val="100000"/>
                  <a:buFont typeface="Arial"/>
                  <a:buChar char="•"/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Ознакомление с рецептом  блюда в верхней панели</a:t>
                </a:r>
              </a:p>
            </p:txBody>
          </p:sp>
        </p:grpSp>
        <p:grpSp>
          <p:nvGrpSpPr>
            <p:cNvPr id="139" name="Группа"/>
            <p:cNvGrpSpPr/>
            <p:nvPr/>
          </p:nvGrpSpPr>
          <p:grpSpPr>
            <a:xfrm>
              <a:off x="1203562" y="1419585"/>
              <a:ext cx="6017812" cy="709795"/>
              <a:chOff x="0" y="0"/>
              <a:chExt cx="6017810" cy="709793"/>
            </a:xfrm>
          </p:grpSpPr>
          <p:sp>
            <p:nvSpPr>
              <p:cNvPr id="137" name="Фигура"/>
              <p:cNvSpPr/>
              <p:nvPr/>
            </p:nvSpPr>
            <p:spPr>
              <a:xfrm rot="10800000">
                <a:off x="0" y="-1"/>
                <a:ext cx="6017812" cy="7097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" y="0"/>
                    </a:lnTo>
                    <a:lnTo>
                      <a:pt x="1944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6">
                  <a:alpha val="58999"/>
                </a:schemeClr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1300"/>
                  </a:spcBef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" name="Ознакомление с категориями рецептов"/>
              <p:cNvSpPr/>
              <p:nvPr/>
            </p:nvSpPr>
            <p:spPr>
              <a:xfrm>
                <a:off x="1053116" y="354896"/>
                <a:ext cx="3911579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marL="342900" indent="-342900" algn="ctr" defTabSz="889000">
                  <a:lnSpc>
                    <a:spcPct val="90000"/>
                  </a:lnSpc>
                  <a:spcBef>
                    <a:spcPts val="800"/>
                  </a:spcBef>
                  <a:buSzPct val="100000"/>
                  <a:buFont typeface="Arial"/>
                  <a:buChar char="•"/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Ознакомление с категориями рецептов</a:t>
                </a:r>
              </a:p>
            </p:txBody>
          </p:sp>
        </p:grpSp>
        <p:grpSp>
          <p:nvGrpSpPr>
            <p:cNvPr id="142" name="Группа"/>
            <p:cNvGrpSpPr/>
            <p:nvPr/>
          </p:nvGrpSpPr>
          <p:grpSpPr>
            <a:xfrm>
              <a:off x="1805342" y="2129378"/>
              <a:ext cx="4814250" cy="709795"/>
              <a:chOff x="0" y="21013"/>
              <a:chExt cx="4814249" cy="709793"/>
            </a:xfrm>
          </p:grpSpPr>
          <p:sp>
            <p:nvSpPr>
              <p:cNvPr id="140" name="Фигура"/>
              <p:cNvSpPr/>
              <p:nvPr/>
            </p:nvSpPr>
            <p:spPr>
              <a:xfrm rot="10800000">
                <a:off x="0" y="21013"/>
                <a:ext cx="4814250" cy="709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700" y="0"/>
                    </a:lnTo>
                    <a:lnTo>
                      <a:pt x="189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6">
                  <a:alpha val="44000"/>
                </a:schemeClr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1300"/>
                  </a:spcBef>
                  <a:defRPr sz="1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Выбор категорию и переход на страницу со списком предложенных рецептов"/>
              <p:cNvSpPr/>
              <p:nvPr/>
            </p:nvSpPr>
            <p:spPr>
              <a:xfrm>
                <a:off x="842494" y="375910"/>
                <a:ext cx="312926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1590" tIns="21590" rIns="21590" bIns="21590" numCol="1" anchor="ctr">
                <a:spAutoFit/>
              </a:bodyPr>
              <a:lstStyle>
                <a:lvl1pPr marL="342900" indent="-342900" algn="ctr" defTabSz="75565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Arial"/>
                  <a:buChar char="•"/>
                  <a:defRPr sz="1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Выбор категорию и переход на страницу со списком предложенных рецептов</a:t>
                </a:r>
              </a:p>
            </p:txBody>
          </p:sp>
        </p:grpSp>
        <p:grpSp>
          <p:nvGrpSpPr>
            <p:cNvPr id="145" name="Группа"/>
            <p:cNvGrpSpPr/>
            <p:nvPr/>
          </p:nvGrpSpPr>
          <p:grpSpPr>
            <a:xfrm>
              <a:off x="2407124" y="2839171"/>
              <a:ext cx="3610686" cy="709795"/>
              <a:chOff x="0" y="3084"/>
              <a:chExt cx="3610685" cy="709793"/>
            </a:xfrm>
          </p:grpSpPr>
          <p:sp>
            <p:nvSpPr>
              <p:cNvPr id="143" name="Фигура"/>
              <p:cNvSpPr/>
              <p:nvPr/>
            </p:nvSpPr>
            <p:spPr>
              <a:xfrm rot="10800000">
                <a:off x="0" y="3084"/>
                <a:ext cx="3610686" cy="709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3600" y="0"/>
                    </a:lnTo>
                    <a:lnTo>
                      <a:pt x="180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6">
                  <a:alpha val="36000"/>
                </a:schemeClr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300"/>
                  </a:spcBef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4" name="Выбор рецепта и переход  на страницу приготовления блюда"/>
              <p:cNvSpPr/>
              <p:nvPr/>
            </p:nvSpPr>
            <p:spPr>
              <a:xfrm>
                <a:off x="631869" y="357981"/>
                <a:ext cx="234694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0320" tIns="20320" rIns="20320" bIns="20320" numCol="1" anchor="ctr">
                <a:spAutoFit/>
              </a:bodyPr>
              <a:lstStyle>
                <a:lvl1pPr marL="342900" indent="-342900" algn="ctr" defTabSz="711200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/>
                  <a:buChar char="•"/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Выбор рецепта и переход  на страницу приготовления блюда</a:t>
                </a:r>
              </a:p>
            </p:txBody>
          </p:sp>
        </p:grpSp>
        <p:grpSp>
          <p:nvGrpSpPr>
            <p:cNvPr id="148" name="Группа"/>
            <p:cNvGrpSpPr/>
            <p:nvPr/>
          </p:nvGrpSpPr>
          <p:grpSpPr>
            <a:xfrm>
              <a:off x="3008904" y="3548965"/>
              <a:ext cx="2407125" cy="709794"/>
              <a:chOff x="0" y="119627"/>
              <a:chExt cx="2407124" cy="709793"/>
            </a:xfrm>
          </p:grpSpPr>
          <p:sp>
            <p:nvSpPr>
              <p:cNvPr id="146" name="Фигура"/>
              <p:cNvSpPr/>
              <p:nvPr/>
            </p:nvSpPr>
            <p:spPr>
              <a:xfrm rot="10800000">
                <a:off x="0" y="119627"/>
                <a:ext cx="2407125" cy="709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6">
                  <a:alpha val="24000"/>
                </a:schemeClr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ts val="1300"/>
                  </a:spcBef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" name="Ознакомление с конкретным рецептом"/>
              <p:cNvSpPr/>
              <p:nvPr/>
            </p:nvSpPr>
            <p:spPr>
              <a:xfrm>
                <a:off x="421246" y="474523"/>
                <a:ext cx="156463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0320" tIns="20320" rIns="20320" bIns="20320" numCol="1" anchor="ctr">
                <a:spAutoFit/>
              </a:bodyPr>
              <a:lstStyle>
                <a:lvl1pPr marL="342900" indent="-342900" algn="ctr" defTabSz="711200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/>
                  <a:buChar char="•"/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Ознакомление с конкретным рецептом</a:t>
                </a:r>
              </a:p>
            </p:txBody>
          </p:sp>
        </p:grpSp>
        <p:grpSp>
          <p:nvGrpSpPr>
            <p:cNvPr id="151" name="Группа"/>
            <p:cNvGrpSpPr/>
            <p:nvPr/>
          </p:nvGrpSpPr>
          <p:grpSpPr>
            <a:xfrm>
              <a:off x="3610685" y="4258757"/>
              <a:ext cx="1203563" cy="709795"/>
              <a:chOff x="0" y="996"/>
              <a:chExt cx="1203562" cy="709793"/>
            </a:xfrm>
          </p:grpSpPr>
          <p:sp>
            <p:nvSpPr>
              <p:cNvPr id="149" name="Треугольник"/>
              <p:cNvSpPr/>
              <p:nvPr/>
            </p:nvSpPr>
            <p:spPr>
              <a:xfrm rot="10800000">
                <a:off x="0" y="996"/>
                <a:ext cx="1203563" cy="709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08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6">
                  <a:alpha val="14000"/>
                </a:schemeClr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1300"/>
                  </a:spcBef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" name="Переход на страницу с видео рецептом"/>
              <p:cNvSpPr/>
              <p:nvPr/>
            </p:nvSpPr>
            <p:spPr>
              <a:xfrm>
                <a:off x="0" y="355892"/>
                <a:ext cx="120356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" tIns="15240" rIns="15240" bIns="15240" numCol="1" anchor="ctr">
                <a:spAutoFit/>
              </a:bodyPr>
              <a:lstStyle>
                <a:lvl1pPr marL="342900" indent="-342900" algn="ctr" defTabSz="5334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/>
                  <a:buChar char="•"/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Переход на страницу с видео рецептом</a:t>
                </a:r>
              </a:p>
            </p:txBody>
          </p:sp>
        </p:grpSp>
      </p:grpSp>
      <p:sp>
        <p:nvSpPr>
          <p:cNvPr id="153" name="Номер слайда 3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План тестирования</a:t>
            </a:r>
          </a:p>
        </p:txBody>
      </p:sp>
      <p:sp>
        <p:nvSpPr>
          <p:cNvPr id="156" name="Объект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GUI tests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Backend testing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Integration testing:</a:t>
            </a:r>
          </a:p>
        </p:txBody>
      </p:sp>
      <p:sp>
        <p:nvSpPr>
          <p:cNvPr id="157" name="Номер слайда 3"/>
          <p:cNvSpPr txBox="1"/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