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Proxima Nova"/>
      <p:regular r:id="rId21"/>
      <p:bold r:id="rId22"/>
      <p:italic r:id="rId23"/>
      <p:boldItalic r:id="rId24"/>
    </p:embeddedFont>
    <p:embeddedFont>
      <p:font typeface="Proxima Nova Extrabold"/>
      <p:bold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ProximaNova-bold.fntdata"/><Relationship Id="rId21" Type="http://schemas.openxmlformats.org/officeDocument/2006/relationships/font" Target="fonts/ProximaNova-regular.fntdata"/><Relationship Id="rId24" Type="http://schemas.openxmlformats.org/officeDocument/2006/relationships/font" Target="fonts/ProximaNova-boldItalic.fntdata"/><Relationship Id="rId23" Type="http://schemas.openxmlformats.org/officeDocument/2006/relationships/font" Target="fonts/ProximaNova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ProximaNovaExtrabo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5646593aa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5646593aa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Leo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5646593aaf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5646593aaf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Jordan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51326bdd55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51326bdd55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Leo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51326bdd5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51326bdd5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Jordan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51326bdd55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51326bdd55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Leo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5520e3e391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5520e3e391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5520e3e391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5520e3e391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leo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5646593aaf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5646593aaf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Jordan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5520e3e39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5520e3e3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leo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5646593aaf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5646593aaf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Jordan: Child Problems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Leo: Adult Problems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57d7a53f83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57d7a53f83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leo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57d7a53f83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57d7a53f8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leo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57d7a53f83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57d7a53f83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Jordan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7d7a53f83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7d7a53f83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A676E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 Extrabold"/>
              <a:buNone/>
              <a:defRPr sz="2800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Char char="●"/>
              <a:defRPr sz="1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roxima Nova"/>
              <a:buChar char="○"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roxima Nova"/>
              <a:buChar char="■"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roxima Nova"/>
              <a:buChar char="●"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roxima Nova"/>
              <a:buChar char="○"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roxima Nova"/>
              <a:buChar char="■"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roxima Nova"/>
              <a:buChar char="●"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roxima Nova"/>
              <a:buChar char="○"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Proxima Nova"/>
              <a:buChar char="■"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15.png"/><Relationship Id="rId5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Relationship Id="rId4" Type="http://schemas.openxmlformats.org/officeDocument/2006/relationships/image" Target="../media/image9.png"/><Relationship Id="rId5" Type="http://schemas.openxmlformats.org/officeDocument/2006/relationships/image" Target="../media/image12.png"/><Relationship Id="rId6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jpg"/><Relationship Id="rId4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2617275"/>
            <a:ext cx="8520600" cy="116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Just Wungus &amp; Jimmy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9113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2CC"/>
                </a:solidFill>
              </a:rPr>
              <a:t>Final Story Game Treatment</a:t>
            </a:r>
            <a:endParaRPr>
              <a:solidFill>
                <a:srgbClr val="FFF2CC"/>
              </a:solidFill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7650" y="465075"/>
            <a:ext cx="2208710" cy="2312475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161250" y="1782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2CC"/>
                </a:solidFill>
                <a:latin typeface="Proxima Nova"/>
                <a:ea typeface="Proxima Nova"/>
                <a:cs typeface="Proxima Nova"/>
                <a:sym typeface="Proxima Nova"/>
              </a:rPr>
              <a:t>Jordan Cattelona</a:t>
            </a:r>
            <a:endParaRPr>
              <a:solidFill>
                <a:srgbClr val="FFF2CC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2CC"/>
                </a:solidFill>
                <a:latin typeface="Proxima Nova"/>
                <a:ea typeface="Proxima Nova"/>
                <a:cs typeface="Proxima Nova"/>
                <a:sym typeface="Proxima Nova"/>
              </a:rPr>
              <a:t>Leo Bunyea</a:t>
            </a:r>
            <a:endParaRPr>
              <a:solidFill>
                <a:srgbClr val="FFF2CC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2CC"/>
                </a:solidFill>
              </a:rPr>
              <a:t>General Experience Goals</a:t>
            </a:r>
            <a:endParaRPr/>
          </a:p>
        </p:txBody>
      </p:sp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players to find comedy in the content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player to relate to the experiences depicted in the microgames</a:t>
            </a:r>
            <a:endParaRPr/>
          </a:p>
        </p:txBody>
      </p:sp>
      <p:pic>
        <p:nvPicPr>
          <p:cNvPr id="118" name="Google Shape;11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68725" y="1958075"/>
            <a:ext cx="2457102" cy="2993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2CC"/>
                </a:solidFill>
              </a:rPr>
              <a:t>Measurable </a:t>
            </a:r>
            <a:r>
              <a:rPr lang="en">
                <a:solidFill>
                  <a:srgbClr val="FFF2CC"/>
                </a:solidFill>
              </a:rPr>
              <a:t>Experience Goals</a:t>
            </a:r>
            <a:endParaRPr/>
          </a:p>
        </p:txBody>
      </p:sp>
      <p:sp>
        <p:nvSpPr>
          <p:cNvPr id="124" name="Google Shape;124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Each micro-game completed in less than 30 seconds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sz="1800">
                <a:solidFill>
                  <a:schemeClr val="lt1"/>
                </a:solidFill>
              </a:rPr>
              <a:t>Event sent upon start and completion of each microgame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85% of players complete every micro-game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sz="1800">
                <a:solidFill>
                  <a:schemeClr val="lt1"/>
                </a:solidFill>
              </a:rPr>
              <a:t>Event sent upon completion of final game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Players pick their microgame set within 10 seconds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sz="1800">
                <a:solidFill>
                  <a:schemeClr val="lt1"/>
                </a:solidFill>
              </a:rPr>
              <a:t>Event sent upon starting up the game and picking the first set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4"/>
          <p:cNvPicPr preferRelativeResize="0"/>
          <p:nvPr/>
        </p:nvPicPr>
        <p:blipFill rotWithShape="1">
          <a:blip r:embed="rId3">
            <a:alphaModFix/>
          </a:blip>
          <a:srcRect b="0" l="23602" r="20992" t="0"/>
          <a:stretch/>
        </p:blipFill>
        <p:spPr>
          <a:xfrm>
            <a:off x="3325437" y="1688650"/>
            <a:ext cx="2971801" cy="323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Playtesting and Analytics Results</a:t>
            </a:r>
            <a:endParaRPr/>
          </a:p>
        </p:txBody>
      </p:sp>
      <p:pic>
        <p:nvPicPr>
          <p:cNvPr id="131" name="Google Shape;131;p24"/>
          <p:cNvPicPr preferRelativeResize="0"/>
          <p:nvPr/>
        </p:nvPicPr>
        <p:blipFill rotWithShape="1">
          <a:blip r:embed="rId4">
            <a:alphaModFix/>
          </a:blip>
          <a:srcRect b="0" l="22395" r="18977" t="0"/>
          <a:stretch/>
        </p:blipFill>
        <p:spPr>
          <a:xfrm>
            <a:off x="75025" y="1688650"/>
            <a:ext cx="3139676" cy="323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4"/>
          <p:cNvPicPr preferRelativeResize="0"/>
          <p:nvPr/>
        </p:nvPicPr>
        <p:blipFill rotWithShape="1">
          <a:blip r:embed="rId5">
            <a:alphaModFix/>
          </a:blip>
          <a:srcRect b="0" l="24711" r="25072" t="0"/>
          <a:stretch/>
        </p:blipFill>
        <p:spPr>
          <a:xfrm>
            <a:off x="6407975" y="1688650"/>
            <a:ext cx="2668200" cy="323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28675"/>
            <a:ext cx="6553200" cy="4314825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5"/>
          <p:cNvSpPr txBox="1"/>
          <p:nvPr>
            <p:ph type="title"/>
          </p:nvPr>
        </p:nvSpPr>
        <p:spPr>
          <a:xfrm>
            <a:off x="0" y="198050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2CC"/>
                </a:solidFill>
              </a:rPr>
              <a:t>Survey Results</a:t>
            </a:r>
            <a:endParaRPr/>
          </a:p>
        </p:txBody>
      </p:sp>
      <p:sp>
        <p:nvSpPr>
          <p:cNvPr id="139" name="Google Shape;139;p25"/>
          <p:cNvSpPr/>
          <p:nvPr/>
        </p:nvSpPr>
        <p:spPr>
          <a:xfrm>
            <a:off x="6911600" y="1446625"/>
            <a:ext cx="1853700" cy="4287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5"/>
          <p:cNvSpPr/>
          <p:nvPr/>
        </p:nvSpPr>
        <p:spPr>
          <a:xfrm>
            <a:off x="6911600" y="3407675"/>
            <a:ext cx="1853700" cy="4287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5"/>
          <p:cNvSpPr/>
          <p:nvPr/>
        </p:nvSpPr>
        <p:spPr>
          <a:xfrm>
            <a:off x="6911600" y="2508325"/>
            <a:ext cx="1853700" cy="4287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Critique</a:t>
            </a:r>
            <a:endParaRPr/>
          </a:p>
        </p:txBody>
      </p:sp>
      <p:sp>
        <p:nvSpPr>
          <p:cNvPr id="147" name="Google Shape;147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Microigames lacking in signifiers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Exaggerate events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Vomit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Gross veggies</a:t>
            </a:r>
            <a:endParaRPr/>
          </a:p>
        </p:txBody>
      </p:sp>
      <p:pic>
        <p:nvPicPr>
          <p:cNvPr id="148" name="Google Shape;14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64476" y="136575"/>
            <a:ext cx="1967825" cy="221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42425" y="2571750"/>
            <a:ext cx="2011925" cy="235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91425" y="2571750"/>
            <a:ext cx="2136256" cy="235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91424" y="134238"/>
            <a:ext cx="2136250" cy="2218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7"/>
          <p:cNvSpPr txBox="1"/>
          <p:nvPr>
            <p:ph type="title"/>
          </p:nvPr>
        </p:nvSpPr>
        <p:spPr>
          <a:xfrm>
            <a:off x="311700" y="340310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2CC"/>
                </a:solidFill>
              </a:rPr>
              <a:t>Demo time.</a:t>
            </a:r>
            <a:endParaRPr>
              <a:solidFill>
                <a:srgbClr val="FFF2CC"/>
              </a:solidFill>
            </a:endParaRPr>
          </a:p>
        </p:txBody>
      </p:sp>
      <p:pic>
        <p:nvPicPr>
          <p:cNvPr id="157" name="Google Shape;15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7650" y="903725"/>
            <a:ext cx="2208710" cy="231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2650" y="152400"/>
            <a:ext cx="483870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2CC"/>
                </a:solidFill>
              </a:rPr>
              <a:t>Key Features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Showcases the comedy in wanting what you can’t have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Two sets of three vignette style microgames about how much it sucks to be kid or a young adult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microgame has a simple mechanic that can be learned in seconds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Two color palettes, one for child experiences and one for young adult experiences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play experiences in any order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2CC"/>
                </a:solidFill>
              </a:rPr>
              <a:t>Target Audience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8-12 year old kids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20-28 year old adults</a:t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653045">
            <a:off x="4663021" y="1437776"/>
            <a:ext cx="3966248" cy="2528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852390">
            <a:off x="1922225" y="2649537"/>
            <a:ext cx="2876550" cy="159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2CC"/>
                </a:solidFill>
              </a:rPr>
              <a:t>Play Description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3803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Child Problems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Eat Vegetables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Continually click to peck away at the gross dinner that your parents have prepared for you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Height Requirements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Click on specific beads to navigate an  amusement park line only to find you’re not tall enough for the ride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 sz="1400">
                <a:solidFill>
                  <a:schemeClr val="lt1"/>
                </a:solidFill>
              </a:rPr>
              <a:t>Enforced Bedtime</a:t>
            </a:r>
            <a:endParaRPr sz="1400">
              <a:solidFill>
                <a:schemeClr val="l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">
                <a:solidFill>
                  <a:schemeClr val="lt1"/>
                </a:solidFill>
              </a:rPr>
              <a:t>Play their gameboy after bedtime without their parents catching them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5029200" y="1152475"/>
            <a:ext cx="3803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Adult Problems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Stolen Food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solidFill>
                  <a:schemeClr val="lt1"/>
                </a:solidFill>
              </a:rPr>
              <a:t>Hunt through the refrigerator moving aside old and expired food to get to your food, only to find that your roommate has eaten it already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Amusement Park Sickness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Try to hold in your vomit while riding a rollercoaster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Distracting Notifications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Be kept awake by your pesky smartphone continually going off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0246" y="0"/>
            <a:ext cx="506350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2084" y="0"/>
            <a:ext cx="525983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4888" y="0"/>
            <a:ext cx="471422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1" name="Google Shape;1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6874" y="0"/>
            <a:ext cx="4870252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