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Proxima Nova"/>
      <p:regular r:id="rId20"/>
      <p:bold r:id="rId21"/>
      <p:italic r:id="rId22"/>
      <p:boldItalic r:id="rId23"/>
    </p:embeddedFont>
    <p:embeddedFont>
      <p:font typeface="Proxima Nova Extrabold"/>
      <p:bold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roximaNova-regular.fntdata"/><Relationship Id="rId11" Type="http://schemas.openxmlformats.org/officeDocument/2006/relationships/slide" Target="slides/slide6.xml"/><Relationship Id="rId22" Type="http://schemas.openxmlformats.org/officeDocument/2006/relationships/font" Target="fonts/ProximaNova-italic.fntdata"/><Relationship Id="rId10" Type="http://schemas.openxmlformats.org/officeDocument/2006/relationships/slide" Target="slides/slide5.xml"/><Relationship Id="rId21" Type="http://schemas.openxmlformats.org/officeDocument/2006/relationships/font" Target="fonts/ProximaNova-bold.fntdata"/><Relationship Id="rId13" Type="http://schemas.openxmlformats.org/officeDocument/2006/relationships/slide" Target="slides/slide8.xml"/><Relationship Id="rId24" Type="http://schemas.openxmlformats.org/officeDocument/2006/relationships/font" Target="fonts/ProximaNovaExtrabold-bold.fntdata"/><Relationship Id="rId12" Type="http://schemas.openxmlformats.org/officeDocument/2006/relationships/slide" Target="slides/slide7.xml"/><Relationship Id="rId23" Type="http://schemas.openxmlformats.org/officeDocument/2006/relationships/font" Target="fonts/ProximaNova-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50f7cd518c_2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50f7cd518c_2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Analytics Data</a:t>
            </a:r>
            <a:endParaRPr/>
          </a:p>
          <a:p>
            <a:pPr indent="0" lvl="0" marL="0" rtl="0" algn="l">
              <a:spcBef>
                <a:spcPts val="0"/>
              </a:spcBef>
              <a:spcAft>
                <a:spcPts val="0"/>
              </a:spcAft>
              <a:buNone/>
            </a:pPr>
            <a:r>
              <a:rPr lang="en"/>
              <a:t>1st Optimal: 1</a:t>
            </a:r>
            <a:endParaRPr/>
          </a:p>
          <a:p>
            <a:pPr indent="0" lvl="0" marL="0" rtl="0" algn="l">
              <a:spcBef>
                <a:spcPts val="0"/>
              </a:spcBef>
              <a:spcAft>
                <a:spcPts val="0"/>
              </a:spcAft>
              <a:buNone/>
            </a:pPr>
            <a:r>
              <a:rPr lang="en"/>
              <a:t>2nd Optimal: 2</a:t>
            </a:r>
            <a:endParaRPr/>
          </a:p>
          <a:p>
            <a:pPr indent="0" lvl="0" marL="0" rtl="0" algn="l">
              <a:spcBef>
                <a:spcPts val="0"/>
              </a:spcBef>
              <a:spcAft>
                <a:spcPts val="0"/>
              </a:spcAft>
              <a:buNone/>
            </a:pPr>
            <a:r>
              <a:rPr lang="en"/>
              <a:t>3rd Optimal: 5</a:t>
            </a:r>
            <a:endParaRPr/>
          </a:p>
          <a:p>
            <a:pPr indent="0" lvl="0" marL="0" rtl="0" algn="l">
              <a:spcBef>
                <a:spcPts val="0"/>
              </a:spcBef>
              <a:spcAft>
                <a:spcPts val="0"/>
              </a:spcAft>
              <a:buNone/>
            </a:pPr>
            <a:r>
              <a:rPr lang="en"/>
              <a:t>4th Optimal: 10</a:t>
            </a:r>
            <a:endParaRPr/>
          </a:p>
          <a:p>
            <a:pPr indent="0" lvl="0" marL="0" rtl="0" algn="l">
              <a:spcBef>
                <a:spcPts val="0"/>
              </a:spcBef>
              <a:spcAft>
                <a:spcPts val="0"/>
              </a:spcAft>
              <a:buNone/>
            </a:pPr>
            <a:r>
              <a:rPr lang="en"/>
              <a:t>5th Optimal: 19</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Measured two different patterns of behavior when playing the first level</a:t>
            </a:r>
            <a:endParaRPr/>
          </a:p>
          <a:p>
            <a:pPr indent="0" lvl="0" marL="0" rtl="0" algn="l">
              <a:spcBef>
                <a:spcPts val="0"/>
              </a:spcBef>
              <a:spcAft>
                <a:spcPts val="0"/>
              </a:spcAft>
              <a:buNone/>
            </a:pPr>
            <a:r>
              <a:rPr lang="en"/>
              <a:t>Either people picked understood what they had to do right away, or it took them a long time to figure out the mechanic of the game and make their first move. Once the first move was made however, the player completed the level almost right away in most cases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Leo</a:t>
            </a:r>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50f7cd518c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50f7cd518c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Analytics Data</a:t>
            </a:r>
            <a:endParaRPr/>
          </a:p>
          <a:p>
            <a:pPr indent="0" lvl="0" marL="0" rtl="0" algn="l">
              <a:spcBef>
                <a:spcPts val="0"/>
              </a:spcBef>
              <a:spcAft>
                <a:spcPts val="0"/>
              </a:spcAft>
              <a:buNone/>
            </a:pPr>
            <a:r>
              <a:rPr lang="en"/>
              <a:t>1st Optimal: 1</a:t>
            </a:r>
            <a:endParaRPr/>
          </a:p>
          <a:p>
            <a:pPr indent="0" lvl="0" marL="0" rtl="0" algn="l">
              <a:spcBef>
                <a:spcPts val="0"/>
              </a:spcBef>
              <a:spcAft>
                <a:spcPts val="0"/>
              </a:spcAft>
              <a:buNone/>
            </a:pPr>
            <a:r>
              <a:rPr lang="en"/>
              <a:t>2nd Optimal: 2</a:t>
            </a:r>
            <a:endParaRPr/>
          </a:p>
          <a:p>
            <a:pPr indent="0" lvl="0" marL="0" rtl="0" algn="l">
              <a:spcBef>
                <a:spcPts val="0"/>
              </a:spcBef>
              <a:spcAft>
                <a:spcPts val="0"/>
              </a:spcAft>
              <a:buNone/>
            </a:pPr>
            <a:r>
              <a:rPr lang="en"/>
              <a:t>3rd Optimal: 5</a:t>
            </a:r>
            <a:endParaRPr/>
          </a:p>
          <a:p>
            <a:pPr indent="0" lvl="0" marL="0" rtl="0" algn="l">
              <a:spcBef>
                <a:spcPts val="0"/>
              </a:spcBef>
              <a:spcAft>
                <a:spcPts val="0"/>
              </a:spcAft>
              <a:buNone/>
            </a:pPr>
            <a:r>
              <a:rPr lang="en"/>
              <a:t>4th Optimal: 10</a:t>
            </a:r>
            <a:endParaRPr/>
          </a:p>
          <a:p>
            <a:pPr indent="0" lvl="0" marL="0" rtl="0" algn="l">
              <a:spcBef>
                <a:spcPts val="0"/>
              </a:spcBef>
              <a:spcAft>
                <a:spcPts val="0"/>
              </a:spcAft>
              <a:buNone/>
            </a:pPr>
            <a:r>
              <a:rPr lang="en"/>
              <a:t>5th Optimal: 19</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Measured two different patterns of behavior when playing the first level</a:t>
            </a:r>
            <a:endParaRPr/>
          </a:p>
          <a:p>
            <a:pPr indent="0" lvl="0" marL="0" rtl="0" algn="l">
              <a:spcBef>
                <a:spcPts val="0"/>
              </a:spcBef>
              <a:spcAft>
                <a:spcPts val="0"/>
              </a:spcAft>
              <a:buNone/>
            </a:pPr>
            <a:r>
              <a:rPr lang="en"/>
              <a:t>Either people picked understood what they had to do right away, or it took them a long time to figure out the mechanic of the game and make their first move. Once the first move was made however, the player completed the level almost right away in most cases</a:t>
            </a:r>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50f7cd518c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50f7cd518c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Jordan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Animation Tutorials</a:t>
            </a:r>
            <a:endParaRPr/>
          </a:p>
          <a:p>
            <a:pPr indent="0" lvl="0" marL="0" rtl="0" algn="l">
              <a:spcBef>
                <a:spcPts val="0"/>
              </a:spcBef>
              <a:spcAft>
                <a:spcPts val="0"/>
              </a:spcAft>
              <a:buNone/>
            </a:pPr>
            <a:r>
              <a:rPr lang="en"/>
              <a:t>Different colored beads,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50f7cd518c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50f7cd518c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Leo</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5520e3e391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5520e3e391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g5520e3e391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5520e3e391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g54ac76f0b9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54ac76f0b9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Jordan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5520e3e39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5520e3e39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Leo</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g54ac76f0b9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54ac76f0b9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Leo</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g55c1552fb7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55c1552fb7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Leo</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55c1552fb7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55c1552fb7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Leo</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54ac76f0b9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54ac76f0b9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Jordan</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54ac76f0b9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54ac76f0b9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Leo</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rgbClr val="A676E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rgbClr val="FFFFFF"/>
              </a:buClr>
              <a:buSzPts val="2800"/>
              <a:buFont typeface="Proxima Nova Extrabold"/>
              <a:buNone/>
              <a:defRPr sz="2800">
                <a:solidFill>
                  <a:srgbClr val="FFFFFF"/>
                </a:solidFill>
                <a:latin typeface="Proxima Nova Extrabold"/>
                <a:ea typeface="Proxima Nova Extrabold"/>
                <a:cs typeface="Proxima Nova Extrabold"/>
                <a:sym typeface="Proxima Nova Extrabold"/>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rgbClr val="FFFFFF"/>
              </a:buClr>
              <a:buSzPts val="1800"/>
              <a:buFont typeface="Proxima Nova"/>
              <a:buChar char="●"/>
              <a:defRPr sz="1800">
                <a:solidFill>
                  <a:srgbClr val="FFFFFF"/>
                </a:solidFill>
                <a:latin typeface="Proxima Nova"/>
                <a:ea typeface="Proxima Nova"/>
                <a:cs typeface="Proxima Nova"/>
                <a:sym typeface="Proxima Nova"/>
              </a:defRPr>
            </a:lvl1pPr>
            <a:lvl2pPr indent="-317500" lvl="1" marL="914400">
              <a:lnSpc>
                <a:spcPct val="115000"/>
              </a:lnSpc>
              <a:spcBef>
                <a:spcPts val="1600"/>
              </a:spcBef>
              <a:spcAft>
                <a:spcPts val="0"/>
              </a:spcAft>
              <a:buClr>
                <a:srgbClr val="FFFFFF"/>
              </a:buClr>
              <a:buSzPts val="1400"/>
              <a:buFont typeface="Proxima Nova"/>
              <a:buChar char="○"/>
              <a:defRPr>
                <a:solidFill>
                  <a:srgbClr val="FFFFFF"/>
                </a:solidFill>
                <a:latin typeface="Proxima Nova"/>
                <a:ea typeface="Proxima Nova"/>
                <a:cs typeface="Proxima Nova"/>
                <a:sym typeface="Proxima Nova"/>
              </a:defRPr>
            </a:lvl2pPr>
            <a:lvl3pPr indent="-317500" lvl="2" marL="1371600">
              <a:lnSpc>
                <a:spcPct val="115000"/>
              </a:lnSpc>
              <a:spcBef>
                <a:spcPts val="1600"/>
              </a:spcBef>
              <a:spcAft>
                <a:spcPts val="0"/>
              </a:spcAft>
              <a:buClr>
                <a:srgbClr val="FFFFFF"/>
              </a:buClr>
              <a:buSzPts val="1400"/>
              <a:buFont typeface="Proxima Nova"/>
              <a:buChar char="■"/>
              <a:defRPr>
                <a:solidFill>
                  <a:srgbClr val="FFFFFF"/>
                </a:solidFill>
                <a:latin typeface="Proxima Nova"/>
                <a:ea typeface="Proxima Nova"/>
                <a:cs typeface="Proxima Nova"/>
                <a:sym typeface="Proxima Nova"/>
              </a:defRPr>
            </a:lvl3pPr>
            <a:lvl4pPr indent="-317500" lvl="3" marL="1828800">
              <a:lnSpc>
                <a:spcPct val="115000"/>
              </a:lnSpc>
              <a:spcBef>
                <a:spcPts val="1600"/>
              </a:spcBef>
              <a:spcAft>
                <a:spcPts val="0"/>
              </a:spcAft>
              <a:buClr>
                <a:srgbClr val="FFFFFF"/>
              </a:buClr>
              <a:buSzPts val="1400"/>
              <a:buFont typeface="Proxima Nova"/>
              <a:buChar char="●"/>
              <a:defRPr>
                <a:solidFill>
                  <a:srgbClr val="FFFFFF"/>
                </a:solidFill>
                <a:latin typeface="Proxima Nova"/>
                <a:ea typeface="Proxima Nova"/>
                <a:cs typeface="Proxima Nova"/>
                <a:sym typeface="Proxima Nova"/>
              </a:defRPr>
            </a:lvl4pPr>
            <a:lvl5pPr indent="-317500" lvl="4" marL="2286000">
              <a:lnSpc>
                <a:spcPct val="115000"/>
              </a:lnSpc>
              <a:spcBef>
                <a:spcPts val="1600"/>
              </a:spcBef>
              <a:spcAft>
                <a:spcPts val="0"/>
              </a:spcAft>
              <a:buClr>
                <a:srgbClr val="FFFFFF"/>
              </a:buClr>
              <a:buSzPts val="1400"/>
              <a:buFont typeface="Proxima Nova"/>
              <a:buChar char="○"/>
              <a:defRPr>
                <a:solidFill>
                  <a:srgbClr val="FFFFFF"/>
                </a:solidFill>
                <a:latin typeface="Proxima Nova"/>
                <a:ea typeface="Proxima Nova"/>
                <a:cs typeface="Proxima Nova"/>
                <a:sym typeface="Proxima Nova"/>
              </a:defRPr>
            </a:lvl5pPr>
            <a:lvl6pPr indent="-317500" lvl="5" marL="2743200">
              <a:lnSpc>
                <a:spcPct val="115000"/>
              </a:lnSpc>
              <a:spcBef>
                <a:spcPts val="1600"/>
              </a:spcBef>
              <a:spcAft>
                <a:spcPts val="0"/>
              </a:spcAft>
              <a:buClr>
                <a:srgbClr val="FFFFFF"/>
              </a:buClr>
              <a:buSzPts val="1400"/>
              <a:buFont typeface="Proxima Nova"/>
              <a:buChar char="■"/>
              <a:defRPr>
                <a:solidFill>
                  <a:srgbClr val="FFFFFF"/>
                </a:solidFill>
                <a:latin typeface="Proxima Nova"/>
                <a:ea typeface="Proxima Nova"/>
                <a:cs typeface="Proxima Nova"/>
                <a:sym typeface="Proxima Nova"/>
              </a:defRPr>
            </a:lvl6pPr>
            <a:lvl7pPr indent="-317500" lvl="6" marL="3200400">
              <a:lnSpc>
                <a:spcPct val="115000"/>
              </a:lnSpc>
              <a:spcBef>
                <a:spcPts val="1600"/>
              </a:spcBef>
              <a:spcAft>
                <a:spcPts val="0"/>
              </a:spcAft>
              <a:buClr>
                <a:srgbClr val="FFFFFF"/>
              </a:buClr>
              <a:buSzPts val="1400"/>
              <a:buFont typeface="Proxima Nova"/>
              <a:buChar char="●"/>
              <a:defRPr>
                <a:solidFill>
                  <a:srgbClr val="FFFFFF"/>
                </a:solidFill>
                <a:latin typeface="Proxima Nova"/>
                <a:ea typeface="Proxima Nova"/>
                <a:cs typeface="Proxima Nova"/>
                <a:sym typeface="Proxima Nova"/>
              </a:defRPr>
            </a:lvl7pPr>
            <a:lvl8pPr indent="-317500" lvl="7" marL="3657600">
              <a:lnSpc>
                <a:spcPct val="115000"/>
              </a:lnSpc>
              <a:spcBef>
                <a:spcPts val="1600"/>
              </a:spcBef>
              <a:spcAft>
                <a:spcPts val="0"/>
              </a:spcAft>
              <a:buClr>
                <a:srgbClr val="FFFFFF"/>
              </a:buClr>
              <a:buSzPts val="1400"/>
              <a:buFont typeface="Proxima Nova"/>
              <a:buChar char="○"/>
              <a:defRPr>
                <a:solidFill>
                  <a:srgbClr val="FFFFFF"/>
                </a:solidFill>
                <a:latin typeface="Proxima Nova"/>
                <a:ea typeface="Proxima Nova"/>
                <a:cs typeface="Proxima Nova"/>
                <a:sym typeface="Proxima Nova"/>
              </a:defRPr>
            </a:lvl8pPr>
            <a:lvl9pPr indent="-317500" lvl="8" marL="4114800">
              <a:lnSpc>
                <a:spcPct val="115000"/>
              </a:lnSpc>
              <a:spcBef>
                <a:spcPts val="1600"/>
              </a:spcBef>
              <a:spcAft>
                <a:spcPts val="1600"/>
              </a:spcAft>
              <a:buClr>
                <a:srgbClr val="FFFFFF"/>
              </a:buClr>
              <a:buSzPts val="1400"/>
              <a:buFont typeface="Proxima Nova"/>
              <a:buChar char="■"/>
              <a:defRPr>
                <a:solidFill>
                  <a:srgbClr val="FFFFFF"/>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9.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jpg"/><Relationship Id="rId4" Type="http://schemas.openxmlformats.org/officeDocument/2006/relationships/image" Target="../media/image10.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2.jp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2836600"/>
            <a:ext cx="8520600" cy="1166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Just Wungus &amp; Jimmy</a:t>
            </a:r>
            <a:endParaRPr/>
          </a:p>
        </p:txBody>
      </p:sp>
      <p:sp>
        <p:nvSpPr>
          <p:cNvPr id="55" name="Google Shape;55;p13"/>
          <p:cNvSpPr txBox="1"/>
          <p:nvPr>
            <p:ph idx="1" type="subTitle"/>
          </p:nvPr>
        </p:nvSpPr>
        <p:spPr>
          <a:xfrm>
            <a:off x="311700" y="391137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2CC"/>
                </a:solidFill>
              </a:rPr>
              <a:t>Casual Game Treatment</a:t>
            </a:r>
            <a:endParaRPr>
              <a:solidFill>
                <a:srgbClr val="FFF2CC"/>
              </a:solidFill>
            </a:endParaRPr>
          </a:p>
        </p:txBody>
      </p:sp>
      <p:pic>
        <p:nvPicPr>
          <p:cNvPr id="56" name="Google Shape;56;p13"/>
          <p:cNvPicPr preferRelativeResize="0"/>
          <p:nvPr/>
        </p:nvPicPr>
        <p:blipFill>
          <a:blip r:embed="rId3">
            <a:alphaModFix/>
          </a:blip>
          <a:stretch>
            <a:fillRect/>
          </a:stretch>
        </p:blipFill>
        <p:spPr>
          <a:xfrm>
            <a:off x="3467650" y="465075"/>
            <a:ext cx="2208710" cy="2312475"/>
          </a:xfrm>
          <a:prstGeom prst="rect">
            <a:avLst/>
          </a:prstGeom>
          <a:noFill/>
          <a:ln>
            <a:noFill/>
          </a:ln>
        </p:spPr>
      </p:pic>
      <p:sp>
        <p:nvSpPr>
          <p:cNvPr id="57" name="Google Shape;57;p13"/>
          <p:cNvSpPr txBox="1"/>
          <p:nvPr>
            <p:ph idx="1" type="subTitle"/>
          </p:nvPr>
        </p:nvSpPr>
        <p:spPr>
          <a:xfrm>
            <a:off x="161250" y="178225"/>
            <a:ext cx="85206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FFF2CC"/>
                </a:solidFill>
              </a:rPr>
              <a:t>Jordan Cattelona</a:t>
            </a:r>
            <a:endParaRPr sz="1400">
              <a:solidFill>
                <a:srgbClr val="FFF2CC"/>
              </a:solidFill>
            </a:endParaRPr>
          </a:p>
          <a:p>
            <a:pPr indent="0" lvl="0" marL="0" rtl="0" algn="l">
              <a:spcBef>
                <a:spcPts val="0"/>
              </a:spcBef>
              <a:spcAft>
                <a:spcPts val="0"/>
              </a:spcAft>
              <a:buNone/>
            </a:pPr>
            <a:r>
              <a:rPr lang="en" sz="1400">
                <a:solidFill>
                  <a:srgbClr val="FFF2CC"/>
                </a:solidFill>
              </a:rPr>
              <a:t>Leo Bunyea</a:t>
            </a:r>
            <a:endParaRPr sz="1400">
              <a:solidFill>
                <a:srgbClr val="FFF2CC"/>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2CC"/>
                </a:solidFill>
              </a:rPr>
              <a:t>Analytics Data</a:t>
            </a:r>
            <a:endParaRPr/>
          </a:p>
        </p:txBody>
      </p:sp>
      <p:pic>
        <p:nvPicPr>
          <p:cNvPr id="118" name="Google Shape;118;p22"/>
          <p:cNvPicPr preferRelativeResize="0"/>
          <p:nvPr/>
        </p:nvPicPr>
        <p:blipFill>
          <a:blip r:embed="rId3">
            <a:alphaModFix/>
          </a:blip>
          <a:stretch>
            <a:fillRect/>
          </a:stretch>
        </p:blipFill>
        <p:spPr>
          <a:xfrm>
            <a:off x="1331125" y="1103450"/>
            <a:ext cx="6067425" cy="38004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2CC"/>
                </a:solidFill>
              </a:rPr>
              <a:t>Analytics Data</a:t>
            </a:r>
            <a:endParaRPr/>
          </a:p>
        </p:txBody>
      </p:sp>
      <p:pic>
        <p:nvPicPr>
          <p:cNvPr id="124" name="Google Shape;124;p23"/>
          <p:cNvPicPr preferRelativeResize="0"/>
          <p:nvPr/>
        </p:nvPicPr>
        <p:blipFill>
          <a:blip r:embed="rId3">
            <a:alphaModFix/>
          </a:blip>
          <a:stretch>
            <a:fillRect/>
          </a:stretch>
        </p:blipFill>
        <p:spPr>
          <a:xfrm>
            <a:off x="311694" y="1401200"/>
            <a:ext cx="3875731" cy="2906000"/>
          </a:xfrm>
          <a:prstGeom prst="rect">
            <a:avLst/>
          </a:prstGeom>
          <a:noFill/>
          <a:ln>
            <a:noFill/>
          </a:ln>
        </p:spPr>
      </p:pic>
      <p:pic>
        <p:nvPicPr>
          <p:cNvPr id="125" name="Google Shape;125;p23"/>
          <p:cNvPicPr preferRelativeResize="0"/>
          <p:nvPr/>
        </p:nvPicPr>
        <p:blipFill>
          <a:blip r:embed="rId4">
            <a:alphaModFix/>
          </a:blip>
          <a:stretch>
            <a:fillRect/>
          </a:stretch>
        </p:blipFill>
        <p:spPr>
          <a:xfrm>
            <a:off x="4895725" y="1401211"/>
            <a:ext cx="3936575" cy="290598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2CC"/>
                </a:solidFill>
              </a:rPr>
              <a:t>Playtesting &amp; Survey Feedback</a:t>
            </a:r>
            <a:endParaRPr/>
          </a:p>
        </p:txBody>
      </p:sp>
      <p:pic>
        <p:nvPicPr>
          <p:cNvPr id="131" name="Google Shape;131;p24"/>
          <p:cNvPicPr preferRelativeResize="0"/>
          <p:nvPr/>
        </p:nvPicPr>
        <p:blipFill>
          <a:blip r:embed="rId3">
            <a:alphaModFix/>
          </a:blip>
          <a:stretch>
            <a:fillRect/>
          </a:stretch>
        </p:blipFill>
        <p:spPr>
          <a:xfrm>
            <a:off x="311700" y="1017725"/>
            <a:ext cx="4616131" cy="3820974"/>
          </a:xfrm>
          <a:prstGeom prst="rect">
            <a:avLst/>
          </a:prstGeom>
          <a:noFill/>
          <a:ln>
            <a:noFill/>
          </a:ln>
        </p:spPr>
      </p:pic>
      <p:sp>
        <p:nvSpPr>
          <p:cNvPr id="132" name="Google Shape;132;p24"/>
          <p:cNvSpPr/>
          <p:nvPr/>
        </p:nvSpPr>
        <p:spPr>
          <a:xfrm>
            <a:off x="5089925" y="1789500"/>
            <a:ext cx="975000" cy="1569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4"/>
          <p:cNvSpPr/>
          <p:nvPr/>
        </p:nvSpPr>
        <p:spPr>
          <a:xfrm>
            <a:off x="5089925" y="2161112"/>
            <a:ext cx="975000" cy="1569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24"/>
          <p:cNvSpPr/>
          <p:nvPr/>
        </p:nvSpPr>
        <p:spPr>
          <a:xfrm>
            <a:off x="5089925" y="2484373"/>
            <a:ext cx="975000" cy="1569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2"/>
                                        </p:tgtEl>
                                        <p:attrNameLst>
                                          <p:attrName>style.visibility</p:attrName>
                                        </p:attrNameLst>
                                      </p:cBhvr>
                                      <p:to>
                                        <p:strVal val="visible"/>
                                      </p:to>
                                    </p:set>
                                    <p:animEffect filter="fade" transition="in">
                                      <p:cBhvr>
                                        <p:cTn dur="1400"/>
                                        <p:tgtEl>
                                          <p:spTgt spid="132"/>
                                        </p:tgtEl>
                                      </p:cBhvr>
                                    </p:animEffect>
                                  </p:childTnLst>
                                </p:cTn>
                              </p:par>
                              <p:par>
                                <p:cTn fill="hold" nodeType="withEffect" presetClass="entr" presetID="10" presetSubtype="0">
                                  <p:stCondLst>
                                    <p:cond delay="0"/>
                                  </p:stCondLst>
                                  <p:childTnLst>
                                    <p:set>
                                      <p:cBhvr>
                                        <p:cTn dur="1" fill="hold">
                                          <p:stCondLst>
                                            <p:cond delay="0"/>
                                          </p:stCondLst>
                                        </p:cTn>
                                        <p:tgtEl>
                                          <p:spTgt spid="133"/>
                                        </p:tgtEl>
                                        <p:attrNameLst>
                                          <p:attrName>style.visibility</p:attrName>
                                        </p:attrNameLst>
                                      </p:cBhvr>
                                      <p:to>
                                        <p:strVal val="visible"/>
                                      </p:to>
                                    </p:set>
                                    <p:animEffect filter="fade" transition="in">
                                      <p:cBhvr>
                                        <p:cTn dur="1000"/>
                                        <p:tgtEl>
                                          <p:spTgt spid="133"/>
                                        </p:tgtEl>
                                      </p:cBhvr>
                                    </p:animEffect>
                                  </p:childTnLst>
                                </p:cTn>
                              </p:par>
                              <p:par>
                                <p:cTn fill="hold" nodeType="withEffect" presetClass="entr" presetID="10" presetSubtype="0">
                                  <p:stCondLst>
                                    <p:cond delay="0"/>
                                  </p:stCondLst>
                                  <p:childTnLst>
                                    <p:set>
                                      <p:cBhvr>
                                        <p:cTn dur="1" fill="hold">
                                          <p:stCondLst>
                                            <p:cond delay="0"/>
                                          </p:stCondLst>
                                        </p:cTn>
                                        <p:tgtEl>
                                          <p:spTgt spid="134"/>
                                        </p:tgtEl>
                                        <p:attrNameLst>
                                          <p:attrName>style.visibility</p:attrName>
                                        </p:attrNameLst>
                                      </p:cBhvr>
                                      <p:to>
                                        <p:strVal val="visible"/>
                                      </p:to>
                                    </p:set>
                                    <p:animEffect filter="fade" transition="in">
                                      <p:cBhvr>
                                        <p:cTn dur="1000"/>
                                        <p:tgtEl>
                                          <p:spTgt spid="13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2CC"/>
                </a:solidFill>
              </a:rPr>
              <a:t>Critique Feedback</a:t>
            </a:r>
            <a:endParaRPr/>
          </a:p>
        </p:txBody>
      </p:sp>
      <p:sp>
        <p:nvSpPr>
          <p:cNvPr id="140" name="Google Shape;140;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rgbClr val="FFFFFF"/>
              </a:buClr>
              <a:buSzPts val="2400"/>
              <a:buFont typeface="Proxima Nova"/>
              <a:buChar char="●"/>
            </a:pPr>
            <a:r>
              <a:rPr lang="en" sz="2400"/>
              <a:t>Positive feedback about color scheme and sound design</a:t>
            </a:r>
            <a:endParaRPr sz="2400"/>
          </a:p>
          <a:p>
            <a:pPr indent="-342900" lvl="1" marL="914400" marR="0" rtl="0" algn="l">
              <a:lnSpc>
                <a:spcPct val="115000"/>
              </a:lnSpc>
              <a:spcBef>
                <a:spcPts val="0"/>
              </a:spcBef>
              <a:spcAft>
                <a:spcPts val="0"/>
              </a:spcAft>
              <a:buSzPts val="1800"/>
              <a:buChar char="○"/>
            </a:pPr>
            <a:r>
              <a:rPr lang="en" sz="1800"/>
              <a:t>“Charming,” “cute,” “relaxing”</a:t>
            </a:r>
            <a:endParaRPr sz="1800"/>
          </a:p>
          <a:p>
            <a:pPr indent="-381000" lvl="0" marL="457200" marR="0" rtl="0" algn="l">
              <a:lnSpc>
                <a:spcPct val="115000"/>
              </a:lnSpc>
              <a:spcBef>
                <a:spcPts val="0"/>
              </a:spcBef>
              <a:spcAft>
                <a:spcPts val="0"/>
              </a:spcAft>
              <a:buSzPts val="2400"/>
              <a:buChar char="●"/>
            </a:pPr>
            <a:r>
              <a:rPr lang="en" sz="2400"/>
              <a:t>Would benefit from background ambience/music</a:t>
            </a:r>
            <a:endParaRPr sz="2400"/>
          </a:p>
          <a:p>
            <a:pPr indent="-381000" lvl="0" marL="457200" marR="0" rtl="0" algn="l">
              <a:lnSpc>
                <a:spcPct val="115000"/>
              </a:lnSpc>
              <a:spcBef>
                <a:spcPts val="0"/>
              </a:spcBef>
              <a:spcAft>
                <a:spcPts val="0"/>
              </a:spcAft>
              <a:buSzPts val="2400"/>
              <a:buChar char="●"/>
            </a:pPr>
            <a:r>
              <a:rPr lang="en" sz="2400"/>
              <a:t>Would benefit from thicker start/end bead borders</a:t>
            </a:r>
            <a:endParaRPr sz="2400"/>
          </a:p>
          <a:p>
            <a:pPr indent="-381000" lvl="0" marL="457200" marR="0" rtl="0" algn="l">
              <a:lnSpc>
                <a:spcPct val="115000"/>
              </a:lnSpc>
              <a:spcBef>
                <a:spcPts val="0"/>
              </a:spcBef>
              <a:spcAft>
                <a:spcPts val="0"/>
              </a:spcAft>
              <a:buSzPts val="2400"/>
              <a:buChar char="●"/>
            </a:pPr>
            <a:r>
              <a:rPr lang="en" sz="2400"/>
              <a:t>Theme of “going home” was not understood</a:t>
            </a:r>
            <a:endParaRPr sz="2400"/>
          </a:p>
          <a:p>
            <a:pPr indent="0" lvl="0" marL="0" marR="0" rtl="0" algn="l">
              <a:lnSpc>
                <a:spcPct val="115000"/>
              </a:lnSpc>
              <a:spcBef>
                <a:spcPts val="1600"/>
              </a:spcBef>
              <a:spcAft>
                <a:spcPts val="16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26"/>
          <p:cNvSpPr txBox="1"/>
          <p:nvPr>
            <p:ph type="title"/>
          </p:nvPr>
        </p:nvSpPr>
        <p:spPr>
          <a:xfrm>
            <a:off x="311700" y="340310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2CC"/>
                </a:solidFill>
              </a:rPr>
              <a:t>Any questions?</a:t>
            </a:r>
            <a:endParaRPr>
              <a:solidFill>
                <a:srgbClr val="FFF2CC"/>
              </a:solidFill>
            </a:endParaRPr>
          </a:p>
        </p:txBody>
      </p:sp>
      <p:pic>
        <p:nvPicPr>
          <p:cNvPr id="146" name="Google Shape;146;p26"/>
          <p:cNvPicPr preferRelativeResize="0"/>
          <p:nvPr/>
        </p:nvPicPr>
        <p:blipFill>
          <a:blip r:embed="rId3">
            <a:alphaModFix/>
          </a:blip>
          <a:stretch>
            <a:fillRect/>
          </a:stretch>
        </p:blipFill>
        <p:spPr>
          <a:xfrm>
            <a:off x="3467650" y="903725"/>
            <a:ext cx="2208710" cy="23124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pic>
        <p:nvPicPr>
          <p:cNvPr id="62" name="Google Shape;62;p14"/>
          <p:cNvPicPr preferRelativeResize="0"/>
          <p:nvPr/>
        </p:nvPicPr>
        <p:blipFill>
          <a:blip r:embed="rId3">
            <a:alphaModFix/>
          </a:blip>
          <a:stretch>
            <a:fillRect/>
          </a:stretch>
        </p:blipFill>
        <p:spPr>
          <a:xfrm>
            <a:off x="2152650" y="152400"/>
            <a:ext cx="4838700" cy="48387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2CC"/>
                </a:solidFill>
              </a:rPr>
              <a:t>Key Features</a:t>
            </a:r>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400"/>
              <a:t>Sliding block puzzle mechanics with a twist</a:t>
            </a:r>
            <a:endParaRPr sz="2400"/>
          </a:p>
          <a:p>
            <a:pPr indent="-342900" lvl="1" marL="914400" rtl="0" algn="l">
              <a:spcBef>
                <a:spcPts val="0"/>
              </a:spcBef>
              <a:spcAft>
                <a:spcPts val="0"/>
              </a:spcAft>
              <a:buSzPts val="1800"/>
              <a:buChar char="○"/>
            </a:pPr>
            <a:r>
              <a:rPr lang="en" sz="1800"/>
              <a:t>Instead of unjumbling an image, you’re connecting a path between two beads</a:t>
            </a:r>
            <a:endParaRPr sz="1800"/>
          </a:p>
          <a:p>
            <a:pPr indent="-342900" lvl="1" marL="914400" rtl="0" algn="l">
              <a:spcBef>
                <a:spcPts val="0"/>
              </a:spcBef>
              <a:spcAft>
                <a:spcPts val="0"/>
              </a:spcAft>
              <a:buClr>
                <a:srgbClr val="FFF2CC"/>
              </a:buClr>
              <a:buSzPts val="1800"/>
              <a:buChar char="○"/>
            </a:pPr>
            <a:r>
              <a:rPr lang="en" sz="1800">
                <a:solidFill>
                  <a:srgbClr val="FFF2CC"/>
                </a:solidFill>
              </a:rPr>
              <a:t>Different bead colors have different behaviors</a:t>
            </a:r>
            <a:endParaRPr sz="1800">
              <a:solidFill>
                <a:srgbClr val="FFF2CC"/>
              </a:solidFill>
            </a:endParaRPr>
          </a:p>
          <a:p>
            <a:pPr indent="-342900" lvl="2" marL="1371600" rtl="0" algn="l">
              <a:spcBef>
                <a:spcPts val="0"/>
              </a:spcBef>
              <a:spcAft>
                <a:spcPts val="0"/>
              </a:spcAft>
              <a:buClr>
                <a:srgbClr val="FFF2CC"/>
              </a:buClr>
              <a:buSzPts val="1800"/>
              <a:buChar char="■"/>
            </a:pPr>
            <a:r>
              <a:rPr lang="en" sz="1800">
                <a:solidFill>
                  <a:srgbClr val="FFF2CC"/>
                </a:solidFill>
              </a:rPr>
              <a:t>Diagonal</a:t>
            </a:r>
            <a:endParaRPr sz="1800">
              <a:solidFill>
                <a:srgbClr val="FFF2CC"/>
              </a:solidFill>
            </a:endParaRPr>
          </a:p>
          <a:p>
            <a:pPr indent="-342900" lvl="2" marL="1371600" rtl="0" algn="l">
              <a:spcBef>
                <a:spcPts val="0"/>
              </a:spcBef>
              <a:spcAft>
                <a:spcPts val="0"/>
              </a:spcAft>
              <a:buClr>
                <a:srgbClr val="FFF2CC"/>
              </a:buClr>
              <a:buSzPts val="1800"/>
              <a:buChar char="■"/>
            </a:pPr>
            <a:r>
              <a:rPr lang="en" sz="1800">
                <a:solidFill>
                  <a:srgbClr val="FFF2CC"/>
                </a:solidFill>
              </a:rPr>
              <a:t>Jumping</a:t>
            </a:r>
            <a:endParaRPr sz="1800">
              <a:solidFill>
                <a:srgbClr val="FFF2CC"/>
              </a:solidFill>
            </a:endParaRPr>
          </a:p>
          <a:p>
            <a:pPr indent="-381000" lvl="0" marL="457200" rtl="0" algn="l">
              <a:spcBef>
                <a:spcPts val="0"/>
              </a:spcBef>
              <a:spcAft>
                <a:spcPts val="0"/>
              </a:spcAft>
              <a:buSzPts val="2400"/>
              <a:buChar char="●"/>
            </a:pPr>
            <a:r>
              <a:rPr lang="en" sz="2400"/>
              <a:t>Soothing, pastel color palette</a:t>
            </a:r>
            <a:endParaRPr sz="2400"/>
          </a:p>
          <a:p>
            <a:pPr indent="-381000" lvl="0" marL="457200" rtl="0" algn="l">
              <a:spcBef>
                <a:spcPts val="0"/>
              </a:spcBef>
              <a:spcAft>
                <a:spcPts val="0"/>
              </a:spcAft>
              <a:buSzPts val="2400"/>
              <a:buChar char="●"/>
            </a:pPr>
            <a:r>
              <a:rPr lang="en" sz="2400"/>
              <a:t>Satisfying level completion animations</a:t>
            </a:r>
            <a:endParaRPr sz="2400"/>
          </a:p>
          <a:p>
            <a:pPr indent="-381000" lvl="0" marL="457200" rtl="0" algn="l">
              <a:spcBef>
                <a:spcPts val="0"/>
              </a:spcBef>
              <a:spcAft>
                <a:spcPts val="0"/>
              </a:spcAft>
              <a:buSzPts val="2400"/>
              <a:buChar char="●"/>
            </a:pPr>
            <a:r>
              <a:rPr lang="en" sz="2400"/>
              <a:t>Sparse, ambient music and sound effects</a:t>
            </a:r>
            <a:endParaRPr sz="2400"/>
          </a:p>
          <a:p>
            <a:pPr indent="-381000" lvl="0" marL="457200" rtl="0" algn="l">
              <a:spcBef>
                <a:spcPts val="0"/>
              </a:spcBef>
              <a:spcAft>
                <a:spcPts val="0"/>
              </a:spcAft>
              <a:buSzPts val="2400"/>
              <a:buChar char="●"/>
            </a:pPr>
            <a:r>
              <a:rPr lang="en" sz="2400">
                <a:solidFill>
                  <a:srgbClr val="FFF2CC"/>
                </a:solidFill>
              </a:rPr>
              <a:t>Thirteen</a:t>
            </a:r>
            <a:r>
              <a:rPr lang="en" sz="2400"/>
              <a:t> levels</a:t>
            </a:r>
            <a:endParaRPr sz="2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2CC"/>
                </a:solidFill>
              </a:rPr>
              <a:t>Target Audience</a:t>
            </a:r>
            <a:endParaRPr/>
          </a:p>
        </p:txBody>
      </p:sp>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Women between the ages of 35 and 50</a:t>
            </a:r>
            <a:endParaRPr/>
          </a:p>
        </p:txBody>
      </p:sp>
      <p:pic>
        <p:nvPicPr>
          <p:cNvPr id="75" name="Google Shape;75;p16"/>
          <p:cNvPicPr preferRelativeResize="0"/>
          <p:nvPr/>
        </p:nvPicPr>
        <p:blipFill rotWithShape="1">
          <a:blip r:embed="rId3">
            <a:alphaModFix/>
          </a:blip>
          <a:srcRect b="7287" l="0" r="0" t="0"/>
          <a:stretch/>
        </p:blipFill>
        <p:spPr>
          <a:xfrm rot="-321749">
            <a:off x="1502325" y="2450349"/>
            <a:ext cx="2457450" cy="1722075"/>
          </a:xfrm>
          <a:prstGeom prst="rect">
            <a:avLst/>
          </a:prstGeom>
          <a:noFill/>
          <a:ln>
            <a:noFill/>
          </a:ln>
          <a:effectLst>
            <a:outerShdw blurRad="57150" rotWithShape="0" algn="bl" dir="5400000" dist="19050">
              <a:srgbClr val="000000">
                <a:alpha val="50000"/>
              </a:srgbClr>
            </a:outerShdw>
          </a:effectLst>
        </p:spPr>
      </p:pic>
      <p:pic>
        <p:nvPicPr>
          <p:cNvPr id="76" name="Google Shape;76;p16"/>
          <p:cNvPicPr preferRelativeResize="0"/>
          <p:nvPr/>
        </p:nvPicPr>
        <p:blipFill>
          <a:blip r:embed="rId4">
            <a:alphaModFix/>
          </a:blip>
          <a:stretch>
            <a:fillRect/>
          </a:stretch>
        </p:blipFill>
        <p:spPr>
          <a:xfrm rot="121563">
            <a:off x="4904575" y="2350150"/>
            <a:ext cx="3243128" cy="2162078"/>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2CC"/>
                </a:solidFill>
              </a:rPr>
              <a:t>Play Description</a:t>
            </a:r>
            <a:endParaRPr/>
          </a:p>
        </p:txBody>
      </p:sp>
      <p:sp>
        <p:nvSpPr>
          <p:cNvPr id="82" name="Google Shape;82;p17"/>
          <p:cNvSpPr txBox="1"/>
          <p:nvPr>
            <p:ph idx="1" type="body"/>
          </p:nvPr>
        </p:nvSpPr>
        <p:spPr>
          <a:xfrm>
            <a:off x="311700" y="1152475"/>
            <a:ext cx="42603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When players begin a level, they’re met with a grid of beads. There is a start and end bead, wall beads, and then a collection of colored beads. This collection includes a “hole” bead which signifies the space available for sliding. The colors of the start and end beads indicate what color the path created by the player must be.</a:t>
            </a:r>
            <a:endParaRPr/>
          </a:p>
        </p:txBody>
      </p:sp>
      <p:pic>
        <p:nvPicPr>
          <p:cNvPr id="83" name="Google Shape;83;p17"/>
          <p:cNvPicPr preferRelativeResize="0"/>
          <p:nvPr/>
        </p:nvPicPr>
        <p:blipFill>
          <a:blip r:embed="rId3">
            <a:alphaModFix/>
          </a:blip>
          <a:stretch>
            <a:fillRect/>
          </a:stretch>
        </p:blipFill>
        <p:spPr>
          <a:xfrm>
            <a:off x="4929575" y="661263"/>
            <a:ext cx="3849977" cy="38209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2CC"/>
                </a:solidFill>
              </a:rPr>
              <a:t>Play Description</a:t>
            </a:r>
            <a:endParaRPr/>
          </a:p>
        </p:txBody>
      </p:sp>
      <p:sp>
        <p:nvSpPr>
          <p:cNvPr id="89" name="Google Shape;89;p18"/>
          <p:cNvSpPr txBox="1"/>
          <p:nvPr>
            <p:ph idx="1" type="body"/>
          </p:nvPr>
        </p:nvSpPr>
        <p:spPr>
          <a:xfrm>
            <a:off x="311700" y="1152475"/>
            <a:ext cx="42603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Players tap a bead around the “hole bead” to indicate that’s the bead they want to slide. They then tap the “hole” bead to actually move it.</a:t>
            </a:r>
            <a:endParaRPr/>
          </a:p>
        </p:txBody>
      </p:sp>
      <p:pic>
        <p:nvPicPr>
          <p:cNvPr id="90" name="Google Shape;90;p18"/>
          <p:cNvPicPr preferRelativeResize="0"/>
          <p:nvPr/>
        </p:nvPicPr>
        <p:blipFill>
          <a:blip r:embed="rId3">
            <a:alphaModFix/>
          </a:blip>
          <a:stretch>
            <a:fillRect/>
          </a:stretch>
        </p:blipFill>
        <p:spPr>
          <a:xfrm>
            <a:off x="5567774" y="86137"/>
            <a:ext cx="2466858" cy="2476075"/>
          </a:xfrm>
          <a:prstGeom prst="rect">
            <a:avLst/>
          </a:prstGeom>
          <a:noFill/>
          <a:ln>
            <a:noFill/>
          </a:ln>
        </p:spPr>
      </p:pic>
      <p:pic>
        <p:nvPicPr>
          <p:cNvPr id="91" name="Google Shape;91;p18"/>
          <p:cNvPicPr preferRelativeResize="0"/>
          <p:nvPr/>
        </p:nvPicPr>
        <p:blipFill>
          <a:blip r:embed="rId4">
            <a:alphaModFix/>
          </a:blip>
          <a:stretch>
            <a:fillRect/>
          </a:stretch>
        </p:blipFill>
        <p:spPr>
          <a:xfrm>
            <a:off x="5567775" y="2590513"/>
            <a:ext cx="2466850" cy="24668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2CC"/>
                </a:solidFill>
              </a:rPr>
              <a:t>Play Description</a:t>
            </a:r>
            <a:endParaRPr/>
          </a:p>
        </p:txBody>
      </p:sp>
      <p:sp>
        <p:nvSpPr>
          <p:cNvPr id="97" name="Google Shape;97;p19"/>
          <p:cNvSpPr txBox="1"/>
          <p:nvPr>
            <p:ph idx="1" type="body"/>
          </p:nvPr>
        </p:nvSpPr>
        <p:spPr>
          <a:xfrm>
            <a:off x="311700" y="1152475"/>
            <a:ext cx="42603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When players successfully create path of the same colored beads from the start to the finish bead, a cascading animation plays of the beads being sequentially highlighted, </a:t>
            </a:r>
            <a:r>
              <a:rPr lang="en"/>
              <a:t>mimicking</a:t>
            </a:r>
            <a:r>
              <a:rPr lang="en"/>
              <a:t> a traveled path.</a:t>
            </a:r>
            <a:endParaRPr/>
          </a:p>
        </p:txBody>
      </p:sp>
      <p:pic>
        <p:nvPicPr>
          <p:cNvPr id="98" name="Google Shape;98;p19"/>
          <p:cNvPicPr preferRelativeResize="0"/>
          <p:nvPr/>
        </p:nvPicPr>
        <p:blipFill rotWithShape="1">
          <a:blip r:embed="rId3">
            <a:alphaModFix/>
          </a:blip>
          <a:srcRect b="20997" l="26348" r="27033" t="7558"/>
          <a:stretch/>
        </p:blipFill>
        <p:spPr>
          <a:xfrm>
            <a:off x="4740225" y="736700"/>
            <a:ext cx="4011499" cy="34578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2CC"/>
                </a:solidFill>
              </a:rPr>
              <a:t>General Experience Goals</a:t>
            </a:r>
            <a:endParaRPr/>
          </a:p>
        </p:txBody>
      </p:sp>
      <p:sp>
        <p:nvSpPr>
          <p:cNvPr id="104" name="Google Shape;104;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For players to feel clever and have a sense of accomplishment upon completing a puzzle</a:t>
            </a:r>
            <a:endParaRPr/>
          </a:p>
          <a:p>
            <a:pPr indent="-342900" lvl="0" marL="457200" rtl="0" algn="l">
              <a:spcBef>
                <a:spcPts val="0"/>
              </a:spcBef>
              <a:spcAft>
                <a:spcPts val="0"/>
              </a:spcAft>
              <a:buSzPts val="1800"/>
              <a:buChar char="●"/>
            </a:pPr>
            <a:r>
              <a:rPr lang="en"/>
              <a:t>For players to feel soothed, relaxed, and centered</a:t>
            </a:r>
            <a:endParaRPr/>
          </a:p>
        </p:txBody>
      </p:sp>
      <p:pic>
        <p:nvPicPr>
          <p:cNvPr id="105" name="Google Shape;105;p20"/>
          <p:cNvPicPr preferRelativeResize="0"/>
          <p:nvPr/>
        </p:nvPicPr>
        <p:blipFill>
          <a:blip r:embed="rId3">
            <a:alphaModFix/>
          </a:blip>
          <a:stretch>
            <a:fillRect/>
          </a:stretch>
        </p:blipFill>
        <p:spPr>
          <a:xfrm rot="365345">
            <a:off x="774475" y="2800076"/>
            <a:ext cx="2897299" cy="1933774"/>
          </a:xfrm>
          <a:prstGeom prst="rect">
            <a:avLst/>
          </a:prstGeom>
          <a:noFill/>
          <a:ln>
            <a:noFill/>
          </a:ln>
          <a:effectLst>
            <a:outerShdw blurRad="57150" rotWithShape="0" algn="bl" dir="5400000" dist="19050">
              <a:srgbClr val="000000">
                <a:alpha val="50000"/>
              </a:srgbClr>
            </a:outerShdw>
          </a:effectLst>
        </p:spPr>
      </p:pic>
      <p:pic>
        <p:nvPicPr>
          <p:cNvPr id="106" name="Google Shape;106;p20"/>
          <p:cNvPicPr preferRelativeResize="0"/>
          <p:nvPr/>
        </p:nvPicPr>
        <p:blipFill>
          <a:blip r:embed="rId4">
            <a:alphaModFix/>
          </a:blip>
          <a:stretch>
            <a:fillRect/>
          </a:stretch>
        </p:blipFill>
        <p:spPr>
          <a:xfrm rot="-242017">
            <a:off x="5383075" y="2571750"/>
            <a:ext cx="2188050" cy="2188050"/>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2CC"/>
                </a:solidFill>
              </a:rPr>
              <a:t>Measurable</a:t>
            </a:r>
            <a:r>
              <a:rPr lang="en">
                <a:solidFill>
                  <a:srgbClr val="FFF2CC"/>
                </a:solidFill>
              </a:rPr>
              <a:t> Experience Goals</a:t>
            </a:r>
            <a:endParaRPr/>
          </a:p>
        </p:txBody>
      </p:sp>
      <p:sp>
        <p:nvSpPr>
          <p:cNvPr id="112" name="Google Shape;112;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400"/>
              <a:t>For at least 80% of players to complete all levels</a:t>
            </a:r>
            <a:endParaRPr sz="2400"/>
          </a:p>
          <a:p>
            <a:pPr indent="-381000" lvl="0" marL="457200" rtl="0" algn="l">
              <a:spcBef>
                <a:spcPts val="0"/>
              </a:spcBef>
              <a:spcAft>
                <a:spcPts val="0"/>
              </a:spcAft>
              <a:buSzPts val="2400"/>
              <a:buChar char="●"/>
            </a:pPr>
            <a:r>
              <a:rPr lang="en" sz="2400"/>
              <a:t>For players to spend no more than three minutes on any level</a:t>
            </a:r>
            <a:endParaRPr sz="2400"/>
          </a:p>
          <a:p>
            <a:pPr indent="-381000" lvl="0" marL="457200" rtl="0" algn="l">
              <a:spcBef>
                <a:spcPts val="0"/>
              </a:spcBef>
              <a:spcAft>
                <a:spcPts val="0"/>
              </a:spcAft>
              <a:buSzPts val="2400"/>
              <a:buChar char="●"/>
            </a:pPr>
            <a:r>
              <a:rPr lang="en" sz="2400"/>
              <a:t>For players to solve levels in a certain number of moves</a:t>
            </a:r>
            <a:endParaRPr sz="2400"/>
          </a:p>
          <a:p>
            <a:pPr indent="-342900" lvl="1" marL="914400" rtl="0" algn="l">
              <a:spcBef>
                <a:spcPts val="0"/>
              </a:spcBef>
              <a:spcAft>
                <a:spcPts val="0"/>
              </a:spcAft>
              <a:buSzPts val="1800"/>
              <a:buChar char="○"/>
            </a:pPr>
            <a:r>
              <a:rPr lang="en" sz="1800"/>
              <a:t>This varies depending on the level</a:t>
            </a:r>
            <a:endParaRPr sz="18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