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4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11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2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4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83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8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9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16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78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6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8359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16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/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solidFill>
                  <a:srgbClr val="0070C0"/>
                </a:solidFill>
                <a:ea typeface="DejaVu Sans"/>
              </a:rPr>
              <a:t>РАЗРАБОТКА ВЕБ-ПРИЛОЖЕНИЙ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ЛАБОРАТОРНАЯ РАБОТА №</a:t>
            </a:r>
            <a:r>
              <a:rPr lang="en-US" sz="2800" b="1" spc="-1" dirty="0">
                <a:solidFill>
                  <a:schemeClr val="bg1"/>
                </a:solidFill>
                <a:ea typeface="DejaVu Sans"/>
              </a:rPr>
              <a:t>4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DejaVu Sans"/>
                <a:cs typeface="+mj-cs"/>
              </a:rPr>
              <a:t>Гипертекстовые ссылки</a:t>
            </a:r>
            <a:r>
              <a:rPr lang="en-US" sz="2800" b="1" spc="-1" dirty="0">
                <a:solidFill>
                  <a:schemeClr val="bg1"/>
                </a:solidFill>
                <a:ea typeface="DejaVu Sans"/>
              </a:rPr>
              <a:t>.</a:t>
            </a:r>
            <a:endParaRPr lang="ru-RU" sz="115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Лыков Артем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1" y="-250900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57" y="1020932"/>
            <a:ext cx="11756910" cy="1083076"/>
          </a:xfrm>
        </p:spPr>
        <p:txBody>
          <a:bodyPr>
            <a:normAutofit/>
          </a:bodyPr>
          <a:lstStyle/>
          <a:p>
            <a:r>
              <a:rPr lang="ru-RU" sz="2000" dirty="0"/>
              <a:t>Цель работы</a:t>
            </a:r>
            <a:r>
              <a:rPr lang="en-US" sz="2000" dirty="0"/>
              <a:t>: </a:t>
            </a:r>
            <a:r>
              <a:rPr lang="ru-RU" sz="2000" dirty="0"/>
              <a:t>познакомиться с основными принципами построения гипертекстовых ссылок: научиться связывать несколько HTML-документов с помощью гиперссылок, определять цвет гиперссылок, использовать рисунок в качестве гиперссылки.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9766D13-22DE-4951-8B9C-AF6ECFACB0D8}"/>
              </a:ext>
            </a:extLst>
          </p:cNvPr>
          <p:cNvSpPr txBox="1">
            <a:spLocks/>
          </p:cNvSpPr>
          <p:nvPr/>
        </p:nvSpPr>
        <p:spPr>
          <a:xfrm>
            <a:off x="261933" y="1899821"/>
            <a:ext cx="11756910" cy="4625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Задание 1.</a:t>
            </a:r>
            <a:endParaRPr lang="en-US" sz="17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1.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Создайте две Web-страницы. Одну назовите pagel.htm, вторую – page2.htm. Обе странички сохраните в одной папке под названием </a:t>
            </a:r>
            <a:r>
              <a:rPr lang="ru-RU" sz="1700" dirty="0" err="1">
                <a:cs typeface="Times New Roman" panose="02020603050405020304" pitchFamily="18" charset="0"/>
              </a:rPr>
              <a:t>site</a:t>
            </a:r>
            <a:r>
              <a:rPr lang="ru-RU" sz="1700" dirty="0">
                <a:cs typeface="Times New Roman" panose="02020603050405020304" pitchFamily="18" charset="0"/>
              </a:rPr>
              <a:t>. Обратите внимание, что названия папки и страничек должны быть на английском языке и начинаться со строчной буквы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2.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В элементе &lt;TITLE&gt; укажите название странички "Задание 1. Создание простейшей гиперссылки”.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3.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Пусть фон первой странички будет зеленого цвета, а второй синего.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4.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На первой страничке создадим гиперссылку для перехода на вторую страницу. Для этого создайте элемент: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&lt;А </a:t>
            </a:r>
            <a:r>
              <a:rPr lang="ru-RU" sz="1700" dirty="0" err="1">
                <a:cs typeface="Times New Roman" panose="02020603050405020304" pitchFamily="18" charset="0"/>
              </a:rPr>
              <a:t>href</a:t>
            </a:r>
            <a:r>
              <a:rPr lang="ru-RU" sz="1700" dirty="0">
                <a:cs typeface="Times New Roman" panose="02020603050405020304" pitchFamily="18" charset="0"/>
              </a:rPr>
              <a:t>="page2.htm"&gt;</a:t>
            </a:r>
            <a:r>
              <a:rPr lang="ru-RU" sz="1700" dirty="0" err="1">
                <a:cs typeface="Times New Roman" panose="02020603050405020304" pitchFamily="18" charset="0"/>
              </a:rPr>
              <a:t>Ha</a:t>
            </a:r>
            <a:r>
              <a:rPr lang="ru-RU" sz="1700" dirty="0">
                <a:cs typeface="Times New Roman" panose="02020603050405020304" pitchFamily="18" charset="0"/>
              </a:rPr>
              <a:t> страницу 2 &lt;/а&gt;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5.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На второй страничке создадим гиперссылку для перехода на первую страницу. Для этого создайте элемент: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&lt;А </a:t>
            </a:r>
            <a:r>
              <a:rPr lang="ru-RU" sz="1700" dirty="0" err="1">
                <a:cs typeface="Times New Roman" panose="02020603050405020304" pitchFamily="18" charset="0"/>
              </a:rPr>
              <a:t>href</a:t>
            </a:r>
            <a:r>
              <a:rPr lang="ru-RU" sz="1700" dirty="0">
                <a:cs typeface="Times New Roman" panose="02020603050405020304" pitchFamily="18" charset="0"/>
              </a:rPr>
              <a:t>="page1.htm"&gt;На страницу 1 &lt;/а&gt;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6.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Создайте третью страничку page3.htm. Пусть ее фон будет черным.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7.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На страничке page3.htm создайте гиперссылки для перехода на странички pagel.htm и page2.htm.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8.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На страничках pagel.htm и page2.htm добавьте гиперссылку для переход на страничку page3.htm.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9.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На страничке page3.htm создайте в конце документа гиперссылку для перехода в начало этого же документа.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10.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Откройте в браузере первую страничку и убедитесь, что теперь можно перейти с любой странички на любую другую из трех созданных.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ru-RU" sz="1700" dirty="0">
                <a:cs typeface="Times New Roman" panose="02020603050405020304" pitchFamily="18" charset="0"/>
              </a:rPr>
              <a:t>11.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На страничках	pagel.htm, page2.htm и page3.htm в тэге &lt;BODY&gt; определите цвет гиперссылок: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>
                <a:cs typeface="Times New Roman" panose="02020603050405020304" pitchFamily="18" charset="0"/>
              </a:rPr>
              <a:t>	</a:t>
            </a:r>
            <a:r>
              <a:rPr lang="ru-RU" sz="1700" dirty="0">
                <a:cs typeface="Times New Roman" panose="02020603050405020304" pitchFamily="18" charset="0"/>
              </a:rPr>
              <a:t>●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Все гиперссылки на странице - белые;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>
                <a:cs typeface="Times New Roman" panose="02020603050405020304" pitchFamily="18" charset="0"/>
              </a:rPr>
              <a:t>	</a:t>
            </a:r>
            <a:r>
              <a:rPr lang="ru-RU" sz="1700" dirty="0">
                <a:cs typeface="Times New Roman" panose="02020603050405020304" pitchFamily="18" charset="0"/>
              </a:rPr>
              <a:t>●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Активные гиперссылки  - красные;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700" dirty="0">
                <a:cs typeface="Times New Roman" panose="02020603050405020304" pitchFamily="18" charset="0"/>
              </a:rPr>
              <a:t>	</a:t>
            </a:r>
            <a:r>
              <a:rPr lang="ru-RU" sz="1700" dirty="0">
                <a:cs typeface="Times New Roman" panose="02020603050405020304" pitchFamily="18" charset="0"/>
              </a:rPr>
              <a:t>●</a:t>
            </a:r>
            <a:r>
              <a:rPr lang="en-US" sz="1700" dirty="0">
                <a:cs typeface="Times New Roman" panose="02020603050405020304" pitchFamily="18" charset="0"/>
              </a:rPr>
              <a:t> </a:t>
            </a:r>
            <a:r>
              <a:rPr lang="ru-RU" sz="1700" dirty="0">
                <a:cs typeface="Times New Roman" panose="02020603050405020304" pitchFamily="18" charset="0"/>
              </a:rPr>
              <a:t>Посещенные гиперссылки - серые.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9365241" cy="1113763"/>
          </a:xfrm>
        </p:spPr>
        <p:txBody>
          <a:bodyPr/>
          <a:lstStyle/>
          <a:p>
            <a:r>
              <a:rPr lang="ru-RU" dirty="0"/>
              <a:t>Ход работы</a:t>
            </a:r>
            <a:r>
              <a:rPr lang="en-US" dirty="0"/>
              <a:t>. </a:t>
            </a:r>
            <a:r>
              <a:rPr lang="ru-RU" dirty="0"/>
              <a:t>Часть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66A71-BBCC-E9A0-C026-AA1C3732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5577" y="1137575"/>
            <a:ext cx="3742956" cy="5626825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&lt;!DOCTYPE html&gt;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&lt;html lang="</a:t>
            </a:r>
            <a:r>
              <a:rPr lang="en-US" dirty="0" err="1"/>
              <a:t>ru</a:t>
            </a:r>
            <a:r>
              <a:rPr lang="en-US" dirty="0"/>
              <a:t>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&lt;head&gt;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&lt;meta charset="UTF-8"&gt;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&lt;title&gt;</a:t>
            </a:r>
            <a:r>
              <a:rPr lang="ru-RU" dirty="0"/>
              <a:t>Задание 1. Создание простейшей гиперссылки&lt;/</a:t>
            </a:r>
            <a:r>
              <a:rPr lang="en-US" dirty="0"/>
              <a:t>title&gt;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&lt;/head&gt;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="green" link="white" </a:t>
            </a:r>
            <a:r>
              <a:rPr lang="en-US" dirty="0" err="1"/>
              <a:t>alink</a:t>
            </a:r>
            <a:r>
              <a:rPr lang="en-US" dirty="0"/>
              <a:t>="red" </a:t>
            </a:r>
            <a:r>
              <a:rPr lang="en-US" dirty="0" err="1"/>
              <a:t>vlink</a:t>
            </a:r>
            <a:r>
              <a:rPr lang="en-US" dirty="0"/>
              <a:t>="gray"&gt;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&lt;h1 align="center"&gt;</a:t>
            </a:r>
            <a:r>
              <a:rPr lang="ru-RU" dirty="0"/>
              <a:t>Это страница 1&lt;/</a:t>
            </a:r>
            <a:r>
              <a:rPr lang="en-US" dirty="0"/>
              <a:t>h1&gt;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&lt;p align="center"&gt;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="redirect2.html"&gt;</a:t>
            </a:r>
            <a:r>
              <a:rPr lang="ru-RU" dirty="0"/>
              <a:t>На страницу 2&lt;/</a:t>
            </a:r>
            <a:r>
              <a:rPr lang="en-US" dirty="0"/>
              <a:t>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&lt;/p&gt;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&lt;p align="center"&gt;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="redirect3.html"&gt;</a:t>
            </a:r>
            <a:r>
              <a:rPr lang="ru-RU" dirty="0"/>
              <a:t>На страницу 3&lt;/</a:t>
            </a:r>
            <a:r>
              <a:rPr lang="en-US" dirty="0"/>
              <a:t>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&lt;/p&gt;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&lt;/body&gt;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&lt;/html&gt;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D8690C-2905-4E37-A876-A4686E6A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826"/>
            <a:ext cx="8531342" cy="277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9365241" cy="1113763"/>
          </a:xfrm>
        </p:spPr>
        <p:txBody>
          <a:bodyPr/>
          <a:lstStyle/>
          <a:p>
            <a:r>
              <a:rPr lang="ru-RU" dirty="0"/>
              <a:t>Ход работы. Часть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66A71-BBCC-E9A0-C026-AA1C3732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045" y="1137574"/>
            <a:ext cx="3742956" cy="5626825"/>
          </a:xfrm>
        </p:spPr>
        <p:txBody>
          <a:bodyPr>
            <a:normAutofit fontScale="92500" lnSpcReduction="20000"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&lt;!DOCTYPE html&gt;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&lt;html lang="</a:t>
            </a:r>
            <a:r>
              <a:rPr lang="en-US" dirty="0" err="1"/>
              <a:t>ru</a:t>
            </a:r>
            <a:r>
              <a:rPr lang="en-US" dirty="0"/>
              <a:t>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&lt;head&gt;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&lt;meta charset="UTF-8"&gt;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&lt;title&gt;</a:t>
            </a:r>
            <a:r>
              <a:rPr lang="ru-RU" dirty="0"/>
              <a:t>Задание 1. Создание простейшей гиперссылки&lt;/</a:t>
            </a:r>
            <a:r>
              <a:rPr lang="en-US" dirty="0"/>
              <a:t>title&gt;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&lt;/head&gt;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="blue" link="white" </a:t>
            </a:r>
            <a:r>
              <a:rPr lang="en-US" dirty="0" err="1"/>
              <a:t>alink</a:t>
            </a:r>
            <a:r>
              <a:rPr lang="en-US" dirty="0"/>
              <a:t>="red" </a:t>
            </a:r>
            <a:r>
              <a:rPr lang="en-US" dirty="0" err="1"/>
              <a:t>vlink</a:t>
            </a:r>
            <a:r>
              <a:rPr lang="en-US" dirty="0"/>
              <a:t>="gray"&gt;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&lt;h1 align="center"&gt;</a:t>
            </a:r>
            <a:r>
              <a:rPr lang="ru-RU" dirty="0"/>
              <a:t>Это страница 2&lt;/</a:t>
            </a:r>
            <a:r>
              <a:rPr lang="en-US" dirty="0"/>
              <a:t>h1&gt;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&lt;p align="center"&gt;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="redirect1.html"&gt;</a:t>
            </a:r>
            <a:r>
              <a:rPr lang="ru-RU" dirty="0"/>
              <a:t>На страницу 1&lt;/</a:t>
            </a:r>
            <a:r>
              <a:rPr lang="en-US" dirty="0"/>
              <a:t>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&lt;/p&gt;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&lt;p align="center"&gt;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="redirect3.html"&gt;</a:t>
            </a:r>
            <a:r>
              <a:rPr lang="ru-RU" dirty="0"/>
              <a:t>На страницу 3&lt;/</a:t>
            </a:r>
            <a:r>
              <a:rPr lang="en-US" dirty="0"/>
              <a:t>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&lt;/p&gt;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&lt;/body&gt;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&lt;/html&gt;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E87EA7-8CC2-4DBF-8403-6294E0AAE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483"/>
            <a:ext cx="8149701" cy="21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9365241" cy="1113763"/>
          </a:xfrm>
        </p:spPr>
        <p:txBody>
          <a:bodyPr/>
          <a:lstStyle/>
          <a:p>
            <a:r>
              <a:rPr lang="ru-RU" dirty="0"/>
              <a:t>Ход работы. Часть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966A71-BBCC-E9A0-C026-AA1C3732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9045" y="1137574"/>
            <a:ext cx="3742956" cy="5626825"/>
          </a:xfrm>
        </p:spPr>
        <p:txBody>
          <a:bodyPr>
            <a:normAutofit fontScale="85000" lnSpcReduction="20000"/>
          </a:bodyPr>
          <a:lstStyle/>
          <a:p>
            <a:pPr marL="0">
              <a:spcBef>
                <a:spcPts val="0"/>
              </a:spcBef>
            </a:pPr>
            <a:r>
              <a:rPr lang="en-US" dirty="0"/>
              <a:t>&lt;!DOCTYPE html&gt;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&lt;html lang="</a:t>
            </a:r>
            <a:r>
              <a:rPr lang="en-US" dirty="0" err="1"/>
              <a:t>ru</a:t>
            </a:r>
            <a:r>
              <a:rPr lang="en-US" dirty="0"/>
              <a:t>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&lt;head&gt;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&lt;meta charset="UTF-8"&gt;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&lt;title&gt;</a:t>
            </a:r>
            <a:r>
              <a:rPr lang="ru-RU" dirty="0"/>
              <a:t>Задание 1. Создание простейшей гиперссылки&lt;/</a:t>
            </a:r>
            <a:r>
              <a:rPr lang="en-US" dirty="0"/>
              <a:t>title&gt;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&lt;/head&gt;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&lt;body </a:t>
            </a:r>
            <a:r>
              <a:rPr lang="en-US" dirty="0" err="1"/>
              <a:t>bgcolor</a:t>
            </a:r>
            <a:r>
              <a:rPr lang="en-US" dirty="0"/>
              <a:t>="black" link="white" </a:t>
            </a:r>
            <a:r>
              <a:rPr lang="en-US" dirty="0" err="1"/>
              <a:t>alink</a:t>
            </a:r>
            <a:r>
              <a:rPr lang="en-US" dirty="0"/>
              <a:t>="red" </a:t>
            </a:r>
            <a:r>
              <a:rPr lang="en-US" dirty="0" err="1"/>
              <a:t>vlink</a:t>
            </a:r>
            <a:r>
              <a:rPr lang="en-US" dirty="0"/>
              <a:t>="gray"&gt;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&lt;h1 align="center"&gt;</a:t>
            </a:r>
            <a:r>
              <a:rPr lang="ru-RU" dirty="0"/>
              <a:t>Это страница 3&lt;/</a:t>
            </a:r>
            <a:r>
              <a:rPr lang="en-US" dirty="0"/>
              <a:t>h1&gt;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&lt;p align="center"&gt;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="redirect1.html"&gt;</a:t>
            </a:r>
            <a:r>
              <a:rPr lang="ru-RU" dirty="0"/>
              <a:t>На страницу 1&lt;/</a:t>
            </a:r>
            <a:r>
              <a:rPr lang="en-US" dirty="0"/>
              <a:t>a&gt; |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="redirect2.html"&gt;</a:t>
            </a:r>
            <a:r>
              <a:rPr lang="ru-RU" dirty="0"/>
              <a:t>На страницу 2&lt;/</a:t>
            </a:r>
            <a:r>
              <a:rPr lang="en-US" dirty="0"/>
              <a:t>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&lt;/p&gt;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</a:t>
            </a:r>
            <a:r>
              <a:rPr lang="en-US" dirty="0" err="1"/>
              <a:t>hr</a:t>
            </a:r>
            <a:r>
              <a:rPr lang="en-US" dirty="0"/>
              <a:t> color="white"&gt;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&lt;p align="center"&gt;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    &lt;a </a:t>
            </a:r>
            <a:r>
              <a:rPr lang="en-US" dirty="0" err="1"/>
              <a:t>href</a:t>
            </a:r>
            <a:r>
              <a:rPr lang="en-US" dirty="0"/>
              <a:t>="#top"&gt;</a:t>
            </a:r>
            <a:r>
              <a:rPr lang="ru-RU" dirty="0"/>
              <a:t>В начало страницы&lt;/</a:t>
            </a:r>
            <a:r>
              <a:rPr lang="en-US" dirty="0"/>
              <a:t>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&lt;/p&gt;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    &lt;a name="top"&gt;&lt;/a&gt;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&lt;/body&gt;</a:t>
            </a:r>
          </a:p>
          <a:p>
            <a:pPr marL="0">
              <a:spcBef>
                <a:spcPts val="0"/>
              </a:spcBef>
            </a:pPr>
            <a:r>
              <a:rPr lang="en-US" dirty="0"/>
              <a:t>&lt;/html&gt;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915EA7-8673-4E5C-A3D1-5A34D74C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7068"/>
            <a:ext cx="8158579" cy="16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2263B-F862-902F-65D9-DD90D2EF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73" y="-158817"/>
            <a:ext cx="10772775" cy="1658198"/>
          </a:xfrm>
        </p:spPr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ECDB54-B198-92E1-FBB2-D49312D5B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23" y="1203158"/>
            <a:ext cx="11754754" cy="5654842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Понятие гипертекста: гипертекст – это система текстовых страниц, соединенных между собой ссылками. Практически все сайты в интернете представляют собой гипертексты. Этот термин также означает текст, созданный с помощью языка разметки и рассчитанный на использование гиперссылок.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Понятие гиперссылки: гиперссылка, ссылка (</a:t>
            </a:r>
            <a:r>
              <a:rPr lang="ru-RU" dirty="0" err="1">
                <a:cs typeface="Times New Roman" panose="02020603050405020304" pitchFamily="18" charset="0"/>
              </a:rPr>
              <a:t>hyperlink</a:t>
            </a:r>
            <a:r>
              <a:rPr lang="ru-RU" dirty="0">
                <a:cs typeface="Times New Roman" panose="02020603050405020304" pitchFamily="18" charset="0"/>
              </a:rPr>
              <a:t>) представляет собой определенную часть текста или изображение, размещенные на сайте, которые позволяют переходить по остальным страницам этого же сайта или перемещаться на другие веб-ресурсы.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Структура гиперссылки: гиперссылки создаются с помощью элемента &lt;a&gt;&lt;/a&gt;. Внутрь помещается текст, который будет отображаться на веб-странице. Текст ссылки отображается в браузере с подчёркиванием, цвет шрифта — синий, при наведении на ссылку курсор мыши меняет вид. Обязательным параметром элемента &lt;a&gt; является атрибут </a:t>
            </a:r>
            <a:r>
              <a:rPr lang="ru-RU" dirty="0" err="1">
                <a:cs typeface="Times New Roman" panose="02020603050405020304" pitchFamily="18" charset="0"/>
              </a:rPr>
              <a:t>href</a:t>
            </a:r>
            <a:r>
              <a:rPr lang="ru-RU" dirty="0">
                <a:cs typeface="Times New Roman" panose="02020603050405020304" pitchFamily="18" charset="0"/>
              </a:rPr>
              <a:t>, который задает </a:t>
            </a:r>
            <a:r>
              <a:rPr lang="ru-RU" dirty="0" err="1">
                <a:cs typeface="Times New Roman" panose="02020603050405020304" pitchFamily="18" charset="0"/>
              </a:rPr>
              <a:t>URl</a:t>
            </a:r>
            <a:r>
              <a:rPr lang="ru-RU" dirty="0">
                <a:cs typeface="Times New Roman" panose="02020603050405020304" pitchFamily="18" charset="0"/>
              </a:rPr>
              <a:t>-адрес веб-страницы. Ссылка состоит из двух частей — указателя и адресной части. Указатель ссылки представляет собой фрагмент текста или изображение, видимые для пользователя. Адресная часть ссылки пользователю не видна, она представляет собой адрес ресурса, к которому необходимо перейти.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Относительный адрес: адрес ссылки может быть как абсолютным, так и относительным. Абсолютные адреса должны начинаться с указания протокола (обычно http://) и содержать имя сайта. Относительные ссылки ведут отсчет от корня сайта или текущего документа.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Абсолютный адрес: абсолютные адреса содержат в себе протокол, имя сервера и путь. Абсолютный адрес хорош тем, что однозначно указывает расположение документа. Браузер просто запрашивает по указанному протоколу с указанного сервера документ с указанным путём. Иногда абсолютные адреса записываются в укороченном виде, например вот так: /</a:t>
            </a:r>
            <a:r>
              <a:rPr lang="ru-RU" dirty="0" err="1">
                <a:cs typeface="Times New Roman" panose="02020603050405020304" pitchFamily="18" charset="0"/>
              </a:rPr>
              <a:t>courses</a:t>
            </a:r>
            <a:r>
              <a:rPr lang="ru-RU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Внешние и внутренние гиперссылки: Все HTML ссылки делятся на внешние и внутренние. Внешние ссылки - это ссылки, ведущие с одного сайта на другой сайт или файл, расположенный на другом сайте. Внутренние ссылки - это ссылки, ссылающиеся с одной страницы сайта на другую страницу этого же сайта или на разделы этой же страницы. Все внешние ссылки в атрибуте </a:t>
            </a:r>
            <a:r>
              <a:rPr lang="ru-RU" dirty="0" err="1">
                <a:cs typeface="Times New Roman" panose="02020603050405020304" pitchFamily="18" charset="0"/>
              </a:rPr>
              <a:t>href</a:t>
            </a:r>
            <a:r>
              <a:rPr lang="ru-RU" dirty="0">
                <a:cs typeface="Times New Roman" panose="02020603050405020304" pitchFamily="18" charset="0"/>
              </a:rPr>
              <a:t> тега &lt;a&gt; содержат абсолютный путь до документа на который они ссылаются. Внутренние ссылки, в свою очередь, могут содержать как абсолютный путь, так и относительный.</a:t>
            </a:r>
          </a:p>
        </p:txBody>
      </p:sp>
    </p:spTree>
    <p:extLst>
      <p:ext uri="{BB962C8B-B14F-4D97-AF65-F5344CB8AC3E}">
        <p14:creationId xmlns:p14="http://schemas.microsoft.com/office/powerpoint/2010/main" val="78666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47460-9EF0-4828-9AA3-E415786B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" y="79899"/>
            <a:ext cx="10772775" cy="1242874"/>
          </a:xfrm>
        </p:spPr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D9E555-CFCE-4354-A18E-0C2F67B9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2" y="1390243"/>
            <a:ext cx="12049957" cy="546775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Коричневый сочетается с ярко-голубым, кремовым, розовым, палевым, зеленым, бежевым.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Светло-коричневый сочетается с бледно-желтым, кремовым, синим, зеленым, пурпурным, красным.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Темно-коричневый сочетается с лимонно-желтым, голубым, зеленой мятой, пурпурно-розовым, зеленым лаймом.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Рыжевато-коричневый сочетается с розовым, темно-коричневым, синим, зеленым, пурпурным.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Оранжевый сочетается с голубым, синим, лиловым, фиолетовым.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Светло–оранжевый сочетается с серым, коричневым, оливковым.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Темно–оранжевый сочетается с бледно–желтым, оливковым, коричневым, вишнёвым.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Желтый сочетается с синим, лиловым, светло-голубым, фиолетовым, серым, черным.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Лимонно-желтый сочетается с вишнево-красным, коричневым, синим, серым.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Бледно-желтый сочетается с фуксией, серым, коричневым, красным, желтовато-коричневым, синим, пурпурным.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Золотисто-желтый сочетается с серым, коричневым, лазурным, красным.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Оливковый сочетается с апельсиновым, светло-коричневым, коричневым.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Зеленый сочетается с золотисто-коричневым, оранжевым, салатовым, желтым, коричневым, серым, кремовым, черным, сливочно-белым.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Салатовый цвет сочетается с коричневым, желтовато-коричневым, палевым, серым, темно-синим, красным.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ru-RU" dirty="0">
                <a:cs typeface="Times New Roman" panose="02020603050405020304" pitchFamily="18" charset="0"/>
              </a:rPr>
              <a:t>Бирюзовый сочетается с фуксией, вишнево-красным, желтым, коричневым, кремовым, темно-фиолетовым.</a:t>
            </a:r>
          </a:p>
        </p:txBody>
      </p:sp>
    </p:spTree>
    <p:extLst>
      <p:ext uri="{BB962C8B-B14F-4D97-AF65-F5344CB8AC3E}">
        <p14:creationId xmlns:p14="http://schemas.microsoft.com/office/powerpoint/2010/main" val="377496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57209-E53E-49AB-A542-E1447D37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41" y="0"/>
            <a:ext cx="10772775" cy="1658198"/>
          </a:xfrm>
        </p:spPr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C48D6-BA0C-46C8-B597-25EDAF82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41" y="1869638"/>
            <a:ext cx="10753725" cy="376618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27"/>
            </a:pPr>
            <a:r>
              <a:rPr lang="ru-RU" dirty="0"/>
              <a:t>Электрик сочетается с золотисто-желтым, коричневым, светло-коричневым, серым, серебряным.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ru-RU" dirty="0"/>
              <a:t>Голубой сочетается с красным, серым, коричневым, оранжевым, розовым, желтым.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ru-RU" dirty="0"/>
              <a:t>Темно-синий сочетается с светло-лиловым, голубым, желтовато-зеленым, коричневым, серым, бледно-желтым, оранжевым, зеленым, красным.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ru-RU" dirty="0"/>
              <a:t>Лиловый сочетается с оранжевым, розовым, темно-фиолетовым, оливковым, серым, желтым.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ru-RU" dirty="0"/>
              <a:t>Темно-фиолетовый сочетается с золотисто-коричневым, бледно-желтым, серым, бирюзовым, зеленой мятой, светло-оранжевым.</a:t>
            </a:r>
          </a:p>
          <a:p>
            <a:pPr marL="457200" indent="-457200">
              <a:buFont typeface="+mj-lt"/>
              <a:buAutoNum type="arabicPeriod" startAt="27"/>
            </a:pPr>
            <a:r>
              <a:rPr lang="ru-RU" dirty="0"/>
              <a:t>Черный универсален, сочетается со всеми цветами. Наилучшее сочетание с оранжевым, розовым, салатовым, красным, сиреневым, желтым, белым.</a:t>
            </a:r>
          </a:p>
        </p:txBody>
      </p:sp>
    </p:spTree>
    <p:extLst>
      <p:ext uri="{BB962C8B-B14F-4D97-AF65-F5344CB8AC3E}">
        <p14:creationId xmlns:p14="http://schemas.microsoft.com/office/powerpoint/2010/main" val="918290543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44</TotalTime>
  <Words>1494</Words>
  <Application>Microsoft Office PowerPoint</Application>
  <PresentationFormat>Широкоэкранный</PresentationFormat>
  <Paragraphs>108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Метрополия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РАЗРАБОТКА ВЕБ-ПРИЛОЖЕНИЙ  ЛАБОРАТОРНАЯ РАБОТА №4 Гипертекстовые ссылки.</vt:lpstr>
      <vt:lpstr>Цель работы и задания</vt:lpstr>
      <vt:lpstr>Ход работы. Часть 1</vt:lpstr>
      <vt:lpstr>Ход работы. Часть 2</vt:lpstr>
      <vt:lpstr>Ход работы. Часть 3</vt:lpstr>
      <vt:lpstr>Контрольные вопросы</vt:lpstr>
      <vt:lpstr>Контрольные вопросы</vt:lpstr>
      <vt:lpstr>Контрольные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РАЗРАБОТКА ВЕБ-ПРИЛОЖЕНИЙ  ЛАБОРАТОРНАЯ РАБОТА №2 Форматирование текста.</dc:title>
  <dc:creator>Артём Лыков</dc:creator>
  <cp:lastModifiedBy>Артём Лыков</cp:lastModifiedBy>
  <cp:revision>23</cp:revision>
  <dcterms:created xsi:type="dcterms:W3CDTF">2025-09-05T14:29:14Z</dcterms:created>
  <dcterms:modified xsi:type="dcterms:W3CDTF">2025-09-05T20:47:35Z</dcterms:modified>
</cp:coreProperties>
</file>