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5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90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789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4497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8015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1741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992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440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34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02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14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4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64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358B5E-2BFB-DBDE-D00F-7117B3462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500514"/>
            <a:ext cx="10782300" cy="3313484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ФГБОУ ВО «Кубанский государственный технологический университет»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(ФГБОУ ВО «</a:t>
            </a:r>
            <a:r>
              <a:rPr kumimoji="0" lang="ru-RU" sz="2800" b="1" i="0" u="none" strike="noStrike" kern="1200" cap="none" spc="-1" normalizeH="0" baseline="0" noProof="0" dirty="0" err="1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КубГТУ</a:t>
            </a: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»)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Факультет: Информационных технологий и кибербезопасности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Кафедра: Информационных систем и программирования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lang="ru-RU" sz="2800" b="1" spc="-1" dirty="0">
                <a:ea typeface="DejaVu Sans"/>
              </a:rPr>
              <a:t>ВСТРАИВАЕМЫЕ СИСТЕМЫ</a:t>
            </a:r>
            <a:br>
              <a:rPr kumimoji="0" lang="en-US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ЛАБОРАТОРНАЯ РАБОТА №9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Исследование понятия качества и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устойчивости САУ с ОС.</a:t>
            </a:r>
            <a:endParaRPr lang="ru-RU" sz="115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D05EC2-26A9-7905-4B24-EED6B5648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39" y="4659264"/>
            <a:ext cx="9228201" cy="164592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Выполнил студент 23-КБ-ПР3</a:t>
            </a:r>
          </a:p>
          <a:p>
            <a:pPr algn="r"/>
            <a:r>
              <a:rPr lang="ru-RU" dirty="0"/>
              <a:t>Давков Ярослав</a:t>
            </a:r>
          </a:p>
          <a:p>
            <a:pPr algn="r"/>
            <a:r>
              <a:rPr lang="ru-RU" dirty="0"/>
              <a:t>Проверил </a:t>
            </a:r>
            <a:r>
              <a:rPr lang="ru-RU" spc="-1" dirty="0" err="1">
                <a:ea typeface="DejaVu Sans"/>
              </a:rPr>
              <a:t>ст</a:t>
            </a:r>
            <a:r>
              <a:rPr lang="en-US" spc="-1" dirty="0">
                <a:ea typeface="DejaVu Sans"/>
              </a:rPr>
              <a:t>.</a:t>
            </a:r>
            <a:r>
              <a:rPr lang="ru-RU" spc="-1" dirty="0">
                <a:ea typeface="DejaVu Sans"/>
              </a:rPr>
              <a:t> преподаватель </a:t>
            </a:r>
          </a:p>
          <a:p>
            <a:pPr algn="r"/>
            <a:r>
              <a:rPr lang="ru-RU" spc="-1" dirty="0">
                <a:ea typeface="DejaVu Sans"/>
              </a:rPr>
              <a:t>Кушнир Надежда Владимировна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25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1EDE4-BCF3-95EA-4CB8-49B1DC9B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66" y="76021"/>
            <a:ext cx="10772775" cy="1658198"/>
          </a:xfrm>
        </p:spPr>
        <p:txBody>
          <a:bodyPr/>
          <a:lstStyle/>
          <a:p>
            <a:r>
              <a:rPr lang="ru-RU" dirty="0"/>
              <a:t>Цель работы и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C9885-6667-6B03-04C5-B8F6DD4E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66" y="1593729"/>
            <a:ext cx="11823534" cy="493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работы: исследовать устойчивость и качество работы системы автоматического управления с обратной связью</a:t>
            </a:r>
            <a:endParaRPr lang="ru-RU" sz="1100" dirty="0"/>
          </a:p>
          <a:p>
            <a:pPr marL="0" indent="0">
              <a:buNone/>
            </a:pPr>
            <a:r>
              <a:rPr lang="ru-RU" dirty="0"/>
              <a:t>Задание: запрограммировать блок оценки качества управления объектом. Оформить цветовую гамму поля прорисовки по варианту и выполнить замеры. Получить все пять графиков, занести их в отчёт в виде скриншотов (скриншоты всего окна программы)</a:t>
            </a:r>
          </a:p>
        </p:txBody>
      </p:sp>
    </p:spTree>
    <p:extLst>
      <p:ext uri="{BB962C8B-B14F-4D97-AF65-F5344CB8AC3E}">
        <p14:creationId xmlns:p14="http://schemas.microsoft.com/office/powerpoint/2010/main" val="417124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6C4D4-2291-C2E3-D7D0-EAD07466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65" y="-301841"/>
            <a:ext cx="6346833" cy="1658198"/>
          </a:xfrm>
        </p:spPr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3B7BB-D440-42CF-942E-E7FB78A868D3}"/>
              </a:ext>
            </a:extLst>
          </p:cNvPr>
          <p:cNvSpPr txBox="1"/>
          <p:nvPr/>
        </p:nvSpPr>
        <p:spPr>
          <a:xfrm>
            <a:off x="0" y="840968"/>
            <a:ext cx="3879542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namespace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BoilerSim</a:t>
            </a:r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partial class Form1 : Form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System.Windows.Forms.Timer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simTimer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System.Windows.Forms.Timer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s = 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f = 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w = 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phi = 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T = 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g = 50;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Pmotor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n = 10;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Pboiler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k = 1.0;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tau1 = 0.01;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tau2 = 0.02;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tau3 = 0.015;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lastDigit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5;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List&lt;double&gt;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List&lt;double&gt;();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List&lt;double&gt;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List&lt;double&gt;();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tick = 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bool reached = false;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steadyTick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-1;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steadyValue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oscillationCount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bool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prevCrossUnder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chkEnable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CheckBox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nudG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nudPmotor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nudPboiler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NumericUpDown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Button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btnStart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Button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btnReset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Button();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PictureBox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pictureBox1 = new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PictureBox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Label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Label();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Label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Label();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Label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lblW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Label();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Label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lblPhi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Label();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Label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lblError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Label();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Label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lblSpeed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Label();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Label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lblDamping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Label();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public Form1()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InitializeComponent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BuildUI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simTimer.Interval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200;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simTimer.Tick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SimTimer_Tick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tau1 = 0.0 + (1 +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lastDigit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/ 10.0;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tau2 = 0.0 + (1 +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lastDigit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lastDigit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/ 100.0;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tau2 = 0.0 + (1 +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lastDigit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lastDigit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/ 100.0;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tau3 = (tau1 + tau2) / 2.0;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39D5F-B017-40B7-B64D-F37C0262C402}"/>
              </a:ext>
            </a:extLst>
          </p:cNvPr>
          <p:cNvSpPr txBox="1"/>
          <p:nvPr/>
        </p:nvSpPr>
        <p:spPr>
          <a:xfrm>
            <a:off x="3879542" y="625525"/>
            <a:ext cx="6178858" cy="623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BuildUI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Симулятор котла (ЛР8/9)";</a:t>
            </a:r>
          </a:p>
          <a:p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this.ClientSize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Size(1000, 600);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chkEnable.Text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Вкл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chkEnable.Location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Point(10, 10);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chkEnable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Label l1 = new Label() { Text = 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Уставка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g (0-100):", Location = new Point(10, 40) };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(l1);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nudG.Location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Point(140, 38);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nudG.Minimum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nudG.Maximum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100;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nudG.Value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nudG.ValueChanged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+= (s, e) =&gt; g = (double)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nudG.Value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nudG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Label l2 = new Label() { Text = "P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мотора (1-100):",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new Point(10, 70) };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(l2);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nudPmotor.Location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Point(140, 68);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nudPmotor.Minimum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nudPmotor.Maximum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100;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nudPmotor.Value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nudPmotor.ValueChanged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+= (s, e) =&gt;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Pmotor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(double)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nudPmotor.Value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nudPmotor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Label l3 = new Label() { Text = "n (1-100):", Location = new Point(10, 100) };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(l3);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nudN.Location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Point(140, 98);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nudN.Minimum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nudN.Maximum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100;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nudN.Value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nudN.ValueChanged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+= (s, e) =&gt; n = (double)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nudN.Value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Label l4 = new Label() { Text = "P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котла (1-100):",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new Point(10, 130) };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(l4);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nudPboiler.Location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Point(140, 128);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nudPboiler.Minimum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nudPboiler.Maximum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100;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nudPboiler.Value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nudPboiler.ValueChanged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+= (s, e) =&gt;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Pboiler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(double)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nudPboiler.Value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nudPboiler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Label l5 = new Label() { Text = "k (-2 .. 2):", Location = new Point(10, 160) };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(l5);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nudK.Location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Point(140, 158);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nudK.Minimum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-200;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nudK.Maximum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200;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nudK.Value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100;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nudK.ValueChanged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+= (s, e) =&gt; k = (double)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nudK.Value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/ 100.0;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nudK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btnStart.Text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Пуск";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btnStart.Location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Point(10, 200);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btnStart.Click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BtnStart_Click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btnStart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btnReset.Text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Сброс";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btnReset.Location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Point(100, 200);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btnReset.Click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BtnReset_Click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btnReset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lblS.Location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Point(10, 240);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lblS.Size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Size(250, 20);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lblW.Location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Point(10, 260);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lblW.Size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Size(250, 20);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lblW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lblPhi.Location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Point(10, 280);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lblPhi.Size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Size(250, 20);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lblPhi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lblT.Location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Point(10, 300);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lblT.Size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Size(250, 20);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Label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lErr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Label() { Text = 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(%):",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new Point(10, 330) };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lErr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lblError.Location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Point(100, 330);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lblError.Size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Size(150, 20);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lblError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Label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lSpeed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Label() { Text = 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Быстродействие (такты):",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new Point(10, 350) };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lSpeed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lblSpeed.Location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Point(180, 350);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lblSpeed.Size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Size(70, 20);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lblSpeed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Label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lDamp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Label() { Text = 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Затухание (волны):",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= new Point(10, 370) };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lDamp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lblDamping.Location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Point(140, 370);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lblDamping.Size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Size(70, 20);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lblDamping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pictureBox1.Location = new Point(300, 10);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pictureBox1.Size = new Size(680, 560);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pictureBox1.BorderStyle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BorderStyle.FixedSingle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this.Controls.Add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(pictureBox1);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pictureBox1.Paint += PictureBox1_Paint;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9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6C4D4-2291-C2E3-D7D0-EAD07466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65" y="-301841"/>
            <a:ext cx="6346833" cy="1658198"/>
          </a:xfrm>
        </p:spPr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3B7BB-D440-42CF-942E-E7FB78A868D3}"/>
              </a:ext>
            </a:extLst>
          </p:cNvPr>
          <p:cNvSpPr txBox="1"/>
          <p:nvPr/>
        </p:nvSpPr>
        <p:spPr>
          <a:xfrm>
            <a:off x="3329481" y="125108"/>
            <a:ext cx="496261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BtnReset_Click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sender,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ResetSimulation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BtnStart_Click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sender,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simTimer.Enabled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сброс если нужно</a:t>
            </a:r>
          </a:p>
          <a:p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MessageBox.Show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Сбросить состояния перед запуском?", "Запуск",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MessageBoxButtons.YesNo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DialogResult.Yes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ResetSimulation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simTimer.Start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btnStart.Text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Стоп";</a:t>
            </a:r>
          </a:p>
          <a:p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simTimer.Stop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btnStart.Text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Пуск";</a:t>
            </a:r>
          </a:p>
          <a:p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ru-RU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ResetSimulation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f = w = phi = T = 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tick = 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Tseries.Clear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tseries.Clear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reached = false;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steadyTick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-1;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steadyValue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oscillationCount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prevCrossUnder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pictureBox1.Invalidate();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SimTimer_Tick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(object sender,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EventArgs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chkEnable.Checked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return;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g - f;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w = w + (s - w) *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Pmotor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/ 100.0) * tau1;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phi = phi + w * n * tau2;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T = T + (phi - T) *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Pboiler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/ 100.0) * tau3;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k * T;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tick++;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(T);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tseries.Add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(tick);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(!reached)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Tseries.Count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&gt;= 11)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bool ok = true;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(int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Tseries.Count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- 10;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Tseries.Count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double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- 1];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double cur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Math.Abs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(cur -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&gt; 0.05 * g) { ok = false; break; }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(ok)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reached = true;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steadyTick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tick;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steadyValue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T;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39D5F-B017-40B7-B64D-F37C0262C402}"/>
              </a:ext>
            </a:extLst>
          </p:cNvPr>
          <p:cNvSpPr txBox="1"/>
          <p:nvPr/>
        </p:nvSpPr>
        <p:spPr>
          <a:xfrm>
            <a:off x="7766481" y="125108"/>
            <a:ext cx="442551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if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Tseries.Count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&gt;= 2)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double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Tseries.Count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- 2];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double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Tseries.Count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- 1];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&lt; g &amp;&amp;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&gt;= g)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oscillationCount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lblS.Text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$"s = {s:F2}";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lblW.Text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$"</a:t>
            </a:r>
            <a:r>
              <a:rPr lang="el-GR" sz="700" dirty="0">
                <a:latin typeface="Courier New" panose="02070309020205020404" pitchFamily="49" charset="0"/>
                <a:cs typeface="Courier New" panose="02070309020205020404" pitchFamily="49" charset="0"/>
              </a:rPr>
              <a:t>ω = {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w:F2}";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lblPhi.Text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$"</a:t>
            </a:r>
            <a:r>
              <a:rPr lang="el-GR" sz="700" dirty="0">
                <a:latin typeface="Courier New" panose="02070309020205020404" pitchFamily="49" charset="0"/>
                <a:cs typeface="Courier New" panose="02070309020205020404" pitchFamily="49" charset="0"/>
              </a:rPr>
              <a:t>φ = {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phi:F2}";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lblT.Text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$"T = {T:F2}";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(reached)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lblError.Text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$"{(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steadyValue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- g) / g * 100.0:F2}%";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lblSpeed.Text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steadyTick.ToString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else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lblError.Text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"—";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lblSpeed.Text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"—";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lblDamping.Text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oscillationCount.ToString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pictureBox1.Invalidate();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private void PictureBox1_Paint(object sender,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PaintEventArgs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e)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var gph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e.Graphics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gph.Clear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Color.White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Tseries.Count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&lt; 2) return;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int w = pictureBox1.Width, h = pictureBox1.Height;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gph.DrawRectangle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Pens.Black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0, 0, w - 1, h - 1);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double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(100.0,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Tseries.Max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 + 10);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double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Math.Min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(0.0,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Tseries.Min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() - 10);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double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xrange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Math.Max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(1,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Tseries.Count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 (int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Tseries.Count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float x1 = (float)((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- 1) * (w - 20) /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xrange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+ 10;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float y1 = (float)(h - 10 -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- 1] -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* (h - 20) /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float x2 = (float)((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* (w - 20) /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xrange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+ 10;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float y2 = (float)(h - 10 -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Tseries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] -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* (h - 20) /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gph.DrawLine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Pens.Red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x1, y1, x2, y2);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float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= (float)(h - 10 - (g -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 * (h - 20) / 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gph.DrawLine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Pens.Blue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10,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w - 10, </a:t>
            </a:r>
            <a:r>
              <a:rPr lang="en-US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gy</a:t>
            </a:r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ru-RU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060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6C4D4-2291-C2E3-D7D0-EAD07466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65" y="-301841"/>
            <a:ext cx="6346833" cy="1658198"/>
          </a:xfrm>
        </p:spPr>
        <p:txBody>
          <a:bodyPr/>
          <a:lstStyle/>
          <a:p>
            <a:r>
              <a:rPr lang="ru-RU" dirty="0"/>
              <a:t>Ход работы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65E67F6-F615-435A-A8FD-37BCFD795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97" y="1091954"/>
            <a:ext cx="8669198" cy="530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6017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Тема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84</TotalTime>
  <Words>2344</Words>
  <Application>Microsoft Office PowerPoint</Application>
  <PresentationFormat>Широкоэкранный</PresentationFormat>
  <Paragraphs>220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DejaVu Sans</vt:lpstr>
      <vt:lpstr>Тема Office 2013–2022</vt:lpstr>
      <vt:lpstr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ВСТРАИВАЕМЫЕ СИСТЕМЫ  ЛАБОРАТОРНАЯ РАБОТА №9 Исследование понятия качества и устойчивости САУ с ОС.</vt:lpstr>
      <vt:lpstr>Цель работы и задания</vt:lpstr>
      <vt:lpstr>Ход работы</vt:lpstr>
      <vt:lpstr>Ход работы</vt:lpstr>
      <vt:lpstr>Ход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ВСТРАИВАЕМЫЕ СИСТЕМЫ  ЛАБОРАТОРНАЯ РАБОТА №1 Программное управление светодиодом на базе платы Arduino.</dc:title>
  <dc:creator>Артём Лыков</dc:creator>
  <cp:lastModifiedBy>Ярослав Давков</cp:lastModifiedBy>
  <cp:revision>22</cp:revision>
  <dcterms:created xsi:type="dcterms:W3CDTF">2025-09-05T14:29:14Z</dcterms:created>
  <dcterms:modified xsi:type="dcterms:W3CDTF">2025-10-09T14:16:15Z</dcterms:modified>
</cp:coreProperties>
</file>