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19"/>
  </p:notesMasterIdLst>
  <p:sldIdLst>
    <p:sldId id="259" r:id="rId2"/>
    <p:sldId id="258" r:id="rId3"/>
    <p:sldId id="260" r:id="rId4"/>
    <p:sldId id="261" r:id="rId5"/>
    <p:sldId id="262" r:id="rId6"/>
    <p:sldId id="263" r:id="rId7"/>
    <p:sldId id="264" r:id="rId8"/>
    <p:sldId id="265" r:id="rId9"/>
    <p:sldId id="266" r:id="rId10"/>
    <p:sldId id="267" r:id="rId11"/>
    <p:sldId id="268" r:id="rId12"/>
    <p:sldId id="272" r:id="rId13"/>
    <p:sldId id="269" r:id="rId14"/>
    <p:sldId id="271" r:id="rId15"/>
    <p:sldId id="274" r:id="rId16"/>
    <p:sldId id="273"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Student\Desktop\Monthly%20sales%20analysis.csv"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Student\Desktop\Sales%20performance%20per%20store%20location.csv"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Student\Desktop\Underperforming%20products%20per%20store%20location.csv"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Student\Desktop\Best%20performing%20products%20per%20location.csv"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Student\Desktop\Time%20store%20makes%20the%20most%20sales.csv"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Student\Desktop\Revenue%20per%20product.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[Copy of Monthly sales analysis.csv]Copy of Monthly sales analysis!PivotTable3</c:name>
    <c:fmtId val="2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'Copy of Monthly sales analysis'!$B$3</c:f>
              <c:strCache>
                <c:ptCount val="1"/>
                <c:pt idx="0">
                  <c:v>Sum of TOTAL_SALES</c:v>
                </c:pt>
              </c:strCache>
            </c:strRef>
          </c:tx>
          <c:spPr>
            <a:solidFill>
              <a:schemeClr val="accent1"/>
            </a:solidFill>
            <a:ln>
              <a:noFill/>
            </a:ln>
            <a:effectLst/>
          </c:spPr>
          <c:invertIfNegative val="0"/>
          <c:cat>
            <c:strRef>
              <c:f>'Copy of Monthly sales analysis'!$A$4:$A$10</c:f>
              <c:strCache>
                <c:ptCount val="6"/>
                <c:pt idx="0">
                  <c:v>2023-01</c:v>
                </c:pt>
                <c:pt idx="1">
                  <c:v>2023-02</c:v>
                </c:pt>
                <c:pt idx="2">
                  <c:v>2023-03</c:v>
                </c:pt>
                <c:pt idx="3">
                  <c:v>2023-04</c:v>
                </c:pt>
                <c:pt idx="4">
                  <c:v>2023-05</c:v>
                </c:pt>
                <c:pt idx="5">
                  <c:v>2023-06</c:v>
                </c:pt>
              </c:strCache>
            </c:strRef>
          </c:cat>
          <c:val>
            <c:numRef>
              <c:f>'Copy of Monthly sales analysis'!$B$4:$B$10</c:f>
              <c:numCache>
                <c:formatCode>[$ZAR]\ #,##0.00_);\([$ZAR]\ #,##0.00\)</c:formatCode>
                <c:ptCount val="6"/>
                <c:pt idx="0">
                  <c:v>81677.740000000005</c:v>
                </c:pt>
                <c:pt idx="1">
                  <c:v>76145.19</c:v>
                </c:pt>
                <c:pt idx="2">
                  <c:v>98834.68</c:v>
                </c:pt>
                <c:pt idx="3">
                  <c:v>118941.08</c:v>
                </c:pt>
                <c:pt idx="4">
                  <c:v>156727.76</c:v>
                </c:pt>
                <c:pt idx="5">
                  <c:v>166485.88</c:v>
                </c:pt>
              </c:numCache>
            </c:numRef>
          </c:val>
          <c:extLst>
            <c:ext xmlns:c16="http://schemas.microsoft.com/office/drawing/2014/chart" uri="{C3380CC4-5D6E-409C-BE32-E72D297353CC}">
              <c16:uniqueId val="{00000000-792B-48B5-965C-F6FF63D97376}"/>
            </c:ext>
          </c:extLst>
        </c:ser>
        <c:ser>
          <c:idx val="1"/>
          <c:order val="1"/>
          <c:tx>
            <c:strRef>
              <c:f>'Copy of Monthly sales analysis'!$C$3</c:f>
              <c:strCache>
                <c:ptCount val="1"/>
                <c:pt idx="0">
                  <c:v>Sum of NUMBER_OF_TRANSACTIONS</c:v>
                </c:pt>
              </c:strCache>
            </c:strRef>
          </c:tx>
          <c:spPr>
            <a:solidFill>
              <a:schemeClr val="accent2"/>
            </a:solidFill>
            <a:ln>
              <a:noFill/>
            </a:ln>
            <a:effectLst/>
          </c:spPr>
          <c:invertIfNegative val="0"/>
          <c:cat>
            <c:strRef>
              <c:f>'Copy of Monthly sales analysis'!$A$4:$A$10</c:f>
              <c:strCache>
                <c:ptCount val="6"/>
                <c:pt idx="0">
                  <c:v>2023-01</c:v>
                </c:pt>
                <c:pt idx="1">
                  <c:v>2023-02</c:v>
                </c:pt>
                <c:pt idx="2">
                  <c:v>2023-03</c:v>
                </c:pt>
                <c:pt idx="3">
                  <c:v>2023-04</c:v>
                </c:pt>
                <c:pt idx="4">
                  <c:v>2023-05</c:v>
                </c:pt>
                <c:pt idx="5">
                  <c:v>2023-06</c:v>
                </c:pt>
              </c:strCache>
            </c:strRef>
          </c:cat>
          <c:val>
            <c:numRef>
              <c:f>'Copy of Monthly sales analysis'!$C$4:$C$10</c:f>
              <c:numCache>
                <c:formatCode>General</c:formatCode>
                <c:ptCount val="6"/>
                <c:pt idx="0">
                  <c:v>17314</c:v>
                </c:pt>
                <c:pt idx="1">
                  <c:v>16359</c:v>
                </c:pt>
                <c:pt idx="2">
                  <c:v>21229</c:v>
                </c:pt>
                <c:pt idx="3">
                  <c:v>25335</c:v>
                </c:pt>
                <c:pt idx="4">
                  <c:v>33527</c:v>
                </c:pt>
                <c:pt idx="5">
                  <c:v>35352</c:v>
                </c:pt>
              </c:numCache>
            </c:numRef>
          </c:val>
          <c:extLst>
            <c:ext xmlns:c16="http://schemas.microsoft.com/office/drawing/2014/chart" uri="{C3380CC4-5D6E-409C-BE32-E72D297353CC}">
              <c16:uniqueId val="{00000001-792B-48B5-965C-F6FF63D97376}"/>
            </c:ext>
          </c:extLst>
        </c:ser>
        <c:ser>
          <c:idx val="2"/>
          <c:order val="2"/>
          <c:tx>
            <c:strRef>
              <c:f>'Copy of Monthly sales analysis'!$D$3</c:f>
              <c:strCache>
                <c:ptCount val="1"/>
                <c:pt idx="0">
                  <c:v>Sum of AVERAGE_TRANSACTIONS_VALUE</c:v>
                </c:pt>
              </c:strCache>
            </c:strRef>
          </c:tx>
          <c:spPr>
            <a:solidFill>
              <a:schemeClr val="accent3"/>
            </a:solidFill>
            <a:ln>
              <a:noFill/>
            </a:ln>
            <a:effectLst/>
          </c:spPr>
          <c:invertIfNegative val="0"/>
          <c:cat>
            <c:strRef>
              <c:f>'Copy of Monthly sales analysis'!$A$4:$A$10</c:f>
              <c:strCache>
                <c:ptCount val="6"/>
                <c:pt idx="0">
                  <c:v>2023-01</c:v>
                </c:pt>
                <c:pt idx="1">
                  <c:v>2023-02</c:v>
                </c:pt>
                <c:pt idx="2">
                  <c:v>2023-03</c:v>
                </c:pt>
                <c:pt idx="3">
                  <c:v>2023-04</c:v>
                </c:pt>
                <c:pt idx="4">
                  <c:v>2023-05</c:v>
                </c:pt>
                <c:pt idx="5">
                  <c:v>2023-06</c:v>
                </c:pt>
              </c:strCache>
            </c:strRef>
          </c:cat>
          <c:val>
            <c:numRef>
              <c:f>'Copy of Monthly sales analysis'!$D$4:$D$10</c:f>
              <c:numCache>
                <c:formatCode>General</c:formatCode>
                <c:ptCount val="6"/>
                <c:pt idx="0">
                  <c:v>4.7174390700000002</c:v>
                </c:pt>
                <c:pt idx="1">
                  <c:v>4.6546359800000001</c:v>
                </c:pt>
                <c:pt idx="2">
                  <c:v>4.6556446400000002</c:v>
                </c:pt>
                <c:pt idx="3">
                  <c:v>4.69473377</c:v>
                </c:pt>
                <c:pt idx="4">
                  <c:v>4.6746729499999997</c:v>
                </c:pt>
                <c:pt idx="5">
                  <c:v>4.7093765599999999</c:v>
                </c:pt>
              </c:numCache>
            </c:numRef>
          </c:val>
          <c:extLst>
            <c:ext xmlns:c16="http://schemas.microsoft.com/office/drawing/2014/chart" uri="{C3380CC4-5D6E-409C-BE32-E72D297353CC}">
              <c16:uniqueId val="{00000002-792B-48B5-965C-F6FF63D97376}"/>
            </c:ext>
          </c:extLst>
        </c:ser>
        <c:dLbls>
          <c:showLegendKey val="0"/>
          <c:showVal val="0"/>
          <c:showCatName val="0"/>
          <c:showSerName val="0"/>
          <c:showPercent val="0"/>
          <c:showBubbleSize val="0"/>
        </c:dLbls>
        <c:gapWidth val="219"/>
        <c:overlap val="-27"/>
        <c:axId val="923324079"/>
        <c:axId val="923304879"/>
      </c:barChart>
      <c:catAx>
        <c:axId val="9233240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3304879"/>
        <c:crosses val="autoZero"/>
        <c:auto val="1"/>
        <c:lblAlgn val="ctr"/>
        <c:lblOffset val="100"/>
        <c:noMultiLvlLbl val="0"/>
      </c:catAx>
      <c:valAx>
        <c:axId val="923304879"/>
        <c:scaling>
          <c:orientation val="minMax"/>
        </c:scaling>
        <c:delete val="0"/>
        <c:axPos val="l"/>
        <c:majorGridlines>
          <c:spPr>
            <a:ln w="9525" cap="flat" cmpd="sng" algn="ctr">
              <a:solidFill>
                <a:sysClr val="windowText" lastClr="000000">
                  <a:lumMod val="75000"/>
                  <a:lumOff val="25000"/>
                </a:sysClr>
              </a:solidFill>
              <a:round/>
            </a:ln>
            <a:effectLst/>
          </c:spPr>
        </c:majorGridlines>
        <c:numFmt formatCode="[$ZAR]\ #,##0.00_);\([$ZAR]\ #,##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33240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[Sales performance per store location.csv]Sales per store location!PivotTable18</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u="sng"/>
              <a:t>Sales</a:t>
            </a:r>
            <a:r>
              <a:rPr lang="en-US" b="1" u="sng" baseline="0"/>
              <a:t> per store location</a:t>
            </a:r>
            <a:endParaRPr lang="en-US" b="1" u="sng"/>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'Sales per store location'!$B$3</c:f>
              <c:strCache>
                <c:ptCount val="1"/>
                <c:pt idx="0">
                  <c:v>Total</c:v>
                </c:pt>
              </c:strCache>
            </c:strRef>
          </c:tx>
          <c:spPr>
            <a:solidFill>
              <a:srgbClr val="002060"/>
            </a:solidFill>
            <a:ln>
              <a:noFill/>
            </a:ln>
            <a:effectLst/>
          </c:spPr>
          <c:invertIfNegative val="0"/>
          <c:cat>
            <c:multiLvlStrRef>
              <c:f>'Sales per store location'!$A$4:$A$25</c:f>
              <c:multiLvlStrCache>
                <c:ptCount val="18"/>
                <c:lvl>
                  <c:pt idx="0">
                    <c:v>2023-01</c:v>
                  </c:pt>
                  <c:pt idx="1">
                    <c:v>2023-02</c:v>
                  </c:pt>
                  <c:pt idx="2">
                    <c:v>2023-03</c:v>
                  </c:pt>
                  <c:pt idx="3">
                    <c:v>2023-04</c:v>
                  </c:pt>
                  <c:pt idx="4">
                    <c:v>2023-05</c:v>
                  </c:pt>
                  <c:pt idx="5">
                    <c:v>2023-06</c:v>
                  </c:pt>
                  <c:pt idx="6">
                    <c:v>2023-01</c:v>
                  </c:pt>
                  <c:pt idx="7">
                    <c:v>2023-02</c:v>
                  </c:pt>
                  <c:pt idx="8">
                    <c:v>2023-03</c:v>
                  </c:pt>
                  <c:pt idx="9">
                    <c:v>2023-04</c:v>
                  </c:pt>
                  <c:pt idx="10">
                    <c:v>2023-05</c:v>
                  </c:pt>
                  <c:pt idx="11">
                    <c:v>2023-06</c:v>
                  </c:pt>
                  <c:pt idx="12">
                    <c:v>2023-01</c:v>
                  </c:pt>
                  <c:pt idx="13">
                    <c:v>2023-02</c:v>
                  </c:pt>
                  <c:pt idx="14">
                    <c:v>2023-03</c:v>
                  </c:pt>
                  <c:pt idx="15">
                    <c:v>2023-04</c:v>
                  </c:pt>
                  <c:pt idx="16">
                    <c:v>2023-05</c:v>
                  </c:pt>
                  <c:pt idx="17">
                    <c:v>2023-06</c:v>
                  </c:pt>
                </c:lvl>
                <c:lvl>
                  <c:pt idx="0">
                    <c:v>Astoria</c:v>
                  </c:pt>
                  <c:pt idx="6">
                    <c:v>Hell's Kitchen</c:v>
                  </c:pt>
                  <c:pt idx="12">
                    <c:v>Lower Manhattan</c:v>
                  </c:pt>
                </c:lvl>
              </c:multiLvlStrCache>
            </c:multiLvlStrRef>
          </c:cat>
          <c:val>
            <c:numRef>
              <c:f>'Sales per store location'!$B$4:$B$25</c:f>
              <c:numCache>
                <c:formatCode>[$ZAR]\ #,##0.00_);\([$ZAR]\ #,##0.00\)</c:formatCode>
                <c:ptCount val="18"/>
                <c:pt idx="0">
                  <c:v>27313.66</c:v>
                </c:pt>
                <c:pt idx="1">
                  <c:v>25105.34</c:v>
                </c:pt>
                <c:pt idx="2">
                  <c:v>32835.43</c:v>
                </c:pt>
                <c:pt idx="3">
                  <c:v>39477.61</c:v>
                </c:pt>
                <c:pt idx="4">
                  <c:v>52428.76</c:v>
                </c:pt>
                <c:pt idx="5">
                  <c:v>55083.11</c:v>
                </c:pt>
                <c:pt idx="6">
                  <c:v>27820.65</c:v>
                </c:pt>
                <c:pt idx="7">
                  <c:v>25719.8</c:v>
                </c:pt>
                <c:pt idx="8">
                  <c:v>33110.57</c:v>
                </c:pt>
                <c:pt idx="9">
                  <c:v>40304.14</c:v>
                </c:pt>
                <c:pt idx="10">
                  <c:v>52598.93</c:v>
                </c:pt>
                <c:pt idx="11">
                  <c:v>56957.08</c:v>
                </c:pt>
                <c:pt idx="12">
                  <c:v>26543.43</c:v>
                </c:pt>
                <c:pt idx="13">
                  <c:v>25320.05</c:v>
                </c:pt>
                <c:pt idx="14">
                  <c:v>32888.68</c:v>
                </c:pt>
                <c:pt idx="15">
                  <c:v>39159.33</c:v>
                </c:pt>
                <c:pt idx="16">
                  <c:v>51700.07</c:v>
                </c:pt>
                <c:pt idx="17">
                  <c:v>54445.69</c:v>
                </c:pt>
              </c:numCache>
            </c:numRef>
          </c:val>
          <c:extLst>
            <c:ext xmlns:c16="http://schemas.microsoft.com/office/drawing/2014/chart" uri="{C3380CC4-5D6E-409C-BE32-E72D297353CC}">
              <c16:uniqueId val="{00000000-5FC6-4C98-B819-A7739AF3683B}"/>
            </c:ext>
          </c:extLst>
        </c:ser>
        <c:dLbls>
          <c:showLegendKey val="0"/>
          <c:showVal val="0"/>
          <c:showCatName val="0"/>
          <c:showSerName val="0"/>
          <c:showPercent val="0"/>
          <c:showBubbleSize val="0"/>
        </c:dLbls>
        <c:gapWidth val="219"/>
        <c:overlap val="-27"/>
        <c:axId val="1026318175"/>
        <c:axId val="1026306655"/>
      </c:barChart>
      <c:catAx>
        <c:axId val="10263181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95000"/>
                    <a:lumOff val="5000"/>
                  </a:schemeClr>
                </a:solidFill>
                <a:latin typeface="+mn-lt"/>
                <a:ea typeface="+mn-ea"/>
                <a:cs typeface="+mn-cs"/>
              </a:defRPr>
            </a:pPr>
            <a:endParaRPr lang="en-US"/>
          </a:p>
        </c:txPr>
        <c:crossAx val="1026306655"/>
        <c:crosses val="autoZero"/>
        <c:auto val="1"/>
        <c:lblAlgn val="ctr"/>
        <c:lblOffset val="100"/>
        <c:noMultiLvlLbl val="0"/>
      </c:catAx>
      <c:valAx>
        <c:axId val="1026306655"/>
        <c:scaling>
          <c:orientation val="minMax"/>
        </c:scaling>
        <c:delete val="0"/>
        <c:axPos val="l"/>
        <c:majorGridlines>
          <c:spPr>
            <a:ln w="9525" cap="flat" cmpd="sng" algn="ctr">
              <a:solidFill>
                <a:sysClr val="windowText" lastClr="000000">
                  <a:lumMod val="75000"/>
                  <a:lumOff val="25000"/>
                </a:sysClr>
              </a:solidFill>
              <a:round/>
            </a:ln>
            <a:effectLst/>
          </c:spPr>
        </c:majorGridlines>
        <c:numFmt formatCode="[$ZAR]\ #,##0.00_);\([$ZAR]\ #,##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63181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6">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[Underperforming products per store location.csv]Sheet1!PivotTable19</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u="sng" dirty="0"/>
              <a:t>Lowest</a:t>
            </a:r>
            <a:r>
              <a:rPr lang="en-US" b="1" u="sng" baseline="0" dirty="0"/>
              <a:t> performing product per store location</a:t>
            </a:r>
            <a:endParaRPr lang="en-US" b="1" u="sng"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rgbClr val="00B050"/>
            </a:solidFill>
            <a:ln>
              <a:noFill/>
            </a:ln>
            <a:effectLst/>
          </c:spPr>
          <c:invertIfNegative val="0"/>
          <c:cat>
            <c:multiLvlStrRef>
              <c:f>Sheet1!$A$4:$A$10</c:f>
              <c:multiLvlStrCache>
                <c:ptCount val="3"/>
                <c:lvl>
                  <c:pt idx="0">
                    <c:v>Dark chocolate</c:v>
                  </c:pt>
                  <c:pt idx="1">
                    <c:v>I Need My Bean! Diner mug</c:v>
                  </c:pt>
                  <c:pt idx="2">
                    <c:v>Dark chocolate</c:v>
                  </c:pt>
                </c:lvl>
                <c:lvl>
                  <c:pt idx="0">
                    <c:v>Astoria</c:v>
                  </c:pt>
                  <c:pt idx="1">
                    <c:v>Hell's Kitchen</c:v>
                  </c:pt>
                  <c:pt idx="2">
                    <c:v>Lower Manhattan</c:v>
                  </c:pt>
                </c:lvl>
              </c:multiLvlStrCache>
            </c:multiLvlStrRef>
          </c:cat>
          <c:val>
            <c:numRef>
              <c:f>Sheet1!$B$4:$B$10</c:f>
              <c:numCache>
                <c:formatCode>[$ZAR]\ #,##0.00_);\([$ZAR]\ #,##0.00\)</c:formatCode>
                <c:ptCount val="3"/>
                <c:pt idx="0">
                  <c:v>83.2</c:v>
                </c:pt>
                <c:pt idx="1">
                  <c:v>360</c:v>
                </c:pt>
                <c:pt idx="2">
                  <c:v>249.6</c:v>
                </c:pt>
              </c:numCache>
            </c:numRef>
          </c:val>
          <c:extLst>
            <c:ext xmlns:c16="http://schemas.microsoft.com/office/drawing/2014/chart" uri="{C3380CC4-5D6E-409C-BE32-E72D297353CC}">
              <c16:uniqueId val="{00000000-0711-4BA6-AD83-F5775B265BF8}"/>
            </c:ext>
          </c:extLst>
        </c:ser>
        <c:dLbls>
          <c:showLegendKey val="0"/>
          <c:showVal val="0"/>
          <c:showCatName val="0"/>
          <c:showSerName val="0"/>
          <c:showPercent val="0"/>
          <c:showBubbleSize val="0"/>
        </c:dLbls>
        <c:gapWidth val="219"/>
        <c:overlap val="-27"/>
        <c:axId val="1026346015"/>
        <c:axId val="1026363295"/>
      </c:barChart>
      <c:catAx>
        <c:axId val="1026346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sng" strike="noStrike" kern="1200" baseline="0">
                <a:solidFill>
                  <a:schemeClr val="tx1">
                    <a:lumMod val="65000"/>
                    <a:lumOff val="35000"/>
                  </a:schemeClr>
                </a:solidFill>
                <a:latin typeface="+mn-lt"/>
                <a:ea typeface="+mn-ea"/>
                <a:cs typeface="+mn-cs"/>
              </a:defRPr>
            </a:pPr>
            <a:endParaRPr lang="en-US"/>
          </a:p>
        </c:txPr>
        <c:crossAx val="1026363295"/>
        <c:crosses val="autoZero"/>
        <c:auto val="1"/>
        <c:lblAlgn val="ctr"/>
        <c:lblOffset val="100"/>
        <c:noMultiLvlLbl val="0"/>
      </c:catAx>
      <c:valAx>
        <c:axId val="1026363295"/>
        <c:scaling>
          <c:orientation val="minMax"/>
        </c:scaling>
        <c:delete val="0"/>
        <c:axPos val="l"/>
        <c:majorGridlines>
          <c:spPr>
            <a:ln w="9525" cap="flat" cmpd="sng" algn="ctr">
              <a:solidFill>
                <a:schemeClr val="tx1">
                  <a:lumMod val="15000"/>
                  <a:lumOff val="85000"/>
                </a:schemeClr>
              </a:solidFill>
              <a:round/>
            </a:ln>
            <a:effectLst/>
          </c:spPr>
        </c:majorGridlines>
        <c:numFmt formatCode="[$ZAR]\ #,##0.00_);\([$ZAR]\ #,##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6346015"/>
        <c:crosses val="autoZero"/>
        <c:crossBetween val="between"/>
      </c:valAx>
      <c:spPr>
        <a:solidFill>
          <a:sysClr val="windowText" lastClr="000000">
            <a:lumMod val="75000"/>
            <a:lumOff val="25000"/>
          </a:sys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[Best performing products per location.csv]Sheet1!PivotTable20</c:name>
    <c:fmtId val="5"/>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cat>
            <c:multiLvlStrRef>
              <c:f>Sheet1!$A$4:$A$26</c:f>
              <c:multiLvlStrCache>
                <c:ptCount val="10"/>
                <c:lvl>
                  <c:pt idx="0">
                    <c:v>Earl Grey Rg</c:v>
                  </c:pt>
                  <c:pt idx="1">
                    <c:v>Spicy Eye Opener Chai Lg</c:v>
                  </c:pt>
                  <c:pt idx="2">
                    <c:v>Peppermint Rg</c:v>
                  </c:pt>
                  <c:pt idx="3">
                    <c:v>Columbian Medium Roast Rg</c:v>
                  </c:pt>
                  <c:pt idx="4">
                    <c:v>Ethiopia Sm</c:v>
                  </c:pt>
                  <c:pt idx="5">
                    <c:v>Dark chocolate Lg</c:v>
                  </c:pt>
                  <c:pt idx="6">
                    <c:v>Ouro Brasileiro shot</c:v>
                  </c:pt>
                  <c:pt idx="7">
                    <c:v>Morning Sunrise Chai Rg</c:v>
                  </c:pt>
                  <c:pt idx="8">
                    <c:v>Serenity Green Tea Rg</c:v>
                  </c:pt>
                  <c:pt idx="9">
                    <c:v>Peppermint Lg</c:v>
                  </c:pt>
                </c:lvl>
                <c:lvl>
                  <c:pt idx="0">
                    <c:v>Brewed Black tea</c:v>
                  </c:pt>
                  <c:pt idx="1">
                    <c:v>Brewed Chai tea</c:v>
                  </c:pt>
                  <c:pt idx="2">
                    <c:v>Brewed herbal tea</c:v>
                  </c:pt>
                  <c:pt idx="3">
                    <c:v>Gourmet brewed coffee</c:v>
                  </c:pt>
                  <c:pt idx="5">
                    <c:v>Hot chocolate</c:v>
                  </c:pt>
                  <c:pt idx="6">
                    <c:v>Barista Espresso</c:v>
                  </c:pt>
                  <c:pt idx="7">
                    <c:v>Brewed Chai tea</c:v>
                  </c:pt>
                  <c:pt idx="8">
                    <c:v>Brewed Green tea</c:v>
                  </c:pt>
                  <c:pt idx="9">
                    <c:v>Brewed herbal tea</c:v>
                  </c:pt>
                </c:lvl>
                <c:lvl>
                  <c:pt idx="0">
                    <c:v>Astoria</c:v>
                  </c:pt>
                  <c:pt idx="6">
                    <c:v>Hell's Kitchen</c:v>
                  </c:pt>
                  <c:pt idx="9">
                    <c:v>Lower Manhattan</c:v>
                  </c:pt>
                </c:lvl>
              </c:multiLvlStrCache>
            </c:multiLvlStrRef>
          </c:cat>
          <c:val>
            <c:numRef>
              <c:f>Sheet1!$B$4:$B$26</c:f>
              <c:numCache>
                <c:formatCode>General</c:formatCode>
                <c:ptCount val="10"/>
                <c:pt idx="0">
                  <c:v>4312.5</c:v>
                </c:pt>
                <c:pt idx="1">
                  <c:v>5065.3999999999996</c:v>
                </c:pt>
                <c:pt idx="2">
                  <c:v>4182.5</c:v>
                </c:pt>
                <c:pt idx="3">
                  <c:v>4032.5</c:v>
                </c:pt>
                <c:pt idx="4">
                  <c:v>3561.8</c:v>
                </c:pt>
                <c:pt idx="5">
                  <c:v>7897.5</c:v>
                </c:pt>
                <c:pt idx="6">
                  <c:v>5056.2</c:v>
                </c:pt>
                <c:pt idx="7">
                  <c:v>3972.5</c:v>
                </c:pt>
                <c:pt idx="8">
                  <c:v>4002.5</c:v>
                </c:pt>
                <c:pt idx="9">
                  <c:v>4746</c:v>
                </c:pt>
              </c:numCache>
            </c:numRef>
          </c:val>
          <c:extLst>
            <c:ext xmlns:c16="http://schemas.microsoft.com/office/drawing/2014/chart" uri="{C3380CC4-5D6E-409C-BE32-E72D297353CC}">
              <c16:uniqueId val="{00000000-DA1D-41E0-8CD3-B30BBA214E4B}"/>
            </c:ext>
          </c:extLst>
        </c:ser>
        <c:dLbls>
          <c:showLegendKey val="0"/>
          <c:showVal val="0"/>
          <c:showCatName val="0"/>
          <c:showSerName val="0"/>
          <c:showPercent val="0"/>
          <c:showBubbleSize val="0"/>
        </c:dLbls>
        <c:gapWidth val="219"/>
        <c:overlap val="-27"/>
        <c:axId val="1026338335"/>
        <c:axId val="1026357535"/>
      </c:barChart>
      <c:catAx>
        <c:axId val="10263383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026357535"/>
        <c:crosses val="autoZero"/>
        <c:auto val="1"/>
        <c:lblAlgn val="ctr"/>
        <c:lblOffset val="100"/>
        <c:noMultiLvlLbl val="0"/>
      </c:catAx>
      <c:valAx>
        <c:axId val="1026357535"/>
        <c:scaling>
          <c:orientation val="minMax"/>
        </c:scaling>
        <c:delete val="0"/>
        <c:axPos val="l"/>
        <c:majorGridlines>
          <c:spPr>
            <a:ln w="9525" cap="flat" cmpd="sng" algn="ctr">
              <a:solidFill>
                <a:sysClr val="windowText" lastClr="000000">
                  <a:lumMod val="75000"/>
                  <a:lumOff val="25000"/>
                </a:sys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63383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[Time store makes the most sales.csv]Sheet1!PivotTable21</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0459811391851255E-2"/>
          <c:y val="4.1248412585696753E-2"/>
          <c:w val="0.84564934260273161"/>
          <c:h val="0.87176143122838479"/>
        </c:manualLayout>
      </c:layout>
      <c:barChart>
        <c:barDir val="col"/>
        <c:grouping val="clustered"/>
        <c:varyColors val="0"/>
        <c:ser>
          <c:idx val="0"/>
          <c:order val="0"/>
          <c:tx>
            <c:strRef>
              <c:f>Sheet1!$B$3</c:f>
              <c:strCache>
                <c:ptCount val="1"/>
                <c:pt idx="0">
                  <c:v>Sum of TOTAL_REVENUE</c:v>
                </c:pt>
              </c:strCache>
            </c:strRef>
          </c:tx>
          <c:spPr>
            <a:solidFill>
              <a:schemeClr val="accent1"/>
            </a:solidFill>
            <a:ln>
              <a:noFill/>
            </a:ln>
            <a:effectLst/>
          </c:spPr>
          <c:invertIfNegative val="0"/>
          <c:cat>
            <c:strRef>
              <c:f>Sheet1!$A$4:$A$7</c:f>
              <c:strCache>
                <c:ptCount val="3"/>
                <c:pt idx="0">
                  <c:v>Astoria</c:v>
                </c:pt>
                <c:pt idx="1">
                  <c:v>Hell's Kitchen</c:v>
                </c:pt>
                <c:pt idx="2">
                  <c:v>Lower Manhattan</c:v>
                </c:pt>
              </c:strCache>
            </c:strRef>
          </c:cat>
          <c:val>
            <c:numRef>
              <c:f>Sheet1!$B$4:$B$7</c:f>
              <c:numCache>
                <c:formatCode>General</c:formatCode>
                <c:ptCount val="3"/>
                <c:pt idx="0">
                  <c:v>24426.12</c:v>
                </c:pt>
                <c:pt idx="1">
                  <c:v>33605.81</c:v>
                </c:pt>
                <c:pt idx="2">
                  <c:v>30641.46</c:v>
                </c:pt>
              </c:numCache>
            </c:numRef>
          </c:val>
          <c:extLst>
            <c:ext xmlns:c16="http://schemas.microsoft.com/office/drawing/2014/chart" uri="{C3380CC4-5D6E-409C-BE32-E72D297353CC}">
              <c16:uniqueId val="{00000000-7703-4586-8CAF-AD0BBCD15683}"/>
            </c:ext>
          </c:extLst>
        </c:ser>
        <c:ser>
          <c:idx val="1"/>
          <c:order val="1"/>
          <c:tx>
            <c:strRef>
              <c:f>Sheet1!$C$3</c:f>
              <c:strCache>
                <c:ptCount val="1"/>
                <c:pt idx="0">
                  <c:v>Sum of HOUR_OF_DAY</c:v>
                </c:pt>
              </c:strCache>
            </c:strRef>
          </c:tx>
          <c:spPr>
            <a:solidFill>
              <a:schemeClr val="accent2"/>
            </a:solidFill>
            <a:ln>
              <a:noFill/>
            </a:ln>
            <a:effectLst/>
          </c:spPr>
          <c:invertIfNegative val="0"/>
          <c:cat>
            <c:strRef>
              <c:f>Sheet1!$A$4:$A$7</c:f>
              <c:strCache>
                <c:ptCount val="3"/>
                <c:pt idx="0">
                  <c:v>Astoria</c:v>
                </c:pt>
                <c:pt idx="1">
                  <c:v>Hell's Kitchen</c:v>
                </c:pt>
                <c:pt idx="2">
                  <c:v>Lower Manhattan</c:v>
                </c:pt>
              </c:strCache>
            </c:strRef>
          </c:cat>
          <c:val>
            <c:numRef>
              <c:f>Sheet1!$C$4:$C$7</c:f>
              <c:numCache>
                <c:formatCode>General</c:formatCode>
                <c:ptCount val="3"/>
                <c:pt idx="0">
                  <c:v>10</c:v>
                </c:pt>
                <c:pt idx="1">
                  <c:v>10</c:v>
                </c:pt>
                <c:pt idx="2">
                  <c:v>10</c:v>
                </c:pt>
              </c:numCache>
            </c:numRef>
          </c:val>
          <c:extLst>
            <c:ext xmlns:c16="http://schemas.microsoft.com/office/drawing/2014/chart" uri="{C3380CC4-5D6E-409C-BE32-E72D297353CC}">
              <c16:uniqueId val="{00000001-7703-4586-8CAF-AD0BBCD15683}"/>
            </c:ext>
          </c:extLst>
        </c:ser>
        <c:dLbls>
          <c:showLegendKey val="0"/>
          <c:showVal val="0"/>
          <c:showCatName val="0"/>
          <c:showSerName val="0"/>
          <c:showPercent val="0"/>
          <c:showBubbleSize val="0"/>
        </c:dLbls>
        <c:gapWidth val="219"/>
        <c:overlap val="-27"/>
        <c:axId val="1026257215"/>
        <c:axId val="1026258655"/>
      </c:barChart>
      <c:catAx>
        <c:axId val="10262572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6258655"/>
        <c:crosses val="autoZero"/>
        <c:auto val="1"/>
        <c:lblAlgn val="ctr"/>
        <c:lblOffset val="100"/>
        <c:noMultiLvlLbl val="0"/>
      </c:catAx>
      <c:valAx>
        <c:axId val="1026258655"/>
        <c:scaling>
          <c:orientation val="minMax"/>
        </c:scaling>
        <c:delete val="0"/>
        <c:axPos val="l"/>
        <c:majorGridlines>
          <c:spPr>
            <a:ln w="9525" cap="flat" cmpd="sng" algn="ctr">
              <a:solidFill>
                <a:sysClr val="windowText" lastClr="000000">
                  <a:lumMod val="75000"/>
                  <a:lumOff val="25000"/>
                </a:sys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6257215"/>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[Revenue per product.csv]Sheet1!PivotTable22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Revenue</a:t>
            </a:r>
            <a:r>
              <a:rPr lang="en-ZA" baseline="0"/>
              <a:t> per product</a:t>
            </a:r>
            <a:endParaRPr lang="en-Z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ZA"/>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cat>
            <c:strRef>
              <c:f>Sheet1!$A$4:$A$33</c:f>
              <c:strCache>
                <c:ptCount val="29"/>
                <c:pt idx="0">
                  <c:v>Barista Espresso</c:v>
                </c:pt>
                <c:pt idx="1">
                  <c:v>Biscotti</c:v>
                </c:pt>
                <c:pt idx="2">
                  <c:v>Black tea</c:v>
                </c:pt>
                <c:pt idx="3">
                  <c:v>Brewed Black tea</c:v>
                </c:pt>
                <c:pt idx="4">
                  <c:v>Brewed Chai tea</c:v>
                </c:pt>
                <c:pt idx="5">
                  <c:v>Brewed Green tea</c:v>
                </c:pt>
                <c:pt idx="6">
                  <c:v>Brewed herbal tea</c:v>
                </c:pt>
                <c:pt idx="7">
                  <c:v>Chai tea</c:v>
                </c:pt>
                <c:pt idx="8">
                  <c:v>Clothing</c:v>
                </c:pt>
                <c:pt idx="9">
                  <c:v>Drinking Chocolate</c:v>
                </c:pt>
                <c:pt idx="10">
                  <c:v>Drip coffee</c:v>
                </c:pt>
                <c:pt idx="11">
                  <c:v>Espresso Beans</c:v>
                </c:pt>
                <c:pt idx="12">
                  <c:v>Gourmet Beans</c:v>
                </c:pt>
                <c:pt idx="13">
                  <c:v>Gourmet brewed coffee</c:v>
                </c:pt>
                <c:pt idx="14">
                  <c:v>Green beans</c:v>
                </c:pt>
                <c:pt idx="15">
                  <c:v>Green tea</c:v>
                </c:pt>
                <c:pt idx="16">
                  <c:v>Herbal tea</c:v>
                </c:pt>
                <c:pt idx="17">
                  <c:v>Hot chocolate</c:v>
                </c:pt>
                <c:pt idx="18">
                  <c:v>House blend Beans</c:v>
                </c:pt>
                <c:pt idx="19">
                  <c:v>Housewares</c:v>
                </c:pt>
                <c:pt idx="20">
                  <c:v>Organic Beans</c:v>
                </c:pt>
                <c:pt idx="21">
                  <c:v>Organic brewed coffee</c:v>
                </c:pt>
                <c:pt idx="22">
                  <c:v>Organic Chocolate</c:v>
                </c:pt>
                <c:pt idx="23">
                  <c:v>Pastry</c:v>
                </c:pt>
                <c:pt idx="24">
                  <c:v>Premium Beans</c:v>
                </c:pt>
                <c:pt idx="25">
                  <c:v>Premium brewed coffee</c:v>
                </c:pt>
                <c:pt idx="26">
                  <c:v>Regular syrup</c:v>
                </c:pt>
                <c:pt idx="27">
                  <c:v>Scone</c:v>
                </c:pt>
                <c:pt idx="28">
                  <c:v>Sugar free syrup</c:v>
                </c:pt>
              </c:strCache>
            </c:strRef>
          </c:cat>
          <c:val>
            <c:numRef>
              <c:f>Sheet1!$B$4:$B$33</c:f>
              <c:numCache>
                <c:formatCode>General</c:formatCode>
                <c:ptCount val="29"/>
                <c:pt idx="0">
                  <c:v>91406.2</c:v>
                </c:pt>
                <c:pt idx="1">
                  <c:v>19793.53</c:v>
                </c:pt>
                <c:pt idx="2">
                  <c:v>2711.85</c:v>
                </c:pt>
                <c:pt idx="3">
                  <c:v>47932</c:v>
                </c:pt>
                <c:pt idx="4">
                  <c:v>77081.95</c:v>
                </c:pt>
                <c:pt idx="5">
                  <c:v>23852.5</c:v>
                </c:pt>
                <c:pt idx="6">
                  <c:v>47539.5</c:v>
                </c:pt>
                <c:pt idx="7">
                  <c:v>4301.25</c:v>
                </c:pt>
                <c:pt idx="8">
                  <c:v>6163</c:v>
                </c:pt>
                <c:pt idx="9">
                  <c:v>2728.04</c:v>
                </c:pt>
                <c:pt idx="10">
                  <c:v>31984</c:v>
                </c:pt>
                <c:pt idx="11">
                  <c:v>5560.25</c:v>
                </c:pt>
                <c:pt idx="12">
                  <c:v>6798</c:v>
                </c:pt>
                <c:pt idx="13">
                  <c:v>70034.600000000006</c:v>
                </c:pt>
                <c:pt idx="14">
                  <c:v>1340</c:v>
                </c:pt>
                <c:pt idx="15">
                  <c:v>1470.75</c:v>
                </c:pt>
                <c:pt idx="16">
                  <c:v>2729.75</c:v>
                </c:pt>
                <c:pt idx="17">
                  <c:v>72416</c:v>
                </c:pt>
                <c:pt idx="18">
                  <c:v>3294</c:v>
                </c:pt>
                <c:pt idx="19">
                  <c:v>7444</c:v>
                </c:pt>
                <c:pt idx="20">
                  <c:v>8509.5</c:v>
                </c:pt>
                <c:pt idx="21">
                  <c:v>37746.5</c:v>
                </c:pt>
                <c:pt idx="22">
                  <c:v>1679.6</c:v>
                </c:pt>
                <c:pt idx="23">
                  <c:v>25655.99</c:v>
                </c:pt>
                <c:pt idx="24">
                  <c:v>14583.5</c:v>
                </c:pt>
                <c:pt idx="25">
                  <c:v>38781.15</c:v>
                </c:pt>
                <c:pt idx="26">
                  <c:v>6084.8</c:v>
                </c:pt>
                <c:pt idx="27">
                  <c:v>36866.120000000003</c:v>
                </c:pt>
                <c:pt idx="28">
                  <c:v>2324</c:v>
                </c:pt>
              </c:numCache>
            </c:numRef>
          </c:val>
          <c:extLst>
            <c:ext xmlns:c16="http://schemas.microsoft.com/office/drawing/2014/chart" uri="{C3380CC4-5D6E-409C-BE32-E72D297353CC}">
              <c16:uniqueId val="{00000000-E728-4C19-9271-E1D570A6BA88}"/>
            </c:ext>
          </c:extLst>
        </c:ser>
        <c:dLbls>
          <c:showLegendKey val="0"/>
          <c:showVal val="0"/>
          <c:showCatName val="0"/>
          <c:showSerName val="0"/>
          <c:showPercent val="0"/>
          <c:showBubbleSize val="0"/>
        </c:dLbls>
        <c:gapWidth val="219"/>
        <c:overlap val="-27"/>
        <c:axId val="1026267775"/>
        <c:axId val="1026249055"/>
      </c:barChart>
      <c:catAx>
        <c:axId val="1026267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6249055"/>
        <c:crosses val="autoZero"/>
        <c:auto val="1"/>
        <c:lblAlgn val="ctr"/>
        <c:lblOffset val="100"/>
        <c:noMultiLvlLbl val="0"/>
      </c:catAx>
      <c:valAx>
        <c:axId val="1026249055"/>
        <c:scaling>
          <c:orientation val="minMax"/>
        </c:scaling>
        <c:delete val="0"/>
        <c:axPos val="l"/>
        <c:majorGridlines>
          <c:spPr>
            <a:ln w="9525" cap="flat" cmpd="sng" algn="ctr">
              <a:solidFill>
                <a:sysClr val="windowText" lastClr="000000">
                  <a:lumMod val="75000"/>
                  <a:lumOff val="25000"/>
                </a:sys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62677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75E340-1DFE-4E24-984F-B244BC7CD79A}" type="datetimeFigureOut">
              <a:rPr lang="en-ZA" smtClean="0"/>
              <a:t>2025/07/08</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4564B2-B205-46A5-BB3F-59356A8E5EF2}" type="slidenum">
              <a:rPr lang="en-ZA" smtClean="0"/>
              <a:t>‹#›</a:t>
            </a:fld>
            <a:endParaRPr lang="en-ZA"/>
          </a:p>
        </p:txBody>
      </p:sp>
    </p:spTree>
    <p:extLst>
      <p:ext uri="{BB962C8B-B14F-4D97-AF65-F5344CB8AC3E}">
        <p14:creationId xmlns:p14="http://schemas.microsoft.com/office/powerpoint/2010/main" val="1452117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62AE83-3EAD-4397-A985-D0CFC6693710}" type="datetime1">
              <a:rPr lang="en-US" smtClean="0"/>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B3C36C-71C1-42B8-81BC-DFEC2CF60690}" type="datetime1">
              <a:rPr lang="en-US" smtClean="0"/>
              <a:t>7/8/2025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92954F-F63F-4395-ADAB-0D7E440D4FFF}" type="datetime1">
              <a:rPr lang="en-US" smtClean="0"/>
              <a:t>7/8/2025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2A0527-C40D-4B81-A19C-5193A55606B7}" type="datetime1">
              <a:rPr lang="en-US" smtClean="0"/>
              <a:t>7/8/2025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6478E2-D23C-4F3D-8817-11D323FE9950}" type="datetime1">
              <a:rPr lang="en-US" smtClean="0"/>
              <a:t>7/8/2025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983EE40-DD03-4385-A26C-45B72C46362F}" type="datetime1">
              <a:rPr lang="en-US" smtClean="0"/>
              <a:t>7/8/2025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BFAC065-8C6E-4444-873E-921480143B88}" type="datetime1">
              <a:rPr lang="en-US" smtClean="0"/>
              <a:t>7/8/2025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AD4EE0-15EE-44E4-B7BA-ED1F242922FB}" type="datetime1">
              <a:rPr lang="en-US" smtClean="0"/>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256F3C-7797-40F3-93E5-A56A0EF4C9E0}" type="datetime1">
              <a:rPr lang="en-US" smtClean="0"/>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7CAEC5-1710-45C8-A0C1-F373851D2099}" type="datetime1">
              <a:rPr lang="en-US" smtClean="0"/>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D13DC0-A7EE-46E4-9FBC-2E314D793E5A}" type="datetime1">
              <a:rPr lang="en-US" smtClean="0"/>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FDBCE8-D60C-4EC5-8C39-F9E572953F8E}" type="datetime1">
              <a:rPr lang="en-US" smtClean="0"/>
              <a:t>7/8/2025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88A18A-F61A-46A5-B867-B7049F37C0CC}" type="datetime1">
              <a:rPr lang="en-US" smtClean="0"/>
              <a:t>7/8/2025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0397A3-CC62-4246-B537-136628D439D0}" type="datetime1">
              <a:rPr lang="en-US" smtClean="0"/>
              <a:t>7/8/2025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06FC41-7BA6-4F44-B042-B9FEF57E1D1D}" type="datetime1">
              <a:rPr lang="en-US" smtClean="0"/>
              <a:t>7/8/2025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1342E3-CBB8-4A31-8E49-E697DCF5D756}" type="datetime1">
              <a:rPr lang="en-US" smtClean="0"/>
              <a:t>7/8/2025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CF542B-E7C7-4301-B850-A4F55F7F35BC}" type="datetime1">
              <a:rPr lang="en-US" smtClean="0"/>
              <a:t>7/8/2025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4D2BF509-ECA6-43C0-BA6B-6F56DE98D164}" type="datetime1">
              <a:rPr lang="en-US" smtClean="0"/>
              <a:t>7/8/2025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357810"/>
            <a:ext cx="9440034" cy="3377692"/>
          </a:xfrm>
        </p:spPr>
        <p:txBody>
          <a:bodyPr>
            <a:normAutofit fontScale="90000"/>
          </a:bodyPr>
          <a:lstStyle/>
          <a:p>
            <a:r>
              <a:rPr lang="en-ZA" b="1" dirty="0">
                <a:effectLst/>
              </a:rPr>
              <a:t>Bright Coffee Shop Sales Analysis</a:t>
            </a:r>
            <a:br>
              <a:rPr lang="en-ZA" sz="7200" dirty="0"/>
            </a:br>
            <a:r>
              <a:rPr lang="en-ZA" dirty="0">
                <a:effectLst/>
              </a:rPr>
              <a:t>Supporting Growth &amp; Product Optimization</a:t>
            </a:r>
            <a:br>
              <a:rPr lang="en-ZA" sz="7200" dirty="0"/>
            </a:br>
            <a:endParaRPr lang="en-US" sz="72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ZA" sz="2800" i="1" dirty="0">
                <a:effectLst/>
              </a:rPr>
              <a:t>Presented by [Zama Zulu], Junior Data Analyst</a:t>
            </a:r>
            <a:br>
              <a:rPr lang="en-ZA" sz="4000" dirty="0"/>
            </a:br>
            <a:r>
              <a:rPr lang="en-ZA" sz="2800" i="1" dirty="0">
                <a:effectLst/>
              </a:rPr>
              <a:t>Date: [05/07/2025]</a:t>
            </a:r>
            <a:endParaRPr lang="en-US" sz="2800" dirty="0"/>
          </a:p>
        </p:txBody>
      </p:sp>
      <p:sp>
        <p:nvSpPr>
          <p:cNvPr id="4" name="Slide Number Placeholder 3">
            <a:extLst>
              <a:ext uri="{FF2B5EF4-FFF2-40B4-BE49-F238E27FC236}">
                <a16:creationId xmlns:a16="http://schemas.microsoft.com/office/drawing/2014/main" id="{8C9659E1-2121-4527-34FA-12F3EC75792C}"/>
              </a:ext>
            </a:extLst>
          </p:cNvPr>
          <p:cNvSpPr>
            <a:spLocks noGrp="1"/>
          </p:cNvSpPr>
          <p:nvPr>
            <p:ph type="sldNum" sz="quarter" idx="12"/>
          </p:nvPr>
        </p:nvSpPr>
        <p:spPr/>
        <p:txBody>
          <a:bodyPr/>
          <a:lstStyle/>
          <a:p>
            <a:fld id="{3A98EE3D-8CD1-4C3F-BD1C-C98C9596463C}" type="slidenum">
              <a:rPr lang="en-US" smtClean="0"/>
              <a:pPr/>
              <a:t>1</a:t>
            </a:fld>
            <a:endParaRPr lang="en-US" dirty="0"/>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5B6DF5-7507-53A4-630A-5926592791BF}"/>
              </a:ext>
            </a:extLst>
          </p:cNvPr>
          <p:cNvSpPr>
            <a:spLocks noGrp="1"/>
          </p:cNvSpPr>
          <p:nvPr>
            <p:ph type="title"/>
          </p:nvPr>
        </p:nvSpPr>
        <p:spPr/>
        <p:txBody>
          <a:bodyPr>
            <a:normAutofit fontScale="90000"/>
          </a:bodyPr>
          <a:lstStyle/>
          <a:p>
            <a:r>
              <a:rPr lang="en-US" b="1" u="sng" dirty="0">
                <a:solidFill>
                  <a:schemeClr val="bg1">
                    <a:lumMod val="85000"/>
                    <a:lumOff val="15000"/>
                  </a:schemeClr>
                </a:solidFill>
              </a:rPr>
              <a:t>Best performing products per store location</a:t>
            </a:r>
            <a:br>
              <a:rPr lang="en-US" b="1" u="sng" dirty="0">
                <a:solidFill>
                  <a:schemeClr val="bg1">
                    <a:lumMod val="85000"/>
                    <a:lumOff val="15000"/>
                  </a:schemeClr>
                </a:solidFill>
              </a:rPr>
            </a:br>
            <a:endParaRPr lang="en-ZA" dirty="0">
              <a:solidFill>
                <a:schemeClr val="bg1">
                  <a:lumMod val="85000"/>
                  <a:lumOff val="15000"/>
                </a:schemeClr>
              </a:solidFill>
            </a:endParaRPr>
          </a:p>
        </p:txBody>
      </p:sp>
      <p:sp>
        <p:nvSpPr>
          <p:cNvPr id="2" name="Slide Number Placeholder 1">
            <a:extLst>
              <a:ext uri="{FF2B5EF4-FFF2-40B4-BE49-F238E27FC236}">
                <a16:creationId xmlns:a16="http://schemas.microsoft.com/office/drawing/2014/main" id="{22A64551-2D32-2108-ED08-AC2D876F9DDB}"/>
              </a:ext>
            </a:extLst>
          </p:cNvPr>
          <p:cNvSpPr>
            <a:spLocks noGrp="1"/>
          </p:cNvSpPr>
          <p:nvPr>
            <p:ph type="sldNum" sz="quarter" idx="12"/>
          </p:nvPr>
        </p:nvSpPr>
        <p:spPr/>
        <p:txBody>
          <a:bodyPr/>
          <a:lstStyle/>
          <a:p>
            <a:fld id="{3A98EE3D-8CD1-4C3F-BD1C-C98C9596463C}" type="slidenum">
              <a:rPr lang="en-US" smtClean="0"/>
              <a:t>10</a:t>
            </a:fld>
            <a:endParaRPr lang="en-US" dirty="0"/>
          </a:p>
        </p:txBody>
      </p:sp>
      <p:graphicFrame>
        <p:nvGraphicFramePr>
          <p:cNvPr id="5" name="Content Placeholder 4">
            <a:extLst>
              <a:ext uri="{FF2B5EF4-FFF2-40B4-BE49-F238E27FC236}">
                <a16:creationId xmlns:a16="http://schemas.microsoft.com/office/drawing/2014/main" id="{6B06F90F-3444-8B36-14A1-32D8EDE9DF6E}"/>
              </a:ext>
            </a:extLst>
          </p:cNvPr>
          <p:cNvGraphicFramePr>
            <a:graphicFrameLocks noGrp="1"/>
          </p:cNvGraphicFramePr>
          <p:nvPr>
            <p:ph idx="1"/>
            <p:extLst>
              <p:ext uri="{D42A27DB-BD31-4B8C-83A1-F6EECF244321}">
                <p14:modId xmlns:p14="http://schemas.microsoft.com/office/powerpoint/2010/main" val="779510023"/>
              </p:ext>
            </p:extLst>
          </p:nvPr>
        </p:nvGraphicFramePr>
        <p:xfrm>
          <a:off x="1041010" y="1364566"/>
          <a:ext cx="10353675" cy="48187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18304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E725EF-201B-E956-15B2-D43DC8CB1BEF}"/>
              </a:ext>
            </a:extLst>
          </p:cNvPr>
          <p:cNvSpPr>
            <a:spLocks noGrp="1"/>
          </p:cNvSpPr>
          <p:nvPr>
            <p:ph type="title"/>
          </p:nvPr>
        </p:nvSpPr>
        <p:spPr/>
        <p:txBody>
          <a:bodyPr>
            <a:normAutofit fontScale="90000"/>
          </a:bodyPr>
          <a:lstStyle/>
          <a:p>
            <a:r>
              <a:rPr lang="en-US" dirty="0"/>
              <a:t>10:00 AM is the time of day stores makes most sales</a:t>
            </a:r>
            <a:endParaRPr lang="en-ZA" dirty="0"/>
          </a:p>
        </p:txBody>
      </p:sp>
      <p:sp>
        <p:nvSpPr>
          <p:cNvPr id="7" name="Content Placeholder 6">
            <a:extLst>
              <a:ext uri="{FF2B5EF4-FFF2-40B4-BE49-F238E27FC236}">
                <a16:creationId xmlns:a16="http://schemas.microsoft.com/office/drawing/2014/main" id="{7910C4D5-3133-3C2B-34BF-CD486FA7D01A}"/>
              </a:ext>
            </a:extLst>
          </p:cNvPr>
          <p:cNvSpPr>
            <a:spLocks noGrp="1"/>
          </p:cNvSpPr>
          <p:nvPr>
            <p:ph idx="1"/>
          </p:nvPr>
        </p:nvSpPr>
        <p:spPr>
          <a:xfrm>
            <a:off x="913795" y="2076450"/>
            <a:ext cx="10353762" cy="4171950"/>
          </a:xfrm>
          <a:solidFill>
            <a:schemeClr val="tx1">
              <a:lumMod val="85000"/>
            </a:schemeClr>
          </a:solidFill>
        </p:spPr>
        <p:txBody>
          <a:bodyPr/>
          <a:lstStyle/>
          <a:p>
            <a:pPr marL="36900" indent="0">
              <a:buNone/>
            </a:pPr>
            <a:endParaRPr lang="en-ZA" dirty="0"/>
          </a:p>
        </p:txBody>
      </p:sp>
      <p:sp>
        <p:nvSpPr>
          <p:cNvPr id="2" name="Slide Number Placeholder 1">
            <a:extLst>
              <a:ext uri="{FF2B5EF4-FFF2-40B4-BE49-F238E27FC236}">
                <a16:creationId xmlns:a16="http://schemas.microsoft.com/office/drawing/2014/main" id="{FF822180-0B28-B057-B577-0477883AA74F}"/>
              </a:ext>
            </a:extLst>
          </p:cNvPr>
          <p:cNvSpPr>
            <a:spLocks noGrp="1"/>
          </p:cNvSpPr>
          <p:nvPr>
            <p:ph type="sldNum" sz="quarter" idx="12"/>
          </p:nvPr>
        </p:nvSpPr>
        <p:spPr/>
        <p:txBody>
          <a:bodyPr/>
          <a:lstStyle/>
          <a:p>
            <a:fld id="{3A98EE3D-8CD1-4C3F-BD1C-C98C9596463C}" type="slidenum">
              <a:rPr lang="en-US" smtClean="0"/>
              <a:t>11</a:t>
            </a:fld>
            <a:endParaRPr lang="en-US" dirty="0"/>
          </a:p>
        </p:txBody>
      </p:sp>
      <p:graphicFrame>
        <p:nvGraphicFramePr>
          <p:cNvPr id="5" name="Chart 4">
            <a:extLst>
              <a:ext uri="{FF2B5EF4-FFF2-40B4-BE49-F238E27FC236}">
                <a16:creationId xmlns:a16="http://schemas.microsoft.com/office/drawing/2014/main" id="{527D28F0-A373-DC58-1E2E-32A4237EAA76}"/>
              </a:ext>
            </a:extLst>
          </p:cNvPr>
          <p:cNvGraphicFramePr>
            <a:graphicFrameLocks/>
          </p:cNvGraphicFramePr>
          <p:nvPr>
            <p:extLst>
              <p:ext uri="{D42A27DB-BD31-4B8C-83A1-F6EECF244321}">
                <p14:modId xmlns:p14="http://schemas.microsoft.com/office/powerpoint/2010/main" val="1154183871"/>
              </p:ext>
            </p:extLst>
          </p:nvPr>
        </p:nvGraphicFramePr>
        <p:xfrm>
          <a:off x="1392703" y="2057399"/>
          <a:ext cx="7908460" cy="39433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83505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35155C-A1E9-EF73-5828-35E05BC9C423}"/>
              </a:ext>
            </a:extLst>
          </p:cNvPr>
          <p:cNvSpPr>
            <a:spLocks noGrp="1"/>
          </p:cNvSpPr>
          <p:nvPr>
            <p:ph type="sldNum" sz="quarter" idx="12"/>
          </p:nvPr>
        </p:nvSpPr>
        <p:spPr/>
        <p:txBody>
          <a:bodyPr/>
          <a:lstStyle/>
          <a:p>
            <a:fld id="{3A98EE3D-8CD1-4C3F-BD1C-C98C9596463C}" type="slidenum">
              <a:rPr lang="en-US" smtClean="0"/>
              <a:t>12</a:t>
            </a:fld>
            <a:endParaRPr lang="en-US" dirty="0"/>
          </a:p>
        </p:txBody>
      </p:sp>
      <p:graphicFrame>
        <p:nvGraphicFramePr>
          <p:cNvPr id="3" name="Chart 2">
            <a:extLst>
              <a:ext uri="{FF2B5EF4-FFF2-40B4-BE49-F238E27FC236}">
                <a16:creationId xmlns:a16="http://schemas.microsoft.com/office/drawing/2014/main" id="{39AB6599-CEAC-93C8-92C1-44AA721D006F}"/>
              </a:ext>
            </a:extLst>
          </p:cNvPr>
          <p:cNvGraphicFramePr>
            <a:graphicFrameLocks/>
          </p:cNvGraphicFramePr>
          <p:nvPr>
            <p:extLst>
              <p:ext uri="{D42A27DB-BD31-4B8C-83A1-F6EECF244321}">
                <p14:modId xmlns:p14="http://schemas.microsoft.com/office/powerpoint/2010/main" val="95417029"/>
              </p:ext>
            </p:extLst>
          </p:nvPr>
        </p:nvGraphicFramePr>
        <p:xfrm>
          <a:off x="1280160" y="492126"/>
          <a:ext cx="9987396" cy="53919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32300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1F9963-C339-DAF9-6439-DCA261E5A37B}"/>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4" name="TextBox 3">
            <a:extLst>
              <a:ext uri="{FF2B5EF4-FFF2-40B4-BE49-F238E27FC236}">
                <a16:creationId xmlns:a16="http://schemas.microsoft.com/office/drawing/2014/main" id="{A6BDA1F3-A0B6-5732-6407-CCAEF133D823}"/>
              </a:ext>
            </a:extLst>
          </p:cNvPr>
          <p:cNvSpPr txBox="1"/>
          <p:nvPr/>
        </p:nvSpPr>
        <p:spPr>
          <a:xfrm>
            <a:off x="1099930" y="1765190"/>
            <a:ext cx="8044070" cy="3057247"/>
          </a:xfrm>
          <a:prstGeom prst="rect">
            <a:avLst/>
          </a:prstGeom>
          <a:noFill/>
        </p:spPr>
        <p:txBody>
          <a:bodyPr wrap="square">
            <a:spAutoFit/>
          </a:bodyPr>
          <a:lstStyle/>
          <a:p>
            <a:pPr algn="l">
              <a:spcBef>
                <a:spcPts val="1800"/>
              </a:spcBef>
              <a:spcAft>
                <a:spcPts val="1200"/>
              </a:spcAft>
              <a:buNone/>
            </a:pPr>
            <a:r>
              <a:rPr lang="en-ZA" b="1" i="0" dirty="0">
                <a:solidFill>
                  <a:schemeClr val="bg1">
                    <a:lumMod val="95000"/>
                    <a:lumOff val="5000"/>
                  </a:schemeClr>
                </a:solidFill>
                <a:effectLst/>
                <a:latin typeface="D-DINExp"/>
              </a:rPr>
              <a:t>Recommendations &amp; Actionable Strategies</a:t>
            </a:r>
          </a:p>
          <a:p>
            <a:pPr algn="l">
              <a:spcAft>
                <a:spcPts val="750"/>
              </a:spcAft>
              <a:buNone/>
            </a:pPr>
            <a:r>
              <a:rPr lang="en-ZA" b="1" i="0" dirty="0">
                <a:solidFill>
                  <a:schemeClr val="bg1">
                    <a:lumMod val="95000"/>
                    <a:lumOff val="5000"/>
                  </a:schemeClr>
                </a:solidFill>
                <a:effectLst/>
                <a:latin typeface="D-DINExp"/>
              </a:rPr>
              <a:t>Recommendations &amp; Strategies</a:t>
            </a:r>
            <a:endParaRPr lang="en-ZA" b="0" i="0" dirty="0">
              <a:solidFill>
                <a:schemeClr val="bg1">
                  <a:lumMod val="95000"/>
                  <a:lumOff val="5000"/>
                </a:schemeClr>
              </a:solidFill>
              <a:effectLst/>
              <a:latin typeface="D-DINExp"/>
            </a:endParaRPr>
          </a:p>
          <a:p>
            <a:pPr algn="l">
              <a:spcAft>
                <a:spcPts val="1500"/>
              </a:spcAft>
              <a:buFont typeface="Arial" panose="020B0604020202020204" pitchFamily="34" charset="0"/>
              <a:buChar char="•"/>
            </a:pPr>
            <a:r>
              <a:rPr lang="en-ZA" b="0" i="0" dirty="0">
                <a:solidFill>
                  <a:schemeClr val="bg1">
                    <a:lumMod val="95000"/>
                    <a:lumOff val="5000"/>
                  </a:schemeClr>
                </a:solidFill>
                <a:effectLst/>
                <a:latin typeface="D-DINExp"/>
              </a:rPr>
              <a:t>Launch targeted promotions during peak periods.</a:t>
            </a:r>
          </a:p>
          <a:p>
            <a:pPr algn="l">
              <a:spcAft>
                <a:spcPts val="1500"/>
              </a:spcAft>
              <a:buFont typeface="Arial" panose="020B0604020202020204" pitchFamily="34" charset="0"/>
              <a:buChar char="•"/>
            </a:pPr>
            <a:r>
              <a:rPr lang="en-ZA" b="0" i="0" dirty="0">
                <a:solidFill>
                  <a:schemeClr val="bg1">
                    <a:lumMod val="95000"/>
                    <a:lumOff val="5000"/>
                  </a:schemeClr>
                </a:solidFill>
                <a:effectLst/>
                <a:latin typeface="D-DINExp"/>
              </a:rPr>
              <a:t>Focus marketing efforts on high-performing products.</a:t>
            </a:r>
          </a:p>
          <a:p>
            <a:pPr algn="l">
              <a:spcAft>
                <a:spcPts val="1500"/>
              </a:spcAft>
              <a:buFont typeface="Arial" panose="020B0604020202020204" pitchFamily="34" charset="0"/>
              <a:buChar char="•"/>
            </a:pPr>
            <a:r>
              <a:rPr lang="en-ZA" b="0" i="0" dirty="0">
                <a:solidFill>
                  <a:schemeClr val="bg1">
                    <a:lumMod val="95000"/>
                    <a:lumOff val="5000"/>
                  </a:schemeClr>
                </a:solidFill>
                <a:effectLst/>
                <a:latin typeface="D-DINExp"/>
              </a:rPr>
              <a:t>Reassess or reposition underperforming items.</a:t>
            </a:r>
          </a:p>
          <a:p>
            <a:pPr algn="l">
              <a:spcAft>
                <a:spcPts val="1500"/>
              </a:spcAft>
              <a:buFont typeface="Arial" panose="020B0604020202020204" pitchFamily="34" charset="0"/>
              <a:buChar char="•"/>
            </a:pPr>
            <a:r>
              <a:rPr lang="en-ZA" b="0" i="0" dirty="0">
                <a:solidFill>
                  <a:schemeClr val="bg1">
                    <a:lumMod val="95000"/>
                    <a:lumOff val="5000"/>
                  </a:schemeClr>
                </a:solidFill>
                <a:effectLst/>
                <a:latin typeface="D-DINExp"/>
              </a:rPr>
              <a:t>Implement customer loyalty programs aligned with purchase patterns.</a:t>
            </a:r>
          </a:p>
          <a:p>
            <a:pPr algn="l">
              <a:spcAft>
                <a:spcPts val="1500"/>
              </a:spcAft>
              <a:buFont typeface="Arial" panose="020B0604020202020204" pitchFamily="34" charset="0"/>
              <a:buChar char="•"/>
            </a:pPr>
            <a:r>
              <a:rPr lang="en-ZA" b="0" i="0" dirty="0">
                <a:solidFill>
                  <a:schemeClr val="bg1">
                    <a:lumMod val="95000"/>
                    <a:lumOff val="5000"/>
                  </a:schemeClr>
                </a:solidFill>
                <a:effectLst/>
                <a:latin typeface="D-DINExp"/>
              </a:rPr>
              <a:t>Optimize staffing and operations during busy times.</a:t>
            </a:r>
          </a:p>
        </p:txBody>
      </p:sp>
    </p:spTree>
    <p:extLst>
      <p:ext uri="{BB962C8B-B14F-4D97-AF65-F5344CB8AC3E}">
        <p14:creationId xmlns:p14="http://schemas.microsoft.com/office/powerpoint/2010/main" val="3210751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377124-6256-692D-60D7-956B3E455BA6}"/>
              </a:ext>
            </a:extLst>
          </p:cNvPr>
          <p:cNvSpPr>
            <a:spLocks noGrp="1"/>
          </p:cNvSpPr>
          <p:nvPr>
            <p:ph type="sldNum" sz="quarter" idx="12"/>
          </p:nvPr>
        </p:nvSpPr>
        <p:spPr/>
        <p:txBody>
          <a:bodyPr/>
          <a:lstStyle/>
          <a:p>
            <a:fld id="{3A98EE3D-8CD1-4C3F-BD1C-C98C9596463C}" type="slidenum">
              <a:rPr lang="en-US" smtClean="0">
                <a:latin typeface="Arial Narrow" panose="020B0606020202030204" pitchFamily="34" charset="0"/>
              </a:rPr>
              <a:t>14</a:t>
            </a:fld>
            <a:endParaRPr lang="en-US" dirty="0">
              <a:latin typeface="Arial Narrow" panose="020B0606020202030204" pitchFamily="34" charset="0"/>
            </a:endParaRPr>
          </a:p>
        </p:txBody>
      </p:sp>
      <p:sp>
        <p:nvSpPr>
          <p:cNvPr id="5" name="TextBox 4">
            <a:extLst>
              <a:ext uri="{FF2B5EF4-FFF2-40B4-BE49-F238E27FC236}">
                <a16:creationId xmlns:a16="http://schemas.microsoft.com/office/drawing/2014/main" id="{C27E5646-23DD-3ED7-165D-7A839679350D}"/>
              </a:ext>
            </a:extLst>
          </p:cNvPr>
          <p:cNvSpPr txBox="1"/>
          <p:nvPr/>
        </p:nvSpPr>
        <p:spPr>
          <a:xfrm>
            <a:off x="552859" y="-9502253"/>
            <a:ext cx="10827903" cy="6668364"/>
          </a:xfrm>
          <a:prstGeom prst="rect">
            <a:avLst/>
          </a:prstGeom>
          <a:noFill/>
        </p:spPr>
        <p:txBody>
          <a:bodyPr wrap="square">
            <a:spAutoFit/>
          </a:bodyPr>
          <a:lstStyle/>
          <a:p>
            <a:pPr marL="0" marR="0">
              <a:lnSpc>
                <a:spcPct val="107000"/>
              </a:lnSpc>
              <a:spcAft>
                <a:spcPts val="800"/>
              </a:spcAft>
              <a:buNone/>
            </a:pPr>
            <a:r>
              <a:rPr lang="en-ZA" sz="2000" b="1" kern="0" dirty="0">
                <a:effectLst/>
                <a:latin typeface="Arial Narrow" panose="020B0606020202030204" pitchFamily="34" charset="0"/>
                <a:ea typeface="Times New Roman" panose="02020603050405020304" pitchFamily="18" charset="0"/>
                <a:cs typeface="Times New Roman" panose="02020603050405020304" pitchFamily="18" charset="0"/>
              </a:rPr>
              <a:t> </a:t>
            </a:r>
            <a:r>
              <a:rPr lang="en-ZA" sz="2000" b="1" kern="0" dirty="0">
                <a:solidFill>
                  <a:schemeClr val="bg1">
                    <a:lumMod val="95000"/>
                    <a:lumOff val="5000"/>
                  </a:schemeClr>
                </a:solidFill>
                <a:effectLst/>
                <a:latin typeface="Arial Narrow" panose="020B0606020202030204" pitchFamily="34" charset="0"/>
                <a:ea typeface="Times New Roman" panose="02020603050405020304" pitchFamily="18" charset="0"/>
                <a:cs typeface="Times New Roman" panose="02020603050405020304" pitchFamily="18" charset="0"/>
              </a:rPr>
              <a:t>Strategies to Promote Underperforming Products</a:t>
            </a:r>
            <a:endParaRPr lang="en-ZA" sz="1600" kern="100" dirty="0">
              <a:solidFill>
                <a:schemeClr val="bg1">
                  <a:lumMod val="95000"/>
                  <a:lumOff val="5000"/>
                </a:schemeClr>
              </a:solidFill>
              <a:effectLst/>
              <a:latin typeface="Arial Narrow" panose="020B0606020202030204" pitchFamily="34" charset="0"/>
              <a:ea typeface="Calibri" panose="020F0502020204030204" pitchFamily="34" charset="0"/>
              <a:cs typeface="Times New Roman" panose="02020603050405020304" pitchFamily="18" charset="0"/>
            </a:endParaRPr>
          </a:p>
          <a:p>
            <a:pPr marL="0" marR="0">
              <a:lnSpc>
                <a:spcPct val="107000"/>
              </a:lnSpc>
              <a:spcAft>
                <a:spcPts val="800"/>
              </a:spcAft>
              <a:buNone/>
            </a:pPr>
            <a:r>
              <a:rPr lang="en-ZA" sz="1800" kern="0" dirty="0">
                <a:solidFill>
                  <a:schemeClr val="bg1">
                    <a:lumMod val="95000"/>
                    <a:lumOff val="5000"/>
                  </a:schemeClr>
                </a:solidFill>
                <a:effectLst/>
                <a:latin typeface="Arial Narrow" panose="020B0606020202030204" pitchFamily="34" charset="0"/>
                <a:ea typeface="Times New Roman" panose="02020603050405020304" pitchFamily="18" charset="0"/>
                <a:cs typeface="Times New Roman" panose="02020603050405020304" pitchFamily="18" charset="0"/>
              </a:rPr>
              <a:t>To boost sales of lower-performing items, consider the following approaches:</a:t>
            </a:r>
            <a:endParaRPr lang="en-ZA" sz="1600" kern="100" dirty="0">
              <a:solidFill>
                <a:schemeClr val="bg1">
                  <a:lumMod val="95000"/>
                  <a:lumOff val="5000"/>
                </a:schemeClr>
              </a:solidFill>
              <a:effectLst/>
              <a:latin typeface="Arial Narrow" panose="020B0606020202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ZA" sz="1800" b="1" kern="0" dirty="0">
                <a:solidFill>
                  <a:schemeClr val="bg1">
                    <a:lumMod val="95000"/>
                    <a:lumOff val="5000"/>
                  </a:schemeClr>
                </a:solidFill>
                <a:effectLst/>
                <a:latin typeface="Arial Narrow" panose="020B0606020202030204" pitchFamily="34" charset="0"/>
                <a:ea typeface="Times New Roman" panose="02020603050405020304" pitchFamily="18" charset="0"/>
                <a:cs typeface="Times New Roman" panose="02020603050405020304" pitchFamily="18" charset="0"/>
              </a:rPr>
              <a:t>Bundling Offers:</a:t>
            </a:r>
            <a:r>
              <a:rPr lang="en-ZA" sz="1800" kern="0" dirty="0">
                <a:solidFill>
                  <a:schemeClr val="bg1">
                    <a:lumMod val="95000"/>
                    <a:lumOff val="5000"/>
                  </a:schemeClr>
                </a:solidFill>
                <a:effectLst/>
                <a:latin typeface="Arial Narrow" panose="020B0606020202030204" pitchFamily="34" charset="0"/>
                <a:ea typeface="Times New Roman" panose="02020603050405020304" pitchFamily="18" charset="0"/>
                <a:cs typeface="Times New Roman" panose="02020603050405020304" pitchFamily="18" charset="0"/>
              </a:rPr>
              <a:t> Pair underperforming products (e.g., "Regular Syrup," "Sugar Free Vanilla syrup") with best-selling items at a slightly discounted price. For example, "Buy a Large Colombian Medium Roast and get a </a:t>
            </a:r>
            <a:r>
              <a:rPr lang="en-ZA" sz="1800" kern="0" dirty="0" err="1">
                <a:solidFill>
                  <a:schemeClr val="bg1">
                    <a:lumMod val="95000"/>
                    <a:lumOff val="5000"/>
                  </a:schemeClr>
                </a:solidFill>
                <a:effectLst/>
                <a:latin typeface="Arial Narrow" panose="020B0606020202030204" pitchFamily="34" charset="0"/>
                <a:ea typeface="Times New Roman" panose="02020603050405020304" pitchFamily="18" charset="0"/>
                <a:cs typeface="Times New Roman" panose="02020603050405020304" pitchFamily="18" charset="0"/>
              </a:rPr>
              <a:t>flavored</a:t>
            </a:r>
            <a:r>
              <a:rPr lang="en-ZA" sz="1800" kern="0" dirty="0">
                <a:solidFill>
                  <a:schemeClr val="bg1">
                    <a:lumMod val="95000"/>
                    <a:lumOff val="5000"/>
                  </a:schemeClr>
                </a:solidFill>
                <a:effectLst/>
                <a:latin typeface="Arial Narrow" panose="020B0606020202030204" pitchFamily="34" charset="0"/>
                <a:ea typeface="Times New Roman" panose="02020603050405020304" pitchFamily="18" charset="0"/>
                <a:cs typeface="Times New Roman" panose="02020603050405020304" pitchFamily="18" charset="0"/>
              </a:rPr>
              <a:t> syrup for half price."</a:t>
            </a:r>
            <a:endParaRPr lang="en-ZA" sz="1600" kern="100" dirty="0">
              <a:solidFill>
                <a:schemeClr val="bg1">
                  <a:lumMod val="95000"/>
                  <a:lumOff val="5000"/>
                </a:schemeClr>
              </a:solidFill>
              <a:effectLst/>
              <a:latin typeface="Arial Narrow" panose="020B0606020202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ZA" sz="1800" b="1" kern="0" dirty="0">
                <a:solidFill>
                  <a:schemeClr val="bg1">
                    <a:lumMod val="95000"/>
                    <a:lumOff val="5000"/>
                  </a:schemeClr>
                </a:solidFill>
                <a:effectLst/>
                <a:latin typeface="Arial Narrow" panose="020B0606020202030204" pitchFamily="34" charset="0"/>
                <a:ea typeface="Times New Roman" panose="02020603050405020304" pitchFamily="18" charset="0"/>
                <a:cs typeface="Times New Roman" panose="02020603050405020304" pitchFamily="18" charset="0"/>
              </a:rPr>
              <a:t>Limited-Time Promotions:</a:t>
            </a:r>
            <a:r>
              <a:rPr lang="en-ZA" sz="1800" kern="0" dirty="0">
                <a:solidFill>
                  <a:schemeClr val="bg1">
                    <a:lumMod val="95000"/>
                    <a:lumOff val="5000"/>
                  </a:schemeClr>
                </a:solidFill>
                <a:effectLst/>
                <a:latin typeface="Arial Narrow" panose="020B0606020202030204" pitchFamily="34" charset="0"/>
                <a:ea typeface="Times New Roman" panose="02020603050405020304" pitchFamily="18" charset="0"/>
                <a:cs typeface="Times New Roman" panose="02020603050405020304" pitchFamily="18" charset="0"/>
              </a:rPr>
              <a:t> Introduce special "</a:t>
            </a:r>
            <a:r>
              <a:rPr lang="en-ZA" sz="1800" kern="0" dirty="0" err="1">
                <a:solidFill>
                  <a:schemeClr val="bg1">
                    <a:lumMod val="95000"/>
                    <a:lumOff val="5000"/>
                  </a:schemeClr>
                </a:solidFill>
                <a:effectLst/>
                <a:latin typeface="Arial Narrow" panose="020B0606020202030204" pitchFamily="34" charset="0"/>
                <a:ea typeface="Times New Roman" panose="02020603050405020304" pitchFamily="18" charset="0"/>
                <a:cs typeface="Times New Roman" panose="02020603050405020304" pitchFamily="18" charset="0"/>
              </a:rPr>
              <a:t>Flavor</a:t>
            </a:r>
            <a:r>
              <a:rPr lang="en-ZA" sz="1800" kern="0" dirty="0">
                <a:solidFill>
                  <a:schemeClr val="bg1">
                    <a:lumMod val="95000"/>
                    <a:lumOff val="5000"/>
                  </a:schemeClr>
                </a:solidFill>
                <a:effectLst/>
                <a:latin typeface="Arial Narrow" panose="020B0606020202030204" pitchFamily="34" charset="0"/>
                <a:ea typeface="Times New Roman" panose="02020603050405020304" pitchFamily="18" charset="0"/>
                <a:cs typeface="Times New Roman" panose="02020603050405020304" pitchFamily="18" charset="0"/>
              </a:rPr>
              <a:t> of the Week" or "Syrup Spotlight" promotions with new, enticing recipes using these products.</a:t>
            </a:r>
            <a:endParaRPr lang="en-ZA" sz="1600" kern="100" dirty="0">
              <a:solidFill>
                <a:schemeClr val="bg1">
                  <a:lumMod val="95000"/>
                  <a:lumOff val="5000"/>
                </a:schemeClr>
              </a:solidFill>
              <a:effectLst/>
              <a:latin typeface="Arial Narrow" panose="020B0606020202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ZA" sz="1800" b="1" kern="0" dirty="0">
                <a:solidFill>
                  <a:schemeClr val="bg1">
                    <a:lumMod val="95000"/>
                    <a:lumOff val="5000"/>
                  </a:schemeClr>
                </a:solidFill>
                <a:effectLst/>
                <a:latin typeface="Arial Narrow" panose="020B0606020202030204" pitchFamily="34" charset="0"/>
                <a:ea typeface="Times New Roman" panose="02020603050405020304" pitchFamily="18" charset="0"/>
                <a:cs typeface="Times New Roman" panose="02020603050405020304" pitchFamily="18" charset="0"/>
              </a:rPr>
              <a:t>Upselling and Cross-selling by Baristas:</a:t>
            </a:r>
            <a:r>
              <a:rPr lang="en-ZA" sz="1800" kern="0" dirty="0">
                <a:solidFill>
                  <a:schemeClr val="bg1">
                    <a:lumMod val="95000"/>
                    <a:lumOff val="5000"/>
                  </a:schemeClr>
                </a:solidFill>
                <a:effectLst/>
                <a:latin typeface="Arial Narrow" panose="020B0606020202030204" pitchFamily="34" charset="0"/>
                <a:ea typeface="Times New Roman" panose="02020603050405020304" pitchFamily="18" charset="0"/>
                <a:cs typeface="Times New Roman" panose="02020603050405020304" pitchFamily="18" charset="0"/>
              </a:rPr>
              <a:t> Train staff to actively suggest adding a particular syrup or a less popular coffee bean type when customers order.</a:t>
            </a:r>
            <a:endParaRPr lang="en-ZA" sz="1600" kern="100" dirty="0">
              <a:solidFill>
                <a:schemeClr val="bg1">
                  <a:lumMod val="95000"/>
                  <a:lumOff val="5000"/>
                </a:schemeClr>
              </a:solidFill>
              <a:effectLst/>
              <a:latin typeface="Arial Narrow" panose="020B0606020202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ZA" sz="1800" b="1" kern="0" dirty="0">
                <a:solidFill>
                  <a:schemeClr val="bg1">
                    <a:lumMod val="95000"/>
                    <a:lumOff val="5000"/>
                  </a:schemeClr>
                </a:solidFill>
                <a:effectLst/>
                <a:latin typeface="Arial Narrow" panose="020B0606020202030204" pitchFamily="34" charset="0"/>
                <a:ea typeface="Times New Roman" panose="02020603050405020304" pitchFamily="18" charset="0"/>
                <a:cs typeface="Times New Roman" panose="02020603050405020304" pitchFamily="18" charset="0"/>
              </a:rPr>
              <a:t>Visual Merchandising:</a:t>
            </a:r>
            <a:r>
              <a:rPr lang="en-ZA" sz="1800" kern="0" dirty="0">
                <a:solidFill>
                  <a:schemeClr val="bg1">
                    <a:lumMod val="95000"/>
                    <a:lumOff val="5000"/>
                  </a:schemeClr>
                </a:solidFill>
                <a:effectLst/>
                <a:latin typeface="Arial Narrow" panose="020B0606020202030204" pitchFamily="34" charset="0"/>
                <a:ea typeface="Times New Roman" panose="02020603050405020304" pitchFamily="18" charset="0"/>
                <a:cs typeface="Times New Roman" panose="02020603050405020304" pitchFamily="18" charset="0"/>
              </a:rPr>
              <a:t> Give more prominent display space to less popular coffee beans or syrups, perhaps with attractive signage explaining their unique </a:t>
            </a:r>
            <a:r>
              <a:rPr lang="en-ZA" sz="1800" kern="0" dirty="0" err="1">
                <a:solidFill>
                  <a:schemeClr val="bg1">
                    <a:lumMod val="95000"/>
                    <a:lumOff val="5000"/>
                  </a:schemeClr>
                </a:solidFill>
                <a:effectLst/>
                <a:latin typeface="Arial Narrow" panose="020B0606020202030204" pitchFamily="34" charset="0"/>
                <a:ea typeface="Times New Roman" panose="02020603050405020304" pitchFamily="18" charset="0"/>
                <a:cs typeface="Times New Roman" panose="02020603050405020304" pitchFamily="18" charset="0"/>
              </a:rPr>
              <a:t>flavor</a:t>
            </a:r>
            <a:r>
              <a:rPr lang="en-ZA" sz="1800" kern="0" dirty="0">
                <a:solidFill>
                  <a:schemeClr val="bg1">
                    <a:lumMod val="95000"/>
                    <a:lumOff val="5000"/>
                  </a:schemeClr>
                </a:solidFill>
                <a:effectLst/>
                <a:latin typeface="Arial Narrow" panose="020B0606020202030204" pitchFamily="34" charset="0"/>
                <a:ea typeface="Times New Roman" panose="02020603050405020304" pitchFamily="18" charset="0"/>
                <a:cs typeface="Times New Roman" panose="02020603050405020304" pitchFamily="18" charset="0"/>
              </a:rPr>
              <a:t> profiles or uses.</a:t>
            </a:r>
            <a:endParaRPr lang="en-ZA" sz="1600" kern="100" dirty="0">
              <a:solidFill>
                <a:schemeClr val="bg1">
                  <a:lumMod val="95000"/>
                  <a:lumOff val="5000"/>
                </a:schemeClr>
              </a:solidFill>
              <a:effectLst/>
              <a:latin typeface="Arial Narrow" panose="020B0606020202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ZA" sz="1800" b="1" kern="0" dirty="0">
                <a:solidFill>
                  <a:schemeClr val="bg1">
                    <a:lumMod val="95000"/>
                    <a:lumOff val="5000"/>
                  </a:schemeClr>
                </a:solidFill>
                <a:effectLst/>
                <a:latin typeface="Arial Narrow" panose="020B0606020202030204" pitchFamily="34" charset="0"/>
                <a:ea typeface="Times New Roman" panose="02020603050405020304" pitchFamily="18" charset="0"/>
                <a:cs typeface="Times New Roman" panose="02020603050405020304" pitchFamily="18" charset="0"/>
              </a:rPr>
              <a:t>Tasting Samples:</a:t>
            </a:r>
            <a:r>
              <a:rPr lang="en-ZA" sz="1800" kern="0" dirty="0">
                <a:solidFill>
                  <a:schemeClr val="bg1">
                    <a:lumMod val="95000"/>
                    <a:lumOff val="5000"/>
                  </a:schemeClr>
                </a:solidFill>
                <a:effectLst/>
                <a:latin typeface="Arial Narrow" panose="020B0606020202030204" pitchFamily="34" charset="0"/>
                <a:ea typeface="Times New Roman" panose="02020603050405020304" pitchFamily="18" charset="0"/>
                <a:cs typeface="Times New Roman" panose="02020603050405020304" pitchFamily="18" charset="0"/>
              </a:rPr>
              <a:t> Offer small samples of beverages made with less popular syrups or new coffee bean roasts to encourage trial.</a:t>
            </a:r>
            <a:endParaRPr lang="en-ZA" sz="1600" kern="100" dirty="0">
              <a:solidFill>
                <a:schemeClr val="bg1">
                  <a:lumMod val="95000"/>
                  <a:lumOff val="5000"/>
                </a:schemeClr>
              </a:solidFill>
              <a:effectLst/>
              <a:latin typeface="Arial Narrow" panose="020B0606020202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ZA" sz="1800" b="1" kern="0" dirty="0">
                <a:solidFill>
                  <a:schemeClr val="bg1">
                    <a:lumMod val="95000"/>
                    <a:lumOff val="5000"/>
                  </a:schemeClr>
                </a:solidFill>
                <a:effectLst/>
                <a:latin typeface="Arial Narrow" panose="020B0606020202030204" pitchFamily="34" charset="0"/>
                <a:ea typeface="Times New Roman" panose="02020603050405020304" pitchFamily="18" charset="0"/>
                <a:cs typeface="Times New Roman" panose="02020603050405020304" pitchFamily="18" charset="0"/>
              </a:rPr>
              <a:t>Loyalty Program Incentives:</a:t>
            </a:r>
            <a:r>
              <a:rPr lang="en-ZA" sz="1800" kern="0" dirty="0">
                <a:solidFill>
                  <a:schemeClr val="bg1">
                    <a:lumMod val="95000"/>
                    <a:lumOff val="5000"/>
                  </a:schemeClr>
                </a:solidFill>
                <a:effectLst/>
                <a:latin typeface="Arial Narrow" panose="020B0606020202030204" pitchFamily="34" charset="0"/>
                <a:ea typeface="Times New Roman" panose="02020603050405020304" pitchFamily="18" charset="0"/>
                <a:cs typeface="Times New Roman" panose="02020603050405020304" pitchFamily="18" charset="0"/>
              </a:rPr>
              <a:t> Offer bonus loyalty points for purchasing specific underperforming products.</a:t>
            </a:r>
            <a:endParaRPr lang="en-ZA" sz="1600" kern="100" dirty="0">
              <a:solidFill>
                <a:schemeClr val="bg1">
                  <a:lumMod val="95000"/>
                  <a:lumOff val="5000"/>
                </a:schemeClr>
              </a:solidFill>
              <a:effectLst/>
              <a:latin typeface="Arial Narrow" panose="020B0606020202030204" pitchFamily="34" charset="0"/>
              <a:ea typeface="Calibri" panose="020F0502020204030204" pitchFamily="34" charset="0"/>
              <a:cs typeface="Times New Roman" panose="02020603050405020304" pitchFamily="18" charset="0"/>
            </a:endParaRPr>
          </a:p>
          <a:p>
            <a:pPr marL="0" marR="0">
              <a:lnSpc>
                <a:spcPct val="107000"/>
              </a:lnSpc>
              <a:spcAft>
                <a:spcPts val="800"/>
              </a:spcAft>
              <a:buNone/>
            </a:pPr>
            <a:r>
              <a:rPr lang="en-ZA" sz="1800" kern="0" dirty="0">
                <a:effectLst/>
                <a:latin typeface="Arial Narrow" panose="020B0606020202030204" pitchFamily="34" charset="0"/>
                <a:ea typeface="Times New Roman" panose="02020603050405020304" pitchFamily="18" charset="0"/>
                <a:cs typeface="Times New Roman" panose="02020603050405020304" pitchFamily="18" charset="0"/>
              </a:rPr>
              <a:t> </a:t>
            </a:r>
            <a:endParaRPr lang="en-ZA" sz="1600" kern="100" dirty="0">
              <a:effectLst/>
              <a:latin typeface="Arial Narrow" panose="020B0606020202030204" pitchFamily="34" charset="0"/>
              <a:ea typeface="Calibri" panose="020F0502020204030204" pitchFamily="34" charset="0"/>
              <a:cs typeface="Times New Roman" panose="02020603050405020304" pitchFamily="18" charset="0"/>
            </a:endParaRPr>
          </a:p>
          <a:p>
            <a:pPr marL="0" marR="0">
              <a:lnSpc>
                <a:spcPct val="107000"/>
              </a:lnSpc>
              <a:spcAft>
                <a:spcPts val="800"/>
              </a:spcAft>
              <a:buNone/>
            </a:pPr>
            <a:r>
              <a:rPr lang="en-ZA" sz="1800" kern="0" dirty="0">
                <a:effectLst/>
                <a:latin typeface="Arial Narrow" panose="020B0606020202030204" pitchFamily="34" charset="0"/>
                <a:ea typeface="Times New Roman" panose="02020603050405020304" pitchFamily="18" charset="0"/>
                <a:cs typeface="Times New Roman" panose="02020603050405020304" pitchFamily="18" charset="0"/>
              </a:rPr>
              <a:t> </a:t>
            </a:r>
            <a:endParaRPr lang="en-ZA" sz="1600" kern="100" dirty="0">
              <a:effectLst/>
              <a:latin typeface="Arial Narrow" panose="020B0606020202030204" pitchFamily="34" charset="0"/>
              <a:ea typeface="Calibri" panose="020F0502020204030204" pitchFamily="34" charset="0"/>
              <a:cs typeface="Times New Roman" panose="02020603050405020304" pitchFamily="18" charset="0"/>
            </a:endParaRPr>
          </a:p>
          <a:p>
            <a:pPr marL="0" marR="0">
              <a:lnSpc>
                <a:spcPct val="107000"/>
              </a:lnSpc>
              <a:spcAft>
                <a:spcPts val="800"/>
              </a:spcAft>
              <a:buNone/>
            </a:pPr>
            <a:r>
              <a:rPr lang="en-ZA" sz="1800" kern="0" dirty="0">
                <a:effectLst/>
                <a:latin typeface="Arial Narrow" panose="020B0606020202030204" pitchFamily="34" charset="0"/>
                <a:ea typeface="Times New Roman" panose="02020603050405020304" pitchFamily="18" charset="0"/>
                <a:cs typeface="Times New Roman" panose="02020603050405020304" pitchFamily="18" charset="0"/>
              </a:rPr>
              <a:t> </a:t>
            </a:r>
            <a:endParaRPr lang="en-ZA" sz="1600" kern="100" dirty="0">
              <a:effectLst/>
              <a:latin typeface="Arial Narrow" panose="020B0606020202030204" pitchFamily="34" charset="0"/>
              <a:ea typeface="Calibri" panose="020F0502020204030204" pitchFamily="34" charset="0"/>
              <a:cs typeface="Times New Roman" panose="02020603050405020304" pitchFamily="18" charset="0"/>
            </a:endParaRPr>
          </a:p>
          <a:p>
            <a:pPr marL="0" marR="0">
              <a:lnSpc>
                <a:spcPct val="107000"/>
              </a:lnSpc>
              <a:spcAft>
                <a:spcPts val="800"/>
              </a:spcAft>
              <a:buNone/>
            </a:pPr>
            <a:r>
              <a:rPr lang="en-ZA" sz="1800" kern="0" dirty="0">
                <a:effectLst/>
                <a:latin typeface="Arial Narrow" panose="020B0606020202030204" pitchFamily="34" charset="0"/>
                <a:ea typeface="Times New Roman" panose="02020603050405020304" pitchFamily="18" charset="0"/>
                <a:cs typeface="Times New Roman" panose="02020603050405020304" pitchFamily="18" charset="0"/>
              </a:rPr>
              <a:t> </a:t>
            </a:r>
            <a:endParaRPr lang="en-ZA" sz="1600" kern="100" dirty="0">
              <a:effectLst/>
              <a:latin typeface="Arial Narrow" panose="020B0606020202030204" pitchFamily="34" charset="0"/>
              <a:ea typeface="Calibri" panose="020F0502020204030204" pitchFamily="34" charset="0"/>
              <a:cs typeface="Times New Roman" panose="02020603050405020304" pitchFamily="18" charset="0"/>
            </a:endParaRPr>
          </a:p>
          <a:p>
            <a:pPr marL="0" marR="0">
              <a:lnSpc>
                <a:spcPct val="107000"/>
              </a:lnSpc>
              <a:spcAft>
                <a:spcPts val="800"/>
              </a:spcAft>
              <a:buNone/>
            </a:pPr>
            <a:r>
              <a:rPr lang="en-ZA" sz="1800" kern="0" dirty="0">
                <a:effectLst/>
                <a:latin typeface="Arial Narrow" panose="020B0606020202030204" pitchFamily="34" charset="0"/>
                <a:ea typeface="Times New Roman" panose="02020603050405020304" pitchFamily="18" charset="0"/>
                <a:cs typeface="Times New Roman" panose="02020603050405020304" pitchFamily="18" charset="0"/>
              </a:rPr>
              <a:t> </a:t>
            </a:r>
            <a:endParaRPr lang="en-ZA" sz="1600" kern="100" dirty="0">
              <a:effectLst/>
              <a:latin typeface="Arial Narrow" panose="020B0606020202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5703801D-DA67-8E9D-5847-6188A9700F96}"/>
              </a:ext>
            </a:extLst>
          </p:cNvPr>
          <p:cNvPicPr>
            <a:picLocks noChangeAspect="1"/>
          </p:cNvPicPr>
          <p:nvPr/>
        </p:nvPicPr>
        <p:blipFill>
          <a:blip r:embed="rId2"/>
          <a:stretch>
            <a:fillRect/>
          </a:stretch>
        </p:blipFill>
        <p:spPr>
          <a:xfrm>
            <a:off x="552860" y="397566"/>
            <a:ext cx="10504346" cy="560318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7904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9CC8C1-B982-1675-B809-94675DB7E2AF}"/>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4" name="TextBox 3">
            <a:extLst>
              <a:ext uri="{FF2B5EF4-FFF2-40B4-BE49-F238E27FC236}">
                <a16:creationId xmlns:a16="http://schemas.microsoft.com/office/drawing/2014/main" id="{ABFA68E7-E1AE-E52D-9679-A5DD75A21D10}"/>
              </a:ext>
            </a:extLst>
          </p:cNvPr>
          <p:cNvSpPr txBox="1"/>
          <p:nvPr/>
        </p:nvSpPr>
        <p:spPr>
          <a:xfrm>
            <a:off x="740517" y="614486"/>
            <a:ext cx="10710965" cy="5274264"/>
          </a:xfrm>
          <a:prstGeom prst="rect">
            <a:avLst/>
          </a:prstGeom>
          <a:noFill/>
        </p:spPr>
        <p:txBody>
          <a:bodyPr wrap="square">
            <a:spAutoFit/>
          </a:bodyPr>
          <a:lstStyle/>
          <a:p>
            <a:pPr marL="0" marR="0">
              <a:lnSpc>
                <a:spcPct val="107000"/>
              </a:lnSpc>
              <a:spcAft>
                <a:spcPts val="800"/>
              </a:spcAft>
              <a:buNone/>
            </a:pPr>
            <a:r>
              <a:rPr lang="en-ZA" sz="20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 Marketing Campaigns for Slow Time Slots</a:t>
            </a:r>
            <a:endParaRPr lang="en-ZA"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buNone/>
            </a:pPr>
            <a:r>
              <a:rPr lang="en-ZA"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Leveraging the insights from sales by 30-minute intervals, targeted campaigns can revitalize slow periods:</a:t>
            </a:r>
            <a:endParaRPr lang="en-ZA"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ZA" sz="18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Identify Slow Periods:</a:t>
            </a:r>
            <a:r>
              <a:rPr lang="en-ZA"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First, </a:t>
            </a:r>
            <a:r>
              <a:rPr lang="en-ZA" sz="180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ZA"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your actual "Sales by Product Category and 30-Minute Intervals" data to pinpoint precisely when the foot traffic and sales are consistently low (e.g., mid-morning lull, late afternoon).</a:t>
            </a:r>
            <a:endParaRPr lang="en-ZA"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ZA" sz="18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Happy Hour Deals:</a:t>
            </a:r>
            <a:r>
              <a:rPr lang="en-ZA"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Implement specific "Happy Hour" promotions during slow times, offering discounts on certain beverages or food items. For example, "20% off all brewed coffee between 2:00 PM - 4:00 PM."</a:t>
            </a:r>
            <a:endParaRPr lang="en-ZA"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ZA" sz="18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"Coffee &amp; Co-work" Specials:</a:t>
            </a:r>
            <a:r>
              <a:rPr lang="en-ZA"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Target remote workers or students with discounts on larger coffee sizes or combo deals (e.g., coffee + pastry) during typical working hours' slow spots. Promote free Wi-Fi and comfortable seating.</a:t>
            </a:r>
            <a:endParaRPr lang="en-ZA"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ZA" sz="18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Afternoon Pick-Me-Up:</a:t>
            </a:r>
            <a:r>
              <a:rPr lang="en-ZA"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Introduce special afternoon snack and drink combinations that are appealing to those needing an energy boost.</a:t>
            </a:r>
            <a:endParaRPr lang="en-ZA"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ZA" sz="18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Themed Days/Events:</a:t>
            </a:r>
            <a:r>
              <a:rPr lang="en-ZA"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Host small, engaging events like "Board Game Tuesdays" or "Open Mic Wednesdays" during historically slow evenings to draw a crowd.</a:t>
            </a:r>
            <a:endParaRPr lang="en-ZA"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ZA" sz="18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Mobile Order/Delivery Incentives:</a:t>
            </a:r>
            <a:r>
              <a:rPr lang="en-ZA"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Offer exclusive discounts or free delivery for orders placed via a mobile app during off-peak hours to encourage pre-orders or delivery.</a:t>
            </a:r>
            <a:endParaRPr lang="en-ZA"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2711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AACD4C-977E-34E5-26CE-F4EAEF0A32A6}"/>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4" name="TextBox 3">
            <a:extLst>
              <a:ext uri="{FF2B5EF4-FFF2-40B4-BE49-F238E27FC236}">
                <a16:creationId xmlns:a16="http://schemas.microsoft.com/office/drawing/2014/main" id="{F5A97DDD-092A-D09A-BF76-5660C0625B1D}"/>
              </a:ext>
            </a:extLst>
          </p:cNvPr>
          <p:cNvSpPr txBox="1"/>
          <p:nvPr/>
        </p:nvSpPr>
        <p:spPr>
          <a:xfrm>
            <a:off x="1113183" y="62160"/>
            <a:ext cx="10154373" cy="4801314"/>
          </a:xfrm>
          <a:prstGeom prst="rect">
            <a:avLst/>
          </a:prstGeom>
          <a:noFill/>
        </p:spPr>
        <p:txBody>
          <a:bodyPr wrap="square">
            <a:spAutoFit/>
          </a:bodyPr>
          <a:lstStyle/>
          <a:p>
            <a:r>
              <a:rPr lang="en-ZA" dirty="0">
                <a:solidFill>
                  <a:schemeClr val="bg1">
                    <a:lumMod val="95000"/>
                    <a:lumOff val="5000"/>
                  </a:schemeClr>
                </a:solidFill>
              </a:rPr>
              <a:t>3. Optimizing Stock for Best-Selling Items</a:t>
            </a:r>
          </a:p>
          <a:p>
            <a:r>
              <a:rPr lang="en-ZA" dirty="0">
                <a:solidFill>
                  <a:schemeClr val="bg1">
                    <a:lumMod val="95000"/>
                    <a:lumOff val="5000"/>
                  </a:schemeClr>
                </a:solidFill>
              </a:rPr>
              <a:t>Ensuring consistent availability of your top performers is crucial for customer satisfaction and sustained revenue.</a:t>
            </a:r>
          </a:p>
          <a:p>
            <a:r>
              <a:rPr lang="en-ZA" dirty="0">
                <a:solidFill>
                  <a:schemeClr val="bg1">
                    <a:lumMod val="95000"/>
                    <a:lumOff val="5000"/>
                  </a:schemeClr>
                </a:solidFill>
              </a:rPr>
              <a:t>Prioritize Inventory: Based on the "Best-Selling Product Details by Total Quantity Sold" and "Best-Selling Product Types by Total Quantity Sold" (e.g., "Regular Espresso Shot," "Latte </a:t>
            </a:r>
            <a:r>
              <a:rPr lang="en-ZA" dirty="0" err="1">
                <a:solidFill>
                  <a:schemeClr val="bg1">
                    <a:lumMod val="95000"/>
                    <a:lumOff val="5000"/>
                  </a:schemeClr>
                </a:solidFill>
              </a:rPr>
              <a:t>Rg</a:t>
            </a:r>
            <a:r>
              <a:rPr lang="en-ZA" dirty="0">
                <a:solidFill>
                  <a:schemeClr val="bg1">
                    <a:lumMod val="95000"/>
                    <a:lumOff val="5000"/>
                  </a:schemeClr>
                </a:solidFill>
              </a:rPr>
              <a:t>," "Gourmet brewed coffee"), make these items top priority for inventory management.</a:t>
            </a:r>
          </a:p>
          <a:p>
            <a:r>
              <a:rPr lang="en-ZA" dirty="0">
                <a:solidFill>
                  <a:schemeClr val="bg1">
                    <a:lumMod val="95000"/>
                    <a:lumOff val="5000"/>
                  </a:schemeClr>
                </a:solidFill>
              </a:rPr>
              <a:t>Set Higher Reorder Points: Implement higher reorder points and larger order quantities for your best-selling items to minimize out-of-stock situations.</a:t>
            </a:r>
          </a:p>
          <a:p>
            <a:r>
              <a:rPr lang="en-ZA" dirty="0">
                <a:solidFill>
                  <a:schemeClr val="bg1">
                    <a:lumMod val="95000"/>
                    <a:lumOff val="5000"/>
                  </a:schemeClr>
                </a:solidFill>
              </a:rPr>
              <a:t>Supplier Relationships: Foster strong relationships with suppliers of key ingredients for these popular items to ensure reliable and timely deliveries.</a:t>
            </a:r>
          </a:p>
          <a:p>
            <a:r>
              <a:rPr lang="en-ZA" dirty="0">
                <a:solidFill>
                  <a:schemeClr val="bg1">
                    <a:lumMod val="95000"/>
                    <a:lumOff val="5000"/>
                  </a:schemeClr>
                </a:solidFill>
              </a:rPr>
              <a:t>Monitor Trends Continuously: Regularly re-evaluate your best-selling lists (e.g., monthly or quarterly) as customer preferences can shift.</a:t>
            </a:r>
          </a:p>
          <a:p>
            <a:r>
              <a:rPr lang="en-ZA" dirty="0">
                <a:solidFill>
                  <a:schemeClr val="bg1">
                    <a:lumMod val="95000"/>
                    <a:lumOff val="5000"/>
                  </a:schemeClr>
                </a:solidFill>
              </a:rPr>
              <a:t>Storage Optimization: Ensure you have adequate and efficient storage for high-volume items to avoid spoilage or damage.</a:t>
            </a:r>
          </a:p>
          <a:p>
            <a:r>
              <a:rPr lang="en-ZA" dirty="0">
                <a:solidFill>
                  <a:schemeClr val="bg1">
                    <a:lumMod val="95000"/>
                    <a:lumOff val="5000"/>
                  </a:schemeClr>
                </a:solidFill>
              </a:rPr>
              <a:t>By implementing these data-driven recommendations, the Bright Coffee Shop can strategically improve product performance, optimize sales during slower periods, and ensure that popular items are always in stock, ultimately contributing to sustained business growth.</a:t>
            </a:r>
          </a:p>
        </p:txBody>
      </p:sp>
    </p:spTree>
    <p:extLst>
      <p:ext uri="{BB962C8B-B14F-4D97-AF65-F5344CB8AC3E}">
        <p14:creationId xmlns:p14="http://schemas.microsoft.com/office/powerpoint/2010/main" val="3688353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47D739-E917-155D-A2A6-8BE9EDA54718}"/>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4" name="TextBox 3">
            <a:extLst>
              <a:ext uri="{FF2B5EF4-FFF2-40B4-BE49-F238E27FC236}">
                <a16:creationId xmlns:a16="http://schemas.microsoft.com/office/drawing/2014/main" id="{BD8FF6D0-4401-134B-3A3D-7AD122FED9B2}"/>
              </a:ext>
            </a:extLst>
          </p:cNvPr>
          <p:cNvSpPr txBox="1"/>
          <p:nvPr/>
        </p:nvSpPr>
        <p:spPr>
          <a:xfrm>
            <a:off x="1460796" y="1793210"/>
            <a:ext cx="7964557" cy="2587888"/>
          </a:xfrm>
          <a:prstGeom prst="rect">
            <a:avLst/>
          </a:prstGeom>
          <a:noFill/>
        </p:spPr>
        <p:txBody>
          <a:bodyPr wrap="square">
            <a:spAutoFit/>
          </a:bodyPr>
          <a:lstStyle/>
          <a:p>
            <a:pPr algn="l">
              <a:spcBef>
                <a:spcPts val="1800"/>
              </a:spcBef>
              <a:spcAft>
                <a:spcPts val="1200"/>
              </a:spcAft>
              <a:buNone/>
            </a:pPr>
            <a:r>
              <a:rPr lang="en-ZA" b="1" i="0" dirty="0">
                <a:solidFill>
                  <a:schemeClr val="bg1"/>
                </a:solidFill>
                <a:effectLst/>
                <a:latin typeface="D-DINExp"/>
              </a:rPr>
              <a:t>Conclusion &amp; Next Steps</a:t>
            </a:r>
          </a:p>
          <a:p>
            <a:pPr algn="l">
              <a:spcAft>
                <a:spcPts val="750"/>
              </a:spcAft>
              <a:buNone/>
            </a:pPr>
            <a:r>
              <a:rPr lang="en-ZA" b="1" i="0" dirty="0">
                <a:solidFill>
                  <a:schemeClr val="bg1"/>
                </a:solidFill>
                <a:effectLst/>
                <a:latin typeface="D-DINExp"/>
              </a:rPr>
              <a:t>Conclusion &amp; Next Steps</a:t>
            </a:r>
            <a:endParaRPr lang="en-ZA" b="0" i="0" dirty="0">
              <a:solidFill>
                <a:schemeClr val="bg1"/>
              </a:solidFill>
              <a:effectLst/>
              <a:latin typeface="D-DINExp"/>
            </a:endParaRPr>
          </a:p>
          <a:p>
            <a:pPr algn="l">
              <a:spcAft>
                <a:spcPts val="1500"/>
              </a:spcAft>
              <a:buFont typeface="Arial" panose="020B0604020202020204" pitchFamily="34" charset="0"/>
              <a:buChar char="•"/>
            </a:pPr>
            <a:r>
              <a:rPr lang="en-ZA" b="0" i="0" dirty="0">
                <a:solidFill>
                  <a:schemeClr val="bg1"/>
                </a:solidFill>
                <a:effectLst/>
                <a:latin typeface="D-DINExp"/>
              </a:rPr>
              <a:t>Data analysis offers a strategic foundation for growth.</a:t>
            </a:r>
          </a:p>
          <a:p>
            <a:pPr algn="l">
              <a:spcAft>
                <a:spcPts val="1500"/>
              </a:spcAft>
              <a:buFont typeface="Arial" panose="020B0604020202020204" pitchFamily="34" charset="0"/>
              <a:buChar char="•"/>
            </a:pPr>
            <a:r>
              <a:rPr lang="en-ZA" b="0" i="0" dirty="0">
                <a:solidFill>
                  <a:schemeClr val="bg1"/>
                </a:solidFill>
                <a:effectLst/>
                <a:latin typeface="D-DINExp"/>
              </a:rPr>
              <a:t>Ongoing monitoring and further analysis (e.g., customer segmentation).</a:t>
            </a:r>
          </a:p>
          <a:p>
            <a:pPr algn="l">
              <a:spcAft>
                <a:spcPts val="1500"/>
              </a:spcAft>
              <a:buFont typeface="Arial" panose="020B0604020202020204" pitchFamily="34" charset="0"/>
              <a:buChar char="•"/>
            </a:pPr>
            <a:r>
              <a:rPr lang="en-ZA" b="0" i="0" dirty="0">
                <a:solidFill>
                  <a:schemeClr val="bg1"/>
                </a:solidFill>
                <a:effectLst/>
                <a:latin typeface="D-DINExp"/>
              </a:rPr>
              <a:t>Implement insights to enhance sales, operations, and customer experience.</a:t>
            </a:r>
          </a:p>
          <a:p>
            <a:pPr algn="l">
              <a:spcAft>
                <a:spcPts val="1500"/>
              </a:spcAft>
              <a:buFont typeface="Arial" panose="020B0604020202020204" pitchFamily="34" charset="0"/>
              <a:buChar char="•"/>
            </a:pPr>
            <a:r>
              <a:rPr lang="en-ZA" b="0" i="0" dirty="0">
                <a:solidFill>
                  <a:schemeClr val="bg1"/>
                </a:solidFill>
                <a:effectLst/>
                <a:latin typeface="D-DINExp"/>
              </a:rPr>
              <a:t>Future focus: continuous improvement through data-driven decision-making.</a:t>
            </a:r>
          </a:p>
        </p:txBody>
      </p:sp>
    </p:spTree>
    <p:extLst>
      <p:ext uri="{BB962C8B-B14F-4D97-AF65-F5344CB8AC3E}">
        <p14:creationId xmlns:p14="http://schemas.microsoft.com/office/powerpoint/2010/main" val="878743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627F9C5-CE53-EA06-A9DE-C30C9BD19303}"/>
              </a:ext>
            </a:extLst>
          </p:cNvPr>
          <p:cNvSpPr>
            <a:spLocks noGrp="1"/>
          </p:cNvSpPr>
          <p:nvPr>
            <p:ph type="sldNum" sz="quarter" idx="12"/>
          </p:nvPr>
        </p:nvSpPr>
        <p:spPr/>
        <p:txBody>
          <a:bodyPr/>
          <a:lstStyle/>
          <a:p>
            <a:fld id="{3A98EE3D-8CD1-4C3F-BD1C-C98C9596463C}" type="slidenum">
              <a:rPr lang="en-US" smtClean="0"/>
              <a:t>2</a:t>
            </a:fld>
            <a:endParaRPr lang="en-US" dirty="0"/>
          </a:p>
        </p:txBody>
      </p:sp>
      <p:sp>
        <p:nvSpPr>
          <p:cNvPr id="2" name="Title 1">
            <a:extLst>
              <a:ext uri="{FF2B5EF4-FFF2-40B4-BE49-F238E27FC236}">
                <a16:creationId xmlns:a16="http://schemas.microsoft.com/office/drawing/2014/main" id="{9D6A748D-BEEC-43A4-BFF3-B31C0275A5D9}"/>
              </a:ext>
            </a:extLst>
          </p:cNvPr>
          <p:cNvSpPr>
            <a:spLocks noGrp="1"/>
          </p:cNvSpPr>
          <p:nvPr>
            <p:ph type="title" idx="4294967295"/>
          </p:nvPr>
        </p:nvSpPr>
        <p:spPr>
          <a:xfrm>
            <a:off x="0" y="609600"/>
            <a:ext cx="10353675" cy="1257300"/>
          </a:xfrm>
        </p:spPr>
        <p:txBody>
          <a:bodyPr>
            <a:normAutofit/>
          </a:bodyPr>
          <a:lstStyle/>
          <a:p>
            <a:pPr lvl="0">
              <a:buChar char="•"/>
            </a:pPr>
            <a:r>
              <a:rPr lang="en-ZA" dirty="0">
                <a:solidFill>
                  <a:schemeClr val="bg1">
                    <a:lumMod val="95000"/>
                    <a:lumOff val="5000"/>
                  </a:schemeClr>
                </a:solidFill>
              </a:rPr>
              <a:t>Executive Summary</a:t>
            </a:r>
          </a:p>
        </p:txBody>
      </p:sp>
      <p:sp>
        <p:nvSpPr>
          <p:cNvPr id="5" name="Rectangle 4">
            <a:extLst>
              <a:ext uri="{FF2B5EF4-FFF2-40B4-BE49-F238E27FC236}">
                <a16:creationId xmlns:a16="http://schemas.microsoft.com/office/drawing/2014/main" id="{48E56C4B-2A05-6738-D5DD-FE25CAA7B510}"/>
              </a:ext>
            </a:extLst>
          </p:cNvPr>
          <p:cNvSpPr/>
          <p:nvPr/>
        </p:nvSpPr>
        <p:spPr>
          <a:xfrm>
            <a:off x="689113" y="1866900"/>
            <a:ext cx="9664562" cy="4498974"/>
          </a:xfrm>
          <a:prstGeom prst="rect">
            <a:avLst/>
          </a:prstGeom>
        </p:spPr>
        <p:txBody>
          <a:bodyPr/>
          <a:lstStyle/>
          <a:p>
            <a:pPr lvl="0">
              <a:buChar char="•"/>
            </a:pPr>
            <a:r>
              <a:rPr lang="en-ZA" dirty="0">
                <a:solidFill>
                  <a:schemeClr val="bg1">
                    <a:lumMod val="85000"/>
                    <a:lumOff val="15000"/>
                  </a:schemeClr>
                </a:solidFill>
              </a:rPr>
              <a:t>Objective</a:t>
            </a:r>
          </a:p>
          <a:p>
            <a:pPr lvl="0">
              <a:buChar char="•"/>
            </a:pPr>
            <a:r>
              <a:rPr lang="en-ZA" dirty="0">
                <a:solidFill>
                  <a:schemeClr val="bg1">
                    <a:lumMod val="85000"/>
                    <a:lumOff val="15000"/>
                  </a:schemeClr>
                </a:solidFill>
              </a:rPr>
              <a:t>The primary objective of this project is to </a:t>
            </a:r>
            <a:r>
              <a:rPr lang="en-ZA" dirty="0" err="1">
                <a:solidFill>
                  <a:schemeClr val="bg1">
                    <a:lumMod val="85000"/>
                    <a:lumOff val="15000"/>
                  </a:schemeClr>
                </a:solidFill>
              </a:rPr>
              <a:t>analyze</a:t>
            </a:r>
            <a:r>
              <a:rPr lang="en-ZA" dirty="0">
                <a:solidFill>
                  <a:schemeClr val="bg1">
                    <a:lumMod val="85000"/>
                    <a:lumOff val="15000"/>
                  </a:schemeClr>
                </a:solidFill>
              </a:rPr>
              <a:t> the "Bright Coffee Shop Sales" dataset to uncover key insights that can drive strategic decision-making. Specifically, the focus is on identifying sales trends, product performance, and customer preferences to support the company's growth initiatives.</a:t>
            </a:r>
          </a:p>
          <a:p>
            <a:pPr lvl="0">
              <a:buChar char="•"/>
            </a:pPr>
            <a:r>
              <a:rPr lang="en-ZA" dirty="0">
                <a:solidFill>
                  <a:schemeClr val="bg1">
                    <a:lumMod val="85000"/>
                    <a:lumOff val="15000"/>
                  </a:schemeClr>
                </a:solidFill>
              </a:rPr>
              <a:t>Purpose of the Project</a:t>
            </a:r>
          </a:p>
          <a:p>
            <a:pPr lvl="0">
              <a:buChar char="•"/>
            </a:pPr>
            <a:r>
              <a:rPr lang="en-ZA" dirty="0">
                <a:solidFill>
                  <a:schemeClr val="bg1">
                    <a:lumMod val="85000"/>
                    <a:lumOff val="15000"/>
                  </a:schemeClr>
                </a:solidFill>
              </a:rPr>
              <a:t>In response to the recent appointment of a new CEO, this analysis aims to provide a data-driven foundation for expanding revenue streams and enhancing product offerings. By examining historical transactional data, the project seeks to:</a:t>
            </a:r>
          </a:p>
          <a:p>
            <a:pPr lvl="0">
              <a:buChar char="•"/>
            </a:pPr>
            <a:r>
              <a:rPr lang="en-ZA" dirty="0">
                <a:solidFill>
                  <a:schemeClr val="bg1">
                    <a:lumMod val="85000"/>
                    <a:lumOff val="15000"/>
                  </a:schemeClr>
                </a:solidFill>
              </a:rPr>
              <a:t>•	Detect patterns and seasonal fluctuations in daily sales.</a:t>
            </a:r>
          </a:p>
          <a:p>
            <a:pPr lvl="0">
              <a:buChar char="•"/>
            </a:pPr>
            <a:r>
              <a:rPr lang="en-ZA" dirty="0">
                <a:solidFill>
                  <a:schemeClr val="bg1">
                    <a:lumMod val="85000"/>
                    <a:lumOff val="15000"/>
                  </a:schemeClr>
                </a:solidFill>
              </a:rPr>
              <a:t>•	Highlight best-performing products and potential areas for menu optimization.</a:t>
            </a:r>
          </a:p>
          <a:p>
            <a:pPr lvl="0">
              <a:buChar char="•"/>
            </a:pPr>
            <a:r>
              <a:rPr lang="en-ZA" dirty="0">
                <a:solidFill>
                  <a:schemeClr val="bg1">
                    <a:lumMod val="85000"/>
                    <a:lumOff val="15000"/>
                  </a:schemeClr>
                </a:solidFill>
              </a:rPr>
              <a:t>•	Understand customer purchasing behaviour and preferences.</a:t>
            </a:r>
          </a:p>
          <a:p>
            <a:pPr lvl="0">
              <a:buChar char="•"/>
            </a:pPr>
            <a:r>
              <a:rPr lang="en-ZA" dirty="0">
                <a:solidFill>
                  <a:schemeClr val="bg1">
                    <a:lumMod val="85000"/>
                    <a:lumOff val="15000"/>
                  </a:schemeClr>
                </a:solidFill>
              </a:rPr>
              <a:t>•	Identify opportunities to increase sales and improve operational efficiency.</a:t>
            </a:r>
          </a:p>
          <a:p>
            <a:pPr lvl="0">
              <a:buChar char="•"/>
            </a:pPr>
            <a:r>
              <a:rPr lang="en-ZA" dirty="0">
                <a:solidFill>
                  <a:schemeClr val="bg1">
                    <a:lumMod val="85000"/>
                    <a:lumOff val="15000"/>
                  </a:schemeClr>
                </a:solidFill>
              </a:rPr>
              <a:t>This effort will equip the leadership team with actionable insights to make informed decisions, optimize marketing strategies, and foster a customer-centric approach, ultimately contributing to the company's growth and long-term success.</a:t>
            </a:r>
          </a:p>
          <a:p>
            <a:pPr lvl="0">
              <a:buChar char="•"/>
            </a:pPr>
            <a:endParaRPr lang="en-ZA" dirty="0"/>
          </a:p>
        </p:txBody>
      </p:sp>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BF0002-DEA7-6FAF-AE0C-1FC69FB06257}"/>
              </a:ext>
            </a:extLst>
          </p:cNvPr>
          <p:cNvSpPr txBox="1"/>
          <p:nvPr/>
        </p:nvSpPr>
        <p:spPr>
          <a:xfrm>
            <a:off x="1046922" y="1349692"/>
            <a:ext cx="10220634" cy="3057247"/>
          </a:xfrm>
          <a:prstGeom prst="rect">
            <a:avLst/>
          </a:prstGeom>
          <a:noFill/>
        </p:spPr>
        <p:txBody>
          <a:bodyPr wrap="square">
            <a:spAutoFit/>
          </a:bodyPr>
          <a:lstStyle/>
          <a:p>
            <a:pPr algn="l">
              <a:spcBef>
                <a:spcPts val="1800"/>
              </a:spcBef>
              <a:spcAft>
                <a:spcPts val="1200"/>
              </a:spcAft>
              <a:buNone/>
            </a:pPr>
            <a:r>
              <a:rPr lang="en-ZA" b="1" i="0" dirty="0">
                <a:solidFill>
                  <a:schemeClr val="bg1">
                    <a:lumMod val="95000"/>
                    <a:lumOff val="5000"/>
                  </a:schemeClr>
                </a:solidFill>
                <a:effectLst/>
                <a:latin typeface="D-DINExp"/>
              </a:rPr>
              <a:t>Introduction &amp; Context</a:t>
            </a:r>
          </a:p>
          <a:p>
            <a:pPr algn="l">
              <a:spcAft>
                <a:spcPts val="750"/>
              </a:spcAft>
              <a:buNone/>
            </a:pPr>
            <a:r>
              <a:rPr lang="en-ZA" b="1" i="0" dirty="0">
                <a:solidFill>
                  <a:schemeClr val="bg1">
                    <a:lumMod val="95000"/>
                    <a:lumOff val="5000"/>
                  </a:schemeClr>
                </a:solidFill>
                <a:effectLst/>
                <a:latin typeface="D-DINExp"/>
              </a:rPr>
              <a:t>Introduction &amp; Context</a:t>
            </a:r>
            <a:endParaRPr lang="en-ZA" b="0" i="0" dirty="0">
              <a:solidFill>
                <a:schemeClr val="bg1">
                  <a:lumMod val="95000"/>
                  <a:lumOff val="5000"/>
                </a:schemeClr>
              </a:solidFill>
              <a:effectLst/>
              <a:latin typeface="D-DINExp"/>
            </a:endParaRPr>
          </a:p>
          <a:p>
            <a:pPr algn="l">
              <a:spcAft>
                <a:spcPts val="1500"/>
              </a:spcAft>
              <a:buFont typeface="Arial" panose="020B0604020202020204" pitchFamily="34" charset="0"/>
              <a:buChar char="•"/>
            </a:pPr>
            <a:r>
              <a:rPr lang="en-ZA" b="0" i="0" dirty="0">
                <a:solidFill>
                  <a:schemeClr val="bg1">
                    <a:lumMod val="95000"/>
                    <a:lumOff val="5000"/>
                  </a:schemeClr>
                </a:solidFill>
                <a:effectLst/>
                <a:latin typeface="D-DINExp"/>
              </a:rPr>
              <a:t>Bright Coffee Shop: a community favourite serving quality coffee and snacks.</a:t>
            </a:r>
          </a:p>
          <a:p>
            <a:pPr algn="l">
              <a:spcAft>
                <a:spcPts val="1500"/>
              </a:spcAft>
              <a:buFont typeface="Arial" panose="020B0604020202020204" pitchFamily="34" charset="0"/>
              <a:buChar char="•"/>
            </a:pPr>
            <a:r>
              <a:rPr lang="en-ZA" b="0" i="0" dirty="0">
                <a:solidFill>
                  <a:schemeClr val="bg1">
                    <a:lumMod val="95000"/>
                    <a:lumOff val="5000"/>
                  </a:schemeClr>
                </a:solidFill>
                <a:effectLst/>
                <a:latin typeface="D-DINExp"/>
              </a:rPr>
              <a:t>Recent appointment of a new CEO with a growth vision.</a:t>
            </a:r>
          </a:p>
          <a:p>
            <a:pPr algn="l">
              <a:spcAft>
                <a:spcPts val="1500"/>
              </a:spcAft>
              <a:buFont typeface="Arial" panose="020B0604020202020204" pitchFamily="34" charset="0"/>
              <a:buChar char="•"/>
            </a:pPr>
            <a:r>
              <a:rPr lang="en-ZA" b="0" i="0" dirty="0">
                <a:solidFill>
                  <a:schemeClr val="bg1">
                    <a:lumMod val="95000"/>
                    <a:lumOff val="5000"/>
                  </a:schemeClr>
                </a:solidFill>
                <a:effectLst/>
                <a:latin typeface="D-DINExp"/>
              </a:rPr>
              <a:t>Objective: Use sales data to identify trends, optimize products, and increase revenue.</a:t>
            </a:r>
          </a:p>
          <a:p>
            <a:pPr algn="l">
              <a:spcAft>
                <a:spcPts val="1500"/>
              </a:spcAft>
              <a:buFont typeface="Arial" panose="020B0604020202020204" pitchFamily="34" charset="0"/>
              <a:buChar char="•"/>
            </a:pPr>
            <a:r>
              <a:rPr lang="en-ZA" b="0" i="0" dirty="0">
                <a:solidFill>
                  <a:schemeClr val="bg1">
                    <a:lumMod val="95000"/>
                    <a:lumOff val="5000"/>
                  </a:schemeClr>
                </a:solidFill>
                <a:effectLst/>
                <a:latin typeface="D-DINExp"/>
              </a:rPr>
              <a:t>Data: "Bright Coffee Shop Sales" dataset captures daily transactional info.</a:t>
            </a:r>
          </a:p>
          <a:p>
            <a:pPr algn="l">
              <a:spcAft>
                <a:spcPts val="1500"/>
              </a:spcAft>
              <a:buFont typeface="Arial" panose="020B0604020202020204" pitchFamily="34" charset="0"/>
              <a:buChar char="•"/>
            </a:pPr>
            <a:r>
              <a:rPr lang="en-ZA" b="0" i="0" dirty="0">
                <a:solidFill>
                  <a:schemeClr val="bg1">
                    <a:lumMod val="95000"/>
                    <a:lumOff val="5000"/>
                  </a:schemeClr>
                </a:solidFill>
                <a:effectLst/>
                <a:latin typeface="D-DINExp"/>
              </a:rPr>
              <a:t>Goal: Provide data-driven insights for strategic decision-making.</a:t>
            </a:r>
          </a:p>
        </p:txBody>
      </p:sp>
      <p:sp>
        <p:nvSpPr>
          <p:cNvPr id="4" name="Slide Number Placeholder 3">
            <a:extLst>
              <a:ext uri="{FF2B5EF4-FFF2-40B4-BE49-F238E27FC236}">
                <a16:creationId xmlns:a16="http://schemas.microsoft.com/office/drawing/2014/main" id="{2A0E932C-9253-F4DB-B72A-19D2A2ED3F74}"/>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26623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F924FD-D1B7-DFF5-D8EB-08191925F1F0}"/>
              </a:ext>
            </a:extLst>
          </p:cNvPr>
          <p:cNvSpPr>
            <a:spLocks noGrp="1"/>
          </p:cNvSpPr>
          <p:nvPr>
            <p:ph type="sldNum" sz="quarter" idx="12"/>
          </p:nvPr>
        </p:nvSpPr>
        <p:spPr/>
        <p:txBody>
          <a:bodyPr/>
          <a:lstStyle/>
          <a:p>
            <a:fld id="{3A98EE3D-8CD1-4C3F-BD1C-C98C9596463C}" type="slidenum">
              <a:rPr lang="en-US" smtClean="0"/>
              <a:t>4</a:t>
            </a:fld>
            <a:endParaRPr lang="en-US" dirty="0"/>
          </a:p>
        </p:txBody>
      </p:sp>
      <p:sp>
        <p:nvSpPr>
          <p:cNvPr id="4" name="TextBox 3">
            <a:extLst>
              <a:ext uri="{FF2B5EF4-FFF2-40B4-BE49-F238E27FC236}">
                <a16:creationId xmlns:a16="http://schemas.microsoft.com/office/drawing/2014/main" id="{FD33DCAB-B3FF-4FC8-9B09-A2C552F03103}"/>
              </a:ext>
            </a:extLst>
          </p:cNvPr>
          <p:cNvSpPr txBox="1"/>
          <p:nvPr/>
        </p:nvSpPr>
        <p:spPr>
          <a:xfrm>
            <a:off x="795130" y="755375"/>
            <a:ext cx="8348870" cy="3057247"/>
          </a:xfrm>
          <a:prstGeom prst="rect">
            <a:avLst/>
          </a:prstGeom>
          <a:noFill/>
        </p:spPr>
        <p:txBody>
          <a:bodyPr wrap="square">
            <a:spAutoFit/>
          </a:bodyPr>
          <a:lstStyle/>
          <a:p>
            <a:pPr algn="l">
              <a:spcBef>
                <a:spcPts val="1800"/>
              </a:spcBef>
              <a:spcAft>
                <a:spcPts val="1200"/>
              </a:spcAft>
              <a:buNone/>
            </a:pPr>
            <a:r>
              <a:rPr lang="en-ZA" b="1" i="0" dirty="0">
                <a:solidFill>
                  <a:schemeClr val="bg1">
                    <a:lumMod val="95000"/>
                    <a:lumOff val="5000"/>
                  </a:schemeClr>
                </a:solidFill>
                <a:effectLst/>
                <a:latin typeface="D-DINExp"/>
              </a:rPr>
              <a:t>Objectives &amp; Goals:</a:t>
            </a:r>
          </a:p>
          <a:p>
            <a:pPr algn="l">
              <a:spcAft>
                <a:spcPts val="750"/>
              </a:spcAft>
              <a:buNone/>
            </a:pPr>
            <a:r>
              <a:rPr lang="en-ZA" b="1" i="0" dirty="0">
                <a:solidFill>
                  <a:schemeClr val="bg1">
                    <a:lumMod val="95000"/>
                    <a:lumOff val="5000"/>
                  </a:schemeClr>
                </a:solidFill>
                <a:effectLst/>
                <a:latin typeface="D-DINExp"/>
              </a:rPr>
              <a:t>Objectives &amp; Goals</a:t>
            </a:r>
            <a:endParaRPr lang="en-ZA" b="0" i="0" dirty="0">
              <a:solidFill>
                <a:schemeClr val="bg1">
                  <a:lumMod val="95000"/>
                  <a:lumOff val="5000"/>
                </a:schemeClr>
              </a:solidFill>
              <a:effectLst/>
              <a:latin typeface="D-DINExp"/>
            </a:endParaRPr>
          </a:p>
          <a:p>
            <a:pPr algn="l">
              <a:spcAft>
                <a:spcPts val="1500"/>
              </a:spcAft>
              <a:buFont typeface="Arial" panose="020B0604020202020204" pitchFamily="34" charset="0"/>
              <a:buChar char="•"/>
            </a:pPr>
            <a:r>
              <a:rPr lang="en-ZA" b="0" i="0" dirty="0">
                <a:solidFill>
                  <a:schemeClr val="bg1">
                    <a:lumMod val="95000"/>
                    <a:lumOff val="5000"/>
                  </a:schemeClr>
                </a:solidFill>
                <a:effectLst/>
                <a:latin typeface="D-DINExp"/>
              </a:rPr>
              <a:t>Analyse sales patterns, seasonal trends, and fluctuations.</a:t>
            </a:r>
          </a:p>
          <a:p>
            <a:pPr algn="l">
              <a:spcAft>
                <a:spcPts val="1500"/>
              </a:spcAft>
              <a:buFont typeface="Arial" panose="020B0604020202020204" pitchFamily="34" charset="0"/>
              <a:buChar char="•"/>
            </a:pPr>
            <a:r>
              <a:rPr lang="en-ZA" b="0" i="0" dirty="0">
                <a:solidFill>
                  <a:schemeClr val="bg1">
                    <a:lumMod val="95000"/>
                    <a:lumOff val="5000"/>
                  </a:schemeClr>
                </a:solidFill>
                <a:effectLst/>
                <a:latin typeface="D-DINExp"/>
              </a:rPr>
              <a:t>Assess product performance: identify bestsellers and underperformers.</a:t>
            </a:r>
          </a:p>
          <a:p>
            <a:pPr algn="l">
              <a:spcAft>
                <a:spcPts val="1500"/>
              </a:spcAft>
              <a:buFont typeface="Arial" panose="020B0604020202020204" pitchFamily="34" charset="0"/>
              <a:buChar char="•"/>
            </a:pPr>
            <a:r>
              <a:rPr lang="en-ZA" b="0" i="0" dirty="0">
                <a:solidFill>
                  <a:schemeClr val="bg1">
                    <a:lumMod val="95000"/>
                    <a:lumOff val="5000"/>
                  </a:schemeClr>
                </a:solidFill>
                <a:effectLst/>
                <a:latin typeface="D-DINExp"/>
              </a:rPr>
              <a:t>Understand customer preferences and behaviour.</a:t>
            </a:r>
          </a:p>
          <a:p>
            <a:pPr algn="l">
              <a:spcAft>
                <a:spcPts val="1500"/>
              </a:spcAft>
              <a:buFont typeface="Arial" panose="020B0604020202020204" pitchFamily="34" charset="0"/>
              <a:buChar char="•"/>
            </a:pPr>
            <a:r>
              <a:rPr lang="en-ZA" b="0" i="0" dirty="0">
                <a:solidFill>
                  <a:schemeClr val="bg1">
                    <a:lumMod val="95000"/>
                    <a:lumOff val="5000"/>
                  </a:schemeClr>
                </a:solidFill>
                <a:effectLst/>
                <a:latin typeface="D-DINExp"/>
              </a:rPr>
              <a:t>Discover opportunities for revenue growth and product improvement.</a:t>
            </a:r>
          </a:p>
          <a:p>
            <a:pPr algn="l">
              <a:spcAft>
                <a:spcPts val="1500"/>
              </a:spcAft>
              <a:buFont typeface="Arial" panose="020B0604020202020204" pitchFamily="34" charset="0"/>
              <a:buChar char="•"/>
            </a:pPr>
            <a:r>
              <a:rPr lang="en-ZA" b="0" i="0" dirty="0">
                <a:solidFill>
                  <a:schemeClr val="bg1">
                    <a:lumMod val="95000"/>
                    <a:lumOff val="5000"/>
                  </a:schemeClr>
                </a:solidFill>
                <a:effectLst/>
                <a:latin typeface="D-DINExp"/>
              </a:rPr>
              <a:t>Deliver actionable insights to support strategic initiatives.</a:t>
            </a:r>
          </a:p>
        </p:txBody>
      </p:sp>
    </p:spTree>
    <p:extLst>
      <p:ext uri="{BB962C8B-B14F-4D97-AF65-F5344CB8AC3E}">
        <p14:creationId xmlns:p14="http://schemas.microsoft.com/office/powerpoint/2010/main" val="263316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3D7874-F838-0E05-DB93-82281A323DFE}"/>
              </a:ext>
            </a:extLst>
          </p:cNvPr>
          <p:cNvSpPr>
            <a:spLocks noGrp="1"/>
          </p:cNvSpPr>
          <p:nvPr>
            <p:ph type="sldNum" sz="quarter" idx="12"/>
          </p:nvPr>
        </p:nvSpPr>
        <p:spPr/>
        <p:txBody>
          <a:bodyPr/>
          <a:lstStyle/>
          <a:p>
            <a:fld id="{3A98EE3D-8CD1-4C3F-BD1C-C98C9596463C}" type="slidenum">
              <a:rPr lang="en-US" smtClean="0"/>
              <a:t>5</a:t>
            </a:fld>
            <a:endParaRPr lang="en-US" dirty="0"/>
          </a:p>
        </p:txBody>
      </p:sp>
      <p:sp>
        <p:nvSpPr>
          <p:cNvPr id="4" name="TextBox 3">
            <a:extLst>
              <a:ext uri="{FF2B5EF4-FFF2-40B4-BE49-F238E27FC236}">
                <a16:creationId xmlns:a16="http://schemas.microsoft.com/office/drawing/2014/main" id="{4C204FA4-F25B-29B8-B192-477147431845}"/>
              </a:ext>
            </a:extLst>
          </p:cNvPr>
          <p:cNvSpPr txBox="1"/>
          <p:nvPr/>
        </p:nvSpPr>
        <p:spPr>
          <a:xfrm>
            <a:off x="954157" y="1392011"/>
            <a:ext cx="8189843" cy="3526606"/>
          </a:xfrm>
          <a:prstGeom prst="rect">
            <a:avLst/>
          </a:prstGeom>
          <a:noFill/>
        </p:spPr>
        <p:txBody>
          <a:bodyPr wrap="square">
            <a:spAutoFit/>
          </a:bodyPr>
          <a:lstStyle/>
          <a:p>
            <a:pPr algn="l">
              <a:spcBef>
                <a:spcPts val="1800"/>
              </a:spcBef>
              <a:spcAft>
                <a:spcPts val="1200"/>
              </a:spcAft>
              <a:buNone/>
            </a:pPr>
            <a:r>
              <a:rPr lang="en-ZA" b="1" i="0" dirty="0">
                <a:solidFill>
                  <a:schemeClr val="bg1">
                    <a:lumMod val="95000"/>
                    <a:lumOff val="5000"/>
                  </a:schemeClr>
                </a:solidFill>
                <a:effectLst/>
                <a:latin typeface="D-DINExp"/>
              </a:rPr>
              <a:t>Methodology &amp; Approach</a:t>
            </a:r>
          </a:p>
          <a:p>
            <a:pPr algn="l">
              <a:spcAft>
                <a:spcPts val="750"/>
              </a:spcAft>
              <a:buNone/>
            </a:pPr>
            <a:r>
              <a:rPr lang="en-ZA" b="1" i="0" dirty="0">
                <a:solidFill>
                  <a:schemeClr val="bg1">
                    <a:lumMod val="95000"/>
                    <a:lumOff val="5000"/>
                  </a:schemeClr>
                </a:solidFill>
                <a:effectLst/>
                <a:latin typeface="D-DINExp"/>
              </a:rPr>
              <a:t>Methodology &amp; Approach</a:t>
            </a:r>
            <a:endParaRPr lang="en-ZA" b="0" i="0" dirty="0">
              <a:solidFill>
                <a:schemeClr val="bg1">
                  <a:lumMod val="95000"/>
                  <a:lumOff val="5000"/>
                </a:schemeClr>
              </a:solidFill>
              <a:effectLst/>
              <a:latin typeface="D-DINExp"/>
            </a:endParaRPr>
          </a:p>
          <a:p>
            <a:pPr algn="l">
              <a:spcAft>
                <a:spcPts val="1500"/>
              </a:spcAft>
              <a:buFont typeface="Arial" panose="020B0604020202020204" pitchFamily="34" charset="0"/>
              <a:buChar char="•"/>
            </a:pPr>
            <a:r>
              <a:rPr lang="en-ZA" b="0" i="0" dirty="0">
                <a:solidFill>
                  <a:schemeClr val="bg1">
                    <a:lumMod val="95000"/>
                    <a:lumOff val="5000"/>
                  </a:schemeClr>
                </a:solidFill>
                <a:effectLst/>
                <a:latin typeface="D-DINExp"/>
              </a:rPr>
              <a:t>Data Cleaning &amp; Preparation: Ensure accuracy and consistency.</a:t>
            </a:r>
          </a:p>
          <a:p>
            <a:pPr algn="l">
              <a:spcAft>
                <a:spcPts val="1500"/>
              </a:spcAft>
              <a:buFont typeface="Arial" panose="020B0604020202020204" pitchFamily="34" charset="0"/>
              <a:buChar char="•"/>
            </a:pPr>
            <a:r>
              <a:rPr lang="en-ZA" b="0" i="0" dirty="0">
                <a:solidFill>
                  <a:schemeClr val="bg1">
                    <a:lumMod val="95000"/>
                    <a:lumOff val="5000"/>
                  </a:schemeClr>
                </a:solidFill>
                <a:effectLst/>
                <a:latin typeface="D-DINExp"/>
              </a:rPr>
              <a:t>Descriptive Analytics: Summarize sales trends and patterns.</a:t>
            </a:r>
          </a:p>
          <a:p>
            <a:pPr algn="l">
              <a:spcAft>
                <a:spcPts val="1500"/>
              </a:spcAft>
              <a:buFont typeface="Arial" panose="020B0604020202020204" pitchFamily="34" charset="0"/>
              <a:buChar char="•"/>
            </a:pPr>
            <a:r>
              <a:rPr lang="en-ZA" b="0" i="0" dirty="0">
                <a:solidFill>
                  <a:schemeClr val="bg1">
                    <a:lumMod val="95000"/>
                    <a:lumOff val="5000"/>
                  </a:schemeClr>
                </a:solidFill>
                <a:effectLst/>
                <a:latin typeface="D-DINExp"/>
              </a:rPr>
              <a:t>Customer Segmentation: Understand buyer behaviour.</a:t>
            </a:r>
          </a:p>
          <a:p>
            <a:pPr algn="l">
              <a:spcAft>
                <a:spcPts val="1500"/>
              </a:spcAft>
              <a:buFont typeface="Arial" panose="020B0604020202020204" pitchFamily="34" charset="0"/>
              <a:buChar char="•"/>
            </a:pPr>
            <a:r>
              <a:rPr lang="en-ZA" b="0" i="0" dirty="0">
                <a:solidFill>
                  <a:schemeClr val="bg1">
                    <a:lumMod val="95000"/>
                    <a:lumOff val="5000"/>
                  </a:schemeClr>
                </a:solidFill>
                <a:effectLst/>
                <a:latin typeface="D-DINExp"/>
              </a:rPr>
              <a:t>Performance Metrics: Calculate KPIs like total sales and growth rates.</a:t>
            </a:r>
          </a:p>
          <a:p>
            <a:pPr algn="l">
              <a:spcAft>
                <a:spcPts val="1500"/>
              </a:spcAft>
              <a:buFont typeface="Arial" panose="020B0604020202020204" pitchFamily="34" charset="0"/>
              <a:buChar char="•"/>
            </a:pPr>
            <a:r>
              <a:rPr lang="en-ZA" b="0" i="0" dirty="0">
                <a:solidFill>
                  <a:schemeClr val="bg1">
                    <a:lumMod val="95000"/>
                    <a:lumOff val="5000"/>
                  </a:schemeClr>
                </a:solidFill>
                <a:effectLst/>
                <a:latin typeface="D-DINExp"/>
              </a:rPr>
              <a:t>Visualization: Use charts to communicate findings clearly.</a:t>
            </a:r>
          </a:p>
          <a:p>
            <a:pPr algn="l">
              <a:spcAft>
                <a:spcPts val="1500"/>
              </a:spcAft>
              <a:buFont typeface="Arial" panose="020B0604020202020204" pitchFamily="34" charset="0"/>
              <a:buChar char="•"/>
            </a:pPr>
            <a:r>
              <a:rPr lang="en-ZA" b="0" i="0" dirty="0">
                <a:solidFill>
                  <a:schemeClr val="bg1">
                    <a:lumMod val="95000"/>
                    <a:lumOff val="5000"/>
                  </a:schemeClr>
                </a:solidFill>
                <a:effectLst/>
                <a:latin typeface="D-DINExp"/>
              </a:rPr>
              <a:t>Recommendations: Develop strategic actions based on insights.</a:t>
            </a:r>
          </a:p>
        </p:txBody>
      </p:sp>
    </p:spTree>
    <p:extLst>
      <p:ext uri="{BB962C8B-B14F-4D97-AF65-F5344CB8AC3E}">
        <p14:creationId xmlns:p14="http://schemas.microsoft.com/office/powerpoint/2010/main" val="424915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902A7B-7B79-27F8-A9D6-0064F998027E}"/>
              </a:ext>
            </a:extLst>
          </p:cNvPr>
          <p:cNvSpPr>
            <a:spLocks noGrp="1"/>
          </p:cNvSpPr>
          <p:nvPr>
            <p:ph type="sldNum" sz="quarter" idx="12"/>
          </p:nvPr>
        </p:nvSpPr>
        <p:spPr/>
        <p:txBody>
          <a:bodyPr/>
          <a:lstStyle/>
          <a:p>
            <a:fld id="{3A98EE3D-8CD1-4C3F-BD1C-C98C9596463C}" type="slidenum">
              <a:rPr lang="en-US" smtClean="0"/>
              <a:t>6</a:t>
            </a:fld>
            <a:endParaRPr lang="en-US" dirty="0"/>
          </a:p>
        </p:txBody>
      </p:sp>
      <p:sp>
        <p:nvSpPr>
          <p:cNvPr id="4" name="TextBox 3">
            <a:extLst>
              <a:ext uri="{FF2B5EF4-FFF2-40B4-BE49-F238E27FC236}">
                <a16:creationId xmlns:a16="http://schemas.microsoft.com/office/drawing/2014/main" id="{86510527-2614-708B-B2A8-4441F1C8EF46}"/>
              </a:ext>
            </a:extLst>
          </p:cNvPr>
          <p:cNvSpPr txBox="1"/>
          <p:nvPr/>
        </p:nvSpPr>
        <p:spPr>
          <a:xfrm>
            <a:off x="1152938" y="1861370"/>
            <a:ext cx="8587409" cy="2864887"/>
          </a:xfrm>
          <a:prstGeom prst="rect">
            <a:avLst/>
          </a:prstGeom>
          <a:noFill/>
        </p:spPr>
        <p:txBody>
          <a:bodyPr wrap="square">
            <a:spAutoFit/>
          </a:bodyPr>
          <a:lstStyle/>
          <a:p>
            <a:pPr algn="l">
              <a:spcBef>
                <a:spcPts val="1800"/>
              </a:spcBef>
              <a:spcAft>
                <a:spcPts val="1200"/>
              </a:spcAft>
              <a:buNone/>
            </a:pPr>
            <a:r>
              <a:rPr lang="en-ZA" b="1" i="0" dirty="0">
                <a:solidFill>
                  <a:schemeClr val="bg1">
                    <a:lumMod val="85000"/>
                    <a:lumOff val="15000"/>
                  </a:schemeClr>
                </a:solidFill>
                <a:effectLst/>
                <a:latin typeface="D-DINExp"/>
              </a:rPr>
              <a:t>Key Insights &amp; Findings</a:t>
            </a:r>
          </a:p>
          <a:p>
            <a:pPr algn="l">
              <a:spcAft>
                <a:spcPts val="750"/>
              </a:spcAft>
              <a:buNone/>
            </a:pPr>
            <a:r>
              <a:rPr lang="en-ZA" b="1" i="0" dirty="0">
                <a:solidFill>
                  <a:schemeClr val="bg1">
                    <a:lumMod val="85000"/>
                    <a:lumOff val="15000"/>
                  </a:schemeClr>
                </a:solidFill>
                <a:effectLst/>
                <a:latin typeface="D-DINExp"/>
              </a:rPr>
              <a:t>Key Insights &amp; Findings</a:t>
            </a:r>
            <a:r>
              <a:rPr lang="en-ZA" b="0" i="0" dirty="0">
                <a:solidFill>
                  <a:schemeClr val="bg1">
                    <a:lumMod val="85000"/>
                    <a:lumOff val="15000"/>
                  </a:schemeClr>
                </a:solidFill>
                <a:effectLst/>
                <a:latin typeface="D-DINExp"/>
              </a:rPr>
              <a:t> </a:t>
            </a:r>
          </a:p>
          <a:p>
            <a:pPr algn="l">
              <a:spcAft>
                <a:spcPts val="1500"/>
              </a:spcAft>
              <a:buFont typeface="Arial" panose="020B0604020202020204" pitchFamily="34" charset="0"/>
              <a:buChar char="•"/>
            </a:pPr>
            <a:r>
              <a:rPr lang="en-ZA" b="0" i="0" dirty="0">
                <a:solidFill>
                  <a:schemeClr val="bg1">
                    <a:lumMod val="85000"/>
                    <a:lumOff val="15000"/>
                  </a:schemeClr>
                </a:solidFill>
                <a:effectLst/>
                <a:latin typeface="D-DINExp"/>
              </a:rPr>
              <a:t>Peak sales days and seasonal trends.</a:t>
            </a:r>
          </a:p>
          <a:p>
            <a:pPr algn="l">
              <a:spcAft>
                <a:spcPts val="1500"/>
              </a:spcAft>
              <a:buFont typeface="Arial" panose="020B0604020202020204" pitchFamily="34" charset="0"/>
              <a:buChar char="•"/>
            </a:pPr>
            <a:r>
              <a:rPr lang="en-ZA" b="0" i="0" dirty="0">
                <a:solidFill>
                  <a:schemeClr val="bg1">
                    <a:lumMod val="85000"/>
                    <a:lumOff val="15000"/>
                  </a:schemeClr>
                </a:solidFill>
                <a:effectLst/>
                <a:latin typeface="D-DINExp"/>
              </a:rPr>
              <a:t>Top-selling products that drive revenue.</a:t>
            </a:r>
          </a:p>
          <a:p>
            <a:pPr algn="l">
              <a:spcAft>
                <a:spcPts val="1500"/>
              </a:spcAft>
              <a:buFont typeface="Arial" panose="020B0604020202020204" pitchFamily="34" charset="0"/>
              <a:buChar char="•"/>
            </a:pPr>
            <a:r>
              <a:rPr lang="en-ZA" b="0" i="0" dirty="0">
                <a:solidFill>
                  <a:schemeClr val="bg1">
                    <a:lumMod val="85000"/>
                    <a:lumOff val="15000"/>
                  </a:schemeClr>
                </a:solidFill>
                <a:effectLst/>
                <a:latin typeface="D-DINExp"/>
              </a:rPr>
              <a:t>Customer purchase behaviour and preferences.</a:t>
            </a:r>
          </a:p>
          <a:p>
            <a:pPr algn="l">
              <a:spcAft>
                <a:spcPts val="1500"/>
              </a:spcAft>
              <a:buFont typeface="Arial" panose="020B0604020202020204" pitchFamily="34" charset="0"/>
              <a:buChar char="•"/>
            </a:pPr>
            <a:r>
              <a:rPr lang="en-ZA" b="0" i="0" dirty="0">
                <a:solidFill>
                  <a:schemeClr val="bg1">
                    <a:lumMod val="85000"/>
                    <a:lumOff val="15000"/>
                  </a:schemeClr>
                </a:solidFill>
                <a:effectLst/>
                <a:latin typeface="D-DINExp"/>
              </a:rPr>
              <a:t>Weak performance of certain items or channels.</a:t>
            </a:r>
            <a:br>
              <a:rPr lang="en-ZA" b="0" i="0" dirty="0">
                <a:solidFill>
                  <a:schemeClr val="bg1">
                    <a:lumMod val="85000"/>
                    <a:lumOff val="15000"/>
                  </a:schemeClr>
                </a:solidFill>
                <a:effectLst/>
                <a:latin typeface="D-DINExp"/>
              </a:rPr>
            </a:br>
            <a:r>
              <a:rPr lang="en-ZA" b="0" i="1" dirty="0">
                <a:solidFill>
                  <a:schemeClr val="bg1">
                    <a:lumMod val="85000"/>
                    <a:lumOff val="15000"/>
                  </a:schemeClr>
                </a:solidFill>
                <a:effectLst/>
                <a:latin typeface="D-DINExp"/>
              </a:rPr>
              <a:t>(Note: Slide number 6 for result of analysis)</a:t>
            </a:r>
            <a:endParaRPr lang="en-ZA" b="0" i="0" dirty="0">
              <a:solidFill>
                <a:schemeClr val="bg1">
                  <a:lumMod val="85000"/>
                  <a:lumOff val="15000"/>
                </a:schemeClr>
              </a:solidFill>
              <a:effectLst/>
              <a:latin typeface="D-DINExp"/>
            </a:endParaRPr>
          </a:p>
        </p:txBody>
      </p:sp>
    </p:spTree>
    <p:extLst>
      <p:ext uri="{BB962C8B-B14F-4D97-AF65-F5344CB8AC3E}">
        <p14:creationId xmlns:p14="http://schemas.microsoft.com/office/powerpoint/2010/main" val="3567807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B8367B-70A9-F0E5-A5B9-FEC6619960C6}"/>
              </a:ext>
            </a:extLst>
          </p:cNvPr>
          <p:cNvSpPr>
            <a:spLocks noGrp="1"/>
          </p:cNvSpPr>
          <p:nvPr>
            <p:ph type="title"/>
          </p:nvPr>
        </p:nvSpPr>
        <p:spPr/>
        <p:txBody>
          <a:bodyPr/>
          <a:lstStyle/>
          <a:p>
            <a:r>
              <a:rPr lang="en-US" dirty="0"/>
              <a:t>Collective monthly sales analysis</a:t>
            </a:r>
            <a:endParaRPr lang="en-ZA" dirty="0"/>
          </a:p>
        </p:txBody>
      </p:sp>
      <p:sp>
        <p:nvSpPr>
          <p:cNvPr id="2" name="Slide Number Placeholder 1">
            <a:extLst>
              <a:ext uri="{FF2B5EF4-FFF2-40B4-BE49-F238E27FC236}">
                <a16:creationId xmlns:a16="http://schemas.microsoft.com/office/drawing/2014/main" id="{33DFCB1E-6E92-E4BC-0CF3-23DE3AAF2A2D}"/>
              </a:ext>
            </a:extLst>
          </p:cNvPr>
          <p:cNvSpPr>
            <a:spLocks noGrp="1"/>
          </p:cNvSpPr>
          <p:nvPr>
            <p:ph type="sldNum" sz="quarter" idx="12"/>
          </p:nvPr>
        </p:nvSpPr>
        <p:spPr/>
        <p:txBody>
          <a:bodyPr/>
          <a:lstStyle/>
          <a:p>
            <a:fld id="{3A98EE3D-8CD1-4C3F-BD1C-C98C9596463C}" type="slidenum">
              <a:rPr lang="en-US" smtClean="0"/>
              <a:t>7</a:t>
            </a:fld>
            <a:endParaRPr lang="en-US" dirty="0"/>
          </a:p>
        </p:txBody>
      </p:sp>
      <p:graphicFrame>
        <p:nvGraphicFramePr>
          <p:cNvPr id="3" name="Chart 2">
            <a:extLst>
              <a:ext uri="{FF2B5EF4-FFF2-40B4-BE49-F238E27FC236}">
                <a16:creationId xmlns:a16="http://schemas.microsoft.com/office/drawing/2014/main" id="{F1A90553-ADDA-3224-BCEE-F7BD51534DB4}"/>
              </a:ext>
            </a:extLst>
          </p:cNvPr>
          <p:cNvGraphicFramePr>
            <a:graphicFrameLocks/>
          </p:cNvGraphicFramePr>
          <p:nvPr>
            <p:extLst>
              <p:ext uri="{D42A27DB-BD31-4B8C-83A1-F6EECF244321}">
                <p14:modId xmlns:p14="http://schemas.microsoft.com/office/powerpoint/2010/main" val="2092428434"/>
              </p:ext>
            </p:extLst>
          </p:nvPr>
        </p:nvGraphicFramePr>
        <p:xfrm>
          <a:off x="874643" y="1563757"/>
          <a:ext cx="10353762" cy="44369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79357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EBB43B-E2A7-C376-7ADD-3BB58E7ECAFD}"/>
              </a:ext>
            </a:extLst>
          </p:cNvPr>
          <p:cNvSpPr>
            <a:spLocks noGrp="1"/>
          </p:cNvSpPr>
          <p:nvPr>
            <p:ph type="title"/>
          </p:nvPr>
        </p:nvSpPr>
        <p:spPr/>
        <p:txBody>
          <a:bodyPr/>
          <a:lstStyle/>
          <a:p>
            <a:r>
              <a:rPr lang="en-US" dirty="0"/>
              <a:t>Monthly Sales per store location</a:t>
            </a:r>
            <a:endParaRPr lang="en-ZA" dirty="0"/>
          </a:p>
        </p:txBody>
      </p:sp>
      <p:sp>
        <p:nvSpPr>
          <p:cNvPr id="5" name="Content Placeholder 4">
            <a:extLst>
              <a:ext uri="{FF2B5EF4-FFF2-40B4-BE49-F238E27FC236}">
                <a16:creationId xmlns:a16="http://schemas.microsoft.com/office/drawing/2014/main" id="{B8FAF508-F5E9-4021-D096-C48EAC97108E}"/>
              </a:ext>
            </a:extLst>
          </p:cNvPr>
          <p:cNvSpPr>
            <a:spLocks noGrp="1"/>
          </p:cNvSpPr>
          <p:nvPr>
            <p:ph idx="1"/>
          </p:nvPr>
        </p:nvSpPr>
        <p:spPr>
          <a:xfrm>
            <a:off x="913794" y="2076450"/>
            <a:ext cx="10483075" cy="4289424"/>
          </a:xfrm>
        </p:spPr>
        <p:txBody>
          <a:bodyPr/>
          <a:lstStyle/>
          <a:p>
            <a:endParaRPr lang="en-ZA" dirty="0"/>
          </a:p>
        </p:txBody>
      </p:sp>
      <p:sp>
        <p:nvSpPr>
          <p:cNvPr id="2" name="Slide Number Placeholder 1">
            <a:extLst>
              <a:ext uri="{FF2B5EF4-FFF2-40B4-BE49-F238E27FC236}">
                <a16:creationId xmlns:a16="http://schemas.microsoft.com/office/drawing/2014/main" id="{C68BE876-AA92-F35B-3717-790D768D1357}"/>
              </a:ext>
            </a:extLst>
          </p:cNvPr>
          <p:cNvSpPr>
            <a:spLocks noGrp="1"/>
          </p:cNvSpPr>
          <p:nvPr>
            <p:ph type="sldNum" sz="quarter" idx="12"/>
          </p:nvPr>
        </p:nvSpPr>
        <p:spPr/>
        <p:txBody>
          <a:bodyPr/>
          <a:lstStyle/>
          <a:p>
            <a:fld id="{3A98EE3D-8CD1-4C3F-BD1C-C98C9596463C}" type="slidenum">
              <a:rPr lang="en-US" smtClean="0"/>
              <a:t>8</a:t>
            </a:fld>
            <a:endParaRPr lang="en-US" dirty="0"/>
          </a:p>
        </p:txBody>
      </p:sp>
      <p:graphicFrame>
        <p:nvGraphicFramePr>
          <p:cNvPr id="3" name="Chart 2">
            <a:extLst>
              <a:ext uri="{FF2B5EF4-FFF2-40B4-BE49-F238E27FC236}">
                <a16:creationId xmlns:a16="http://schemas.microsoft.com/office/drawing/2014/main" id="{C02DD0A2-BF0E-8D93-B4B4-FC81259A06D4}"/>
              </a:ext>
            </a:extLst>
          </p:cNvPr>
          <p:cNvGraphicFramePr>
            <a:graphicFrameLocks/>
          </p:cNvGraphicFramePr>
          <p:nvPr>
            <p:extLst>
              <p:ext uri="{D42A27DB-BD31-4B8C-83A1-F6EECF244321}">
                <p14:modId xmlns:p14="http://schemas.microsoft.com/office/powerpoint/2010/main" val="2349510970"/>
              </p:ext>
            </p:extLst>
          </p:nvPr>
        </p:nvGraphicFramePr>
        <p:xfrm>
          <a:off x="1099930" y="2169215"/>
          <a:ext cx="9594574" cy="40791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3716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62F652-8558-5636-F864-9E087A6D0959}"/>
              </a:ext>
            </a:extLst>
          </p:cNvPr>
          <p:cNvSpPr>
            <a:spLocks noGrp="1"/>
          </p:cNvSpPr>
          <p:nvPr>
            <p:ph type="title"/>
          </p:nvPr>
        </p:nvSpPr>
        <p:spPr/>
        <p:txBody>
          <a:bodyPr>
            <a:normAutofit fontScale="90000"/>
          </a:bodyPr>
          <a:lstStyle/>
          <a:p>
            <a:r>
              <a:rPr lang="en-US" b="1" u="sng" dirty="0"/>
              <a:t>Lowest performing product per store location</a:t>
            </a:r>
            <a:endParaRPr lang="en-ZA" dirty="0"/>
          </a:p>
        </p:txBody>
      </p:sp>
      <p:sp>
        <p:nvSpPr>
          <p:cNvPr id="2" name="Slide Number Placeholder 1">
            <a:extLst>
              <a:ext uri="{FF2B5EF4-FFF2-40B4-BE49-F238E27FC236}">
                <a16:creationId xmlns:a16="http://schemas.microsoft.com/office/drawing/2014/main" id="{F4C4DCD4-4331-00A9-CE6F-279847FA232B}"/>
              </a:ext>
            </a:extLst>
          </p:cNvPr>
          <p:cNvSpPr>
            <a:spLocks noGrp="1"/>
          </p:cNvSpPr>
          <p:nvPr>
            <p:ph type="sldNum" sz="quarter" idx="12"/>
          </p:nvPr>
        </p:nvSpPr>
        <p:spPr/>
        <p:txBody>
          <a:bodyPr/>
          <a:lstStyle/>
          <a:p>
            <a:fld id="{3A98EE3D-8CD1-4C3F-BD1C-C98C9596463C}" type="slidenum">
              <a:rPr lang="en-US" smtClean="0"/>
              <a:t>9</a:t>
            </a:fld>
            <a:endParaRPr lang="en-US" dirty="0"/>
          </a:p>
        </p:txBody>
      </p:sp>
      <p:graphicFrame>
        <p:nvGraphicFramePr>
          <p:cNvPr id="5" name="Content Placeholder 4">
            <a:extLst>
              <a:ext uri="{FF2B5EF4-FFF2-40B4-BE49-F238E27FC236}">
                <a16:creationId xmlns:a16="http://schemas.microsoft.com/office/drawing/2014/main" id="{625F039E-E4A7-9FB7-A99D-65EC9095525E}"/>
              </a:ext>
            </a:extLst>
          </p:cNvPr>
          <p:cNvGraphicFramePr>
            <a:graphicFrameLocks noGrp="1"/>
          </p:cNvGraphicFramePr>
          <p:nvPr>
            <p:ph idx="1"/>
            <p:extLst>
              <p:ext uri="{D42A27DB-BD31-4B8C-83A1-F6EECF244321}">
                <p14:modId xmlns:p14="http://schemas.microsoft.com/office/powerpoint/2010/main" val="3061097695"/>
              </p:ext>
            </p:extLst>
          </p:nvPr>
        </p:nvGraphicFramePr>
        <p:xfrm>
          <a:off x="914400" y="2076450"/>
          <a:ext cx="10353675" cy="41719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24706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{3CF3B959-23DC-45B3-9498-3F9915721139}tf12214701_win32</Template>
  <TotalTime>191</TotalTime>
  <Words>1208</Words>
  <Application>Microsoft Office PowerPoint</Application>
  <PresentationFormat>Widescreen</PresentationFormat>
  <Paragraphs>107</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 Narrow</vt:lpstr>
      <vt:lpstr>Calibri</vt:lpstr>
      <vt:lpstr>D-DINExp</vt:lpstr>
      <vt:lpstr>Goudy Old Style</vt:lpstr>
      <vt:lpstr>Symbol</vt:lpstr>
      <vt:lpstr>Times New Roman</vt:lpstr>
      <vt:lpstr>Wingdings 2</vt:lpstr>
      <vt:lpstr>SlateVTI</vt:lpstr>
      <vt:lpstr>Bright Coffee Shop Sales Analysis Supporting Growth &amp; Product Optimization </vt:lpstr>
      <vt:lpstr>Executive Summary</vt:lpstr>
      <vt:lpstr>PowerPoint Presentation</vt:lpstr>
      <vt:lpstr>PowerPoint Presentation</vt:lpstr>
      <vt:lpstr>PowerPoint Presentation</vt:lpstr>
      <vt:lpstr>PowerPoint Presentation</vt:lpstr>
      <vt:lpstr>Collective monthly sales analysis</vt:lpstr>
      <vt:lpstr>Monthly Sales per store location</vt:lpstr>
      <vt:lpstr>Lowest performing product per store location</vt:lpstr>
      <vt:lpstr>Best performing products per store location </vt:lpstr>
      <vt:lpstr>10:00 AM is the time of day stores makes most sales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Ndlovu, Melusi, (Mr) (s214072509)</dc:creator>
  <cp:lastModifiedBy>Ndlovu, Melusi, (Mr) (s214072509)</cp:lastModifiedBy>
  <cp:revision>19</cp:revision>
  <dcterms:created xsi:type="dcterms:W3CDTF">2025-07-07T15:36:43Z</dcterms:created>
  <dcterms:modified xsi:type="dcterms:W3CDTF">2025-07-07T22:32:12Z</dcterms:modified>
</cp:coreProperties>
</file>