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3" r:id="rId8"/>
    <p:sldId id="284" r:id="rId9"/>
    <p:sldId id="287" r:id="rId10"/>
    <p:sldId id="288"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7"/>
            <p14:sldId id="288"/>
            <p14:sldId id="285"/>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1" autoAdjust="0"/>
  </p:normalViewPr>
  <p:slideViewPr>
    <p:cSldViewPr snapToGrid="0">
      <p:cViewPr varScale="1">
        <p:scale>
          <a:sx n="68" d="100"/>
          <a:sy n="68" d="100"/>
        </p:scale>
        <p:origin x="9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[BrightLight Planning Results1.csv]Best selling products!PivotTable6</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094601097032395E-2"/>
          <c:y val="6.0185185185185182E-2"/>
          <c:w val="0.51518755543054606"/>
          <c:h val="0.72276283172936717"/>
        </c:manualLayout>
      </c:layout>
      <c:barChart>
        <c:barDir val="col"/>
        <c:grouping val="clustered"/>
        <c:varyColors val="0"/>
        <c:ser>
          <c:idx val="0"/>
          <c:order val="0"/>
          <c:tx>
            <c:strRef>
              <c:f>'Best selling products'!$B$1</c:f>
              <c:strCache>
                <c:ptCount val="1"/>
                <c:pt idx="0">
                  <c:v>Sum of TOTAL_REVENUE</c:v>
                </c:pt>
              </c:strCache>
            </c:strRef>
          </c:tx>
          <c:spPr>
            <a:solidFill>
              <a:schemeClr val="accent1"/>
            </a:solidFill>
            <a:ln>
              <a:noFill/>
            </a:ln>
            <a:effectLst/>
          </c:spPr>
          <c:invertIfNegative val="0"/>
          <c:cat>
            <c:strRef>
              <c:f>'Best selling products'!$A$2:$A$7</c:f>
              <c:strCache>
                <c:ptCount val="5"/>
                <c:pt idx="0">
                  <c:v>Barista Espresso</c:v>
                </c:pt>
                <c:pt idx="1">
                  <c:v>Brewed Black tea</c:v>
                </c:pt>
                <c:pt idx="2">
                  <c:v>Brewed Chai tea</c:v>
                </c:pt>
                <c:pt idx="3">
                  <c:v>Gourmet brewed coffee</c:v>
                </c:pt>
                <c:pt idx="4">
                  <c:v>Hot chocolate</c:v>
                </c:pt>
              </c:strCache>
            </c:strRef>
          </c:cat>
          <c:val>
            <c:numRef>
              <c:f>'Best selling products'!$B$2:$B$7</c:f>
              <c:numCache>
                <c:formatCode>General</c:formatCode>
                <c:ptCount val="5"/>
                <c:pt idx="0">
                  <c:v>91406.2</c:v>
                </c:pt>
                <c:pt idx="1">
                  <c:v>47932</c:v>
                </c:pt>
                <c:pt idx="2">
                  <c:v>77081.95</c:v>
                </c:pt>
                <c:pt idx="3">
                  <c:v>70034.600000000006</c:v>
                </c:pt>
                <c:pt idx="4">
                  <c:v>72416</c:v>
                </c:pt>
              </c:numCache>
            </c:numRef>
          </c:val>
          <c:extLst>
            <c:ext xmlns:c16="http://schemas.microsoft.com/office/drawing/2014/chart" uri="{C3380CC4-5D6E-409C-BE32-E72D297353CC}">
              <c16:uniqueId val="{00000000-E727-46BB-9A5B-EA9184ADCBFE}"/>
            </c:ext>
          </c:extLst>
        </c:ser>
        <c:ser>
          <c:idx val="1"/>
          <c:order val="1"/>
          <c:tx>
            <c:strRef>
              <c:f>'Best selling products'!$C$1</c:f>
              <c:strCache>
                <c:ptCount val="1"/>
                <c:pt idx="0">
                  <c:v>Sum of TOTAL_QUANTITY_SOLD</c:v>
                </c:pt>
              </c:strCache>
            </c:strRef>
          </c:tx>
          <c:spPr>
            <a:solidFill>
              <a:schemeClr val="accent2"/>
            </a:solidFill>
            <a:ln>
              <a:noFill/>
            </a:ln>
            <a:effectLst/>
          </c:spPr>
          <c:invertIfNegative val="0"/>
          <c:cat>
            <c:strRef>
              <c:f>'Best selling products'!$A$2:$A$7</c:f>
              <c:strCache>
                <c:ptCount val="5"/>
                <c:pt idx="0">
                  <c:v>Barista Espresso</c:v>
                </c:pt>
                <c:pt idx="1">
                  <c:v>Brewed Black tea</c:v>
                </c:pt>
                <c:pt idx="2">
                  <c:v>Brewed Chai tea</c:v>
                </c:pt>
                <c:pt idx="3">
                  <c:v>Gourmet brewed coffee</c:v>
                </c:pt>
                <c:pt idx="4">
                  <c:v>Hot chocolate</c:v>
                </c:pt>
              </c:strCache>
            </c:strRef>
          </c:cat>
          <c:val>
            <c:numRef>
              <c:f>'Best selling products'!$C$2:$C$7</c:f>
              <c:numCache>
                <c:formatCode>General</c:formatCode>
                <c:ptCount val="5"/>
                <c:pt idx="0">
                  <c:v>24943</c:v>
                </c:pt>
                <c:pt idx="1">
                  <c:v>17462</c:v>
                </c:pt>
                <c:pt idx="2">
                  <c:v>26250</c:v>
                </c:pt>
                <c:pt idx="3">
                  <c:v>25973</c:v>
                </c:pt>
                <c:pt idx="4">
                  <c:v>17457</c:v>
                </c:pt>
              </c:numCache>
            </c:numRef>
          </c:val>
          <c:extLst>
            <c:ext xmlns:c16="http://schemas.microsoft.com/office/drawing/2014/chart" uri="{C3380CC4-5D6E-409C-BE32-E72D297353CC}">
              <c16:uniqueId val="{00000001-E727-46BB-9A5B-EA9184ADCBFE}"/>
            </c:ext>
          </c:extLst>
        </c:ser>
        <c:dLbls>
          <c:showLegendKey val="0"/>
          <c:showVal val="0"/>
          <c:showCatName val="0"/>
          <c:showSerName val="0"/>
          <c:showPercent val="0"/>
          <c:showBubbleSize val="0"/>
        </c:dLbls>
        <c:gapWidth val="219"/>
        <c:overlap val="-27"/>
        <c:axId val="485536752"/>
        <c:axId val="485537712"/>
      </c:barChart>
      <c:catAx>
        <c:axId val="485536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537712"/>
        <c:crosses val="autoZero"/>
        <c:auto val="1"/>
        <c:lblAlgn val="ctr"/>
        <c:lblOffset val="100"/>
        <c:noMultiLvlLbl val="0"/>
      </c:catAx>
      <c:valAx>
        <c:axId val="48553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536752"/>
        <c:crosses val="autoZero"/>
        <c:crossBetween val="between"/>
      </c:valAx>
      <c:spPr>
        <a:noFill/>
        <a:ln>
          <a:noFill/>
        </a:ln>
        <a:effectLst/>
      </c:spPr>
    </c:plotArea>
    <c:legend>
      <c:legendPos val="r"/>
      <c:layout>
        <c:manualLayout>
          <c:xMode val="edge"/>
          <c:yMode val="edge"/>
          <c:x val="0.56620188150003115"/>
          <c:y val="0.37569335083114613"/>
          <c:w val="0.34028639621653045"/>
          <c:h val="0.1652799650043744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[BrightLight Planning Results1.csv]Worst performing products!PivotTable9</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'Worst performing products'!$B$1</c:f>
              <c:strCache>
                <c:ptCount val="1"/>
                <c:pt idx="0">
                  <c:v>Sum of TOTAL_REVENUE</c:v>
                </c:pt>
              </c:strCache>
            </c:strRef>
          </c:tx>
          <c:spPr>
            <a:solidFill>
              <a:schemeClr val="accent1"/>
            </a:solidFill>
            <a:ln>
              <a:noFill/>
            </a:ln>
            <a:effectLst/>
          </c:spPr>
          <c:invertIfNegative val="0"/>
          <c:cat>
            <c:strRef>
              <c:f>'Worst performing products'!$A$2:$A$7</c:f>
              <c:strCache>
                <c:ptCount val="5"/>
                <c:pt idx="0">
                  <c:v>Barista Espresso</c:v>
                </c:pt>
                <c:pt idx="1">
                  <c:v>Brewed Black tea</c:v>
                </c:pt>
                <c:pt idx="2">
                  <c:v>Brewed Chai tea</c:v>
                </c:pt>
                <c:pt idx="3">
                  <c:v>Gourmet brewed coffee</c:v>
                </c:pt>
                <c:pt idx="4">
                  <c:v>Hot chocolate</c:v>
                </c:pt>
              </c:strCache>
            </c:strRef>
          </c:cat>
          <c:val>
            <c:numRef>
              <c:f>'Worst performing products'!$B$2:$B$7</c:f>
              <c:numCache>
                <c:formatCode>General</c:formatCode>
                <c:ptCount val="5"/>
                <c:pt idx="0">
                  <c:v>91406.2</c:v>
                </c:pt>
                <c:pt idx="1">
                  <c:v>47932</c:v>
                </c:pt>
                <c:pt idx="2">
                  <c:v>77081.95</c:v>
                </c:pt>
                <c:pt idx="3">
                  <c:v>70034.600000000006</c:v>
                </c:pt>
                <c:pt idx="4">
                  <c:v>72416</c:v>
                </c:pt>
              </c:numCache>
            </c:numRef>
          </c:val>
          <c:extLst>
            <c:ext xmlns:c16="http://schemas.microsoft.com/office/drawing/2014/chart" uri="{C3380CC4-5D6E-409C-BE32-E72D297353CC}">
              <c16:uniqueId val="{00000000-72D5-4A45-A7DD-1393EC5412A3}"/>
            </c:ext>
          </c:extLst>
        </c:ser>
        <c:ser>
          <c:idx val="1"/>
          <c:order val="1"/>
          <c:tx>
            <c:strRef>
              <c:f>'Worst performing products'!$C$1</c:f>
              <c:strCache>
                <c:ptCount val="1"/>
                <c:pt idx="0">
                  <c:v>Sum of TOTAL_QUANTITY_SOLD</c:v>
                </c:pt>
              </c:strCache>
            </c:strRef>
          </c:tx>
          <c:spPr>
            <a:solidFill>
              <a:schemeClr val="accent2"/>
            </a:solidFill>
            <a:ln>
              <a:noFill/>
            </a:ln>
            <a:effectLst/>
          </c:spPr>
          <c:invertIfNegative val="0"/>
          <c:cat>
            <c:strRef>
              <c:f>'Worst performing products'!$A$2:$A$7</c:f>
              <c:strCache>
                <c:ptCount val="5"/>
                <c:pt idx="0">
                  <c:v>Barista Espresso</c:v>
                </c:pt>
                <c:pt idx="1">
                  <c:v>Brewed Black tea</c:v>
                </c:pt>
                <c:pt idx="2">
                  <c:v>Brewed Chai tea</c:v>
                </c:pt>
                <c:pt idx="3">
                  <c:v>Gourmet brewed coffee</c:v>
                </c:pt>
                <c:pt idx="4">
                  <c:v>Hot chocolate</c:v>
                </c:pt>
              </c:strCache>
            </c:strRef>
          </c:cat>
          <c:val>
            <c:numRef>
              <c:f>'Worst performing products'!$C$2:$C$7</c:f>
              <c:numCache>
                <c:formatCode>General</c:formatCode>
                <c:ptCount val="5"/>
                <c:pt idx="0">
                  <c:v>24943</c:v>
                </c:pt>
                <c:pt idx="1">
                  <c:v>17462</c:v>
                </c:pt>
                <c:pt idx="2">
                  <c:v>26250</c:v>
                </c:pt>
                <c:pt idx="3">
                  <c:v>25973</c:v>
                </c:pt>
                <c:pt idx="4">
                  <c:v>17457</c:v>
                </c:pt>
              </c:numCache>
            </c:numRef>
          </c:val>
          <c:extLst>
            <c:ext xmlns:c16="http://schemas.microsoft.com/office/drawing/2014/chart" uri="{C3380CC4-5D6E-409C-BE32-E72D297353CC}">
              <c16:uniqueId val="{00000001-72D5-4A45-A7DD-1393EC5412A3}"/>
            </c:ext>
          </c:extLst>
        </c:ser>
        <c:dLbls>
          <c:showLegendKey val="0"/>
          <c:showVal val="0"/>
          <c:showCatName val="0"/>
          <c:showSerName val="0"/>
          <c:showPercent val="0"/>
          <c:showBubbleSize val="0"/>
        </c:dLbls>
        <c:gapWidth val="219"/>
        <c:overlap val="-27"/>
        <c:axId val="564359600"/>
        <c:axId val="564372080"/>
      </c:barChart>
      <c:catAx>
        <c:axId val="56435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72080"/>
        <c:crosses val="autoZero"/>
        <c:auto val="1"/>
        <c:lblAlgn val="ctr"/>
        <c:lblOffset val="100"/>
        <c:noMultiLvlLbl val="0"/>
      </c:catAx>
      <c:valAx>
        <c:axId val="56437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59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[BrightLight Planning Results1.csv]Sum of monthly revenue!PivotTable13</c:name>
    <c:fmtId val="1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 of monthly revenue'!$B$3</c:f>
              <c:strCache>
                <c:ptCount val="1"/>
                <c:pt idx="0">
                  <c:v>Total</c:v>
                </c:pt>
              </c:strCache>
            </c:strRef>
          </c:tx>
          <c:spPr>
            <a:solidFill>
              <a:schemeClr val="accent1"/>
            </a:solidFill>
            <a:ln>
              <a:noFill/>
            </a:ln>
            <a:effectLst/>
          </c:spPr>
          <c:invertIfNegative val="0"/>
          <c:cat>
            <c:multiLvlStrRef>
              <c:f>'Sum of monthly revenue'!$A$4:$A$490</c:f>
              <c:multiLvlStrCache>
                <c:ptCount val="480"/>
                <c:lvl>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pt idx="80">
                    <c:v>Almond Croissant</c:v>
                  </c:pt>
                  <c:pt idx="81">
                    <c:v>Brazilian - Organic</c:v>
                  </c:pt>
                  <c:pt idx="82">
                    <c:v>Brazilian Lg</c:v>
                  </c:pt>
                  <c:pt idx="83">
                    <c:v>Brazilian Rg</c:v>
                  </c:pt>
                  <c:pt idx="84">
                    <c:v>Brazilian Sm</c:v>
                  </c:pt>
                  <c:pt idx="85">
                    <c:v>Cappuccino</c:v>
                  </c:pt>
                  <c:pt idx="86">
                    <c:v>Cappuccino Lg</c:v>
                  </c:pt>
                  <c:pt idx="87">
                    <c:v>Carmel syrup</c:v>
                  </c:pt>
                  <c:pt idx="88">
                    <c:v>Chili Mayan</c:v>
                  </c:pt>
                  <c:pt idx="89">
                    <c:v>Chocolate Chip Biscotti</c:v>
                  </c:pt>
                  <c:pt idx="90">
                    <c:v>Chocolate Croissant</c:v>
                  </c:pt>
                  <c:pt idx="91">
                    <c:v>Chocolate syrup</c:v>
                  </c:pt>
                  <c:pt idx="92">
                    <c:v>Civet Cat</c:v>
                  </c:pt>
                  <c:pt idx="93">
                    <c:v>Columbian Medium Roast</c:v>
                  </c:pt>
                  <c:pt idx="94">
                    <c:v>Columbian Medium Roast Lg</c:v>
                  </c:pt>
                  <c:pt idx="95">
                    <c:v>Columbian Medium Roast Rg</c:v>
                  </c:pt>
                  <c:pt idx="96">
                    <c:v>Columbian Medium Roast Sm</c:v>
                  </c:pt>
                  <c:pt idx="97">
                    <c:v>Cranberry Scone</c:v>
                  </c:pt>
                  <c:pt idx="98">
                    <c:v>Croissant</c:v>
                  </c:pt>
                  <c:pt idx="99">
                    <c:v>Dark chocolate</c:v>
                  </c:pt>
                  <c:pt idx="100">
                    <c:v>Dark chocolate Lg</c:v>
                  </c:pt>
                  <c:pt idx="101">
                    <c:v>Dark chocolate Rg</c:v>
                  </c:pt>
                  <c:pt idx="102">
                    <c:v>Earl Grey</c:v>
                  </c:pt>
                  <c:pt idx="103">
                    <c:v>Earl Grey Lg</c:v>
                  </c:pt>
                  <c:pt idx="104">
                    <c:v>Earl Grey Rg</c:v>
                  </c:pt>
                  <c:pt idx="105">
                    <c:v>English Breakfast</c:v>
                  </c:pt>
                  <c:pt idx="106">
                    <c:v>English Breakfast Lg</c:v>
                  </c:pt>
                  <c:pt idx="107">
                    <c:v>English Breakfast Rg</c:v>
                  </c:pt>
                  <c:pt idx="108">
                    <c:v>Espresso Roast</c:v>
                  </c:pt>
                  <c:pt idx="109">
                    <c:v>Espresso shot</c:v>
                  </c:pt>
                  <c:pt idx="110">
                    <c:v>Ethiopia</c:v>
                  </c:pt>
                  <c:pt idx="111">
                    <c:v>Ethiopia Lg</c:v>
                  </c:pt>
                  <c:pt idx="112">
                    <c:v>Ethiopia Rg</c:v>
                  </c:pt>
                  <c:pt idx="113">
                    <c:v>Ethiopia Sm</c:v>
                  </c:pt>
                  <c:pt idx="114">
                    <c:v>Ginger Biscotti</c:v>
                  </c:pt>
                  <c:pt idx="115">
                    <c:v>Ginger Scone</c:v>
                  </c:pt>
                  <c:pt idx="116">
                    <c:v>Guatemalan Sustainably Grown</c:v>
                  </c:pt>
                  <c:pt idx="117">
                    <c:v>Hazelnut Biscotti</c:v>
                  </c:pt>
                  <c:pt idx="118">
                    <c:v>Hazelnut syrup</c:v>
                  </c:pt>
                  <c:pt idx="119">
                    <c:v>I Need My Bean! Diner mug</c:v>
                  </c:pt>
                  <c:pt idx="120">
                    <c:v>I Need My Bean! Latte cup</c:v>
                  </c:pt>
                  <c:pt idx="121">
                    <c:v>I Need My Bean! T-shirt</c:v>
                  </c:pt>
                  <c:pt idx="122">
                    <c:v>Jamacian Coffee River</c:v>
                  </c:pt>
                  <c:pt idx="123">
                    <c:v>Jamaican Coffee River Lg</c:v>
                  </c:pt>
                  <c:pt idx="124">
                    <c:v>Jamaican Coffee River Rg</c:v>
                  </c:pt>
                  <c:pt idx="125">
                    <c:v>Jamaican Coffee River Sm</c:v>
                  </c:pt>
                  <c:pt idx="126">
                    <c:v>Jumbo Savory Scone</c:v>
                  </c:pt>
                  <c:pt idx="127">
                    <c:v>Latte</c:v>
                  </c:pt>
                  <c:pt idx="128">
                    <c:v>Latte Rg</c:v>
                  </c:pt>
                  <c:pt idx="129">
                    <c:v>Lemon Grass</c:v>
                  </c:pt>
                  <c:pt idx="130">
                    <c:v>Lemon Grass Lg</c:v>
                  </c:pt>
                  <c:pt idx="131">
                    <c:v>Lemon Grass Rg</c:v>
                  </c:pt>
                  <c:pt idx="132">
                    <c:v>Morning Sunrise Chai</c:v>
                  </c:pt>
                  <c:pt idx="133">
                    <c:v>Morning Sunrise Chai Lg</c:v>
                  </c:pt>
                  <c:pt idx="134">
                    <c:v>Morning Sunrise Chai Rg</c:v>
                  </c:pt>
                  <c:pt idx="135">
                    <c:v>Oatmeal Scone</c:v>
                  </c:pt>
                  <c:pt idx="136">
                    <c:v>Organic Decaf Blend</c:v>
                  </c:pt>
                  <c:pt idx="137">
                    <c:v>Our Old Time Diner Blend</c:v>
                  </c:pt>
                  <c:pt idx="138">
                    <c:v>Our Old Time Diner Blend Lg</c:v>
                  </c:pt>
                  <c:pt idx="139">
                    <c:v>Our Old Time Diner Blend Rg</c:v>
                  </c:pt>
                  <c:pt idx="140">
                    <c:v>Our Old Time Diner Blend Sm</c:v>
                  </c:pt>
                  <c:pt idx="141">
                    <c:v>Ouro Brasileiro shot</c:v>
                  </c:pt>
                  <c:pt idx="142">
                    <c:v>Peppermint</c:v>
                  </c:pt>
                  <c:pt idx="143">
                    <c:v>Peppermint Lg</c:v>
                  </c:pt>
                  <c:pt idx="144">
                    <c:v>Peppermint Rg</c:v>
                  </c:pt>
                  <c:pt idx="145">
                    <c:v>Primo Espresso Roast</c:v>
                  </c:pt>
                  <c:pt idx="146">
                    <c:v>Scottish Cream Scone </c:v>
                  </c:pt>
                  <c:pt idx="147">
                    <c:v>Serenity Green Tea</c:v>
                  </c:pt>
                  <c:pt idx="148">
                    <c:v>Serenity Green Tea Lg</c:v>
                  </c:pt>
                  <c:pt idx="149">
                    <c:v>Serenity Green Tea Rg</c:v>
                  </c:pt>
                  <c:pt idx="150">
                    <c:v>Spicy Eye Opener Chai</c:v>
                  </c:pt>
                  <c:pt idx="151">
                    <c:v>Spicy Eye Opener Chai Lg</c:v>
                  </c:pt>
                  <c:pt idx="152">
                    <c:v>Spicy Eye Opener Chai Rg</c:v>
                  </c:pt>
                  <c:pt idx="153">
                    <c:v>Sugar Free Vanilla syrup</c:v>
                  </c:pt>
                  <c:pt idx="154">
                    <c:v>Sustainably Grown Organic</c:v>
                  </c:pt>
                  <c:pt idx="155">
                    <c:v>Sustainably Grown Organic Lg</c:v>
                  </c:pt>
                  <c:pt idx="156">
                    <c:v>Sustainably Grown Organic Rg</c:v>
                  </c:pt>
                  <c:pt idx="157">
                    <c:v>Traditional Blend Chai</c:v>
                  </c:pt>
                  <c:pt idx="158">
                    <c:v>Traditional Blend Chai Lg</c:v>
                  </c:pt>
                  <c:pt idx="159">
                    <c:v>Traditional Blend Chai Rg</c:v>
                  </c:pt>
                  <c:pt idx="160">
                    <c:v>Almond Croissant</c:v>
                  </c:pt>
                  <c:pt idx="161">
                    <c:v>Brazilian - Organic</c:v>
                  </c:pt>
                  <c:pt idx="162">
                    <c:v>Brazilian Lg</c:v>
                  </c:pt>
                  <c:pt idx="163">
                    <c:v>Brazilian Rg</c:v>
                  </c:pt>
                  <c:pt idx="164">
                    <c:v>Brazilian Sm</c:v>
                  </c:pt>
                  <c:pt idx="165">
                    <c:v>Cappuccino</c:v>
                  </c:pt>
                  <c:pt idx="166">
                    <c:v>Cappuccino Lg</c:v>
                  </c:pt>
                  <c:pt idx="167">
                    <c:v>Carmel syrup</c:v>
                  </c:pt>
                  <c:pt idx="168">
                    <c:v>Chili Mayan</c:v>
                  </c:pt>
                  <c:pt idx="169">
                    <c:v>Chocolate Chip Biscotti</c:v>
                  </c:pt>
                  <c:pt idx="170">
                    <c:v>Chocolate Croissant</c:v>
                  </c:pt>
                  <c:pt idx="171">
                    <c:v>Chocolate syrup</c:v>
                  </c:pt>
                  <c:pt idx="172">
                    <c:v>Civet Cat</c:v>
                  </c:pt>
                  <c:pt idx="173">
                    <c:v>Columbian Medium Roast</c:v>
                  </c:pt>
                  <c:pt idx="174">
                    <c:v>Columbian Medium Roast Lg</c:v>
                  </c:pt>
                  <c:pt idx="175">
                    <c:v>Columbian Medium Roast Rg</c:v>
                  </c:pt>
                  <c:pt idx="176">
                    <c:v>Columbian Medium Roast Sm</c:v>
                  </c:pt>
                  <c:pt idx="177">
                    <c:v>Cranberry Scone</c:v>
                  </c:pt>
                  <c:pt idx="178">
                    <c:v>Croissant</c:v>
                  </c:pt>
                  <c:pt idx="179">
                    <c:v>Dark chocolate</c:v>
                  </c:pt>
                  <c:pt idx="180">
                    <c:v>Dark chocolate Lg</c:v>
                  </c:pt>
                  <c:pt idx="181">
                    <c:v>Dark chocolate Rg</c:v>
                  </c:pt>
                  <c:pt idx="182">
                    <c:v>Earl Grey</c:v>
                  </c:pt>
                  <c:pt idx="183">
                    <c:v>Earl Grey Lg</c:v>
                  </c:pt>
                  <c:pt idx="184">
                    <c:v>Earl Grey Rg</c:v>
                  </c:pt>
                  <c:pt idx="185">
                    <c:v>English Breakfast</c:v>
                  </c:pt>
                  <c:pt idx="186">
                    <c:v>English Breakfast Lg</c:v>
                  </c:pt>
                  <c:pt idx="187">
                    <c:v>English Breakfast Rg</c:v>
                  </c:pt>
                  <c:pt idx="188">
                    <c:v>Espresso Roast</c:v>
                  </c:pt>
                  <c:pt idx="189">
                    <c:v>Espresso shot</c:v>
                  </c:pt>
                  <c:pt idx="190">
                    <c:v>Ethiopia</c:v>
                  </c:pt>
                  <c:pt idx="191">
                    <c:v>Ethiopia Lg</c:v>
                  </c:pt>
                  <c:pt idx="192">
                    <c:v>Ethiopia Rg</c:v>
                  </c:pt>
                  <c:pt idx="193">
                    <c:v>Ethiopia Sm</c:v>
                  </c:pt>
                  <c:pt idx="194">
                    <c:v>Ginger Biscotti</c:v>
                  </c:pt>
                  <c:pt idx="195">
                    <c:v>Ginger Scone</c:v>
                  </c:pt>
                  <c:pt idx="196">
                    <c:v>Guatemalan Sustainably Grown</c:v>
                  </c:pt>
                  <c:pt idx="197">
                    <c:v>Hazelnut Biscotti</c:v>
                  </c:pt>
                  <c:pt idx="198">
                    <c:v>Hazelnut syrup</c:v>
                  </c:pt>
                  <c:pt idx="199">
                    <c:v>I Need My Bean! Diner mug</c:v>
                  </c:pt>
                  <c:pt idx="200">
                    <c:v>I Need My Bean! Latte cup</c:v>
                  </c:pt>
                  <c:pt idx="201">
                    <c:v>I Need My Bean! T-shirt</c:v>
                  </c:pt>
                  <c:pt idx="202">
                    <c:v>Jamacian Coffee River</c:v>
                  </c:pt>
                  <c:pt idx="203">
                    <c:v>Jamaican Coffee River Lg</c:v>
                  </c:pt>
                  <c:pt idx="204">
                    <c:v>Jamaican Coffee River Rg</c:v>
                  </c:pt>
                  <c:pt idx="205">
                    <c:v>Jamaican Coffee River Sm</c:v>
                  </c:pt>
                  <c:pt idx="206">
                    <c:v>Jumbo Savory Scone</c:v>
                  </c:pt>
                  <c:pt idx="207">
                    <c:v>Latte</c:v>
                  </c:pt>
                  <c:pt idx="208">
                    <c:v>Latte Rg</c:v>
                  </c:pt>
                  <c:pt idx="209">
                    <c:v>Lemon Grass</c:v>
                  </c:pt>
                  <c:pt idx="210">
                    <c:v>Lemon Grass Lg</c:v>
                  </c:pt>
                  <c:pt idx="211">
                    <c:v>Lemon Grass Rg</c:v>
                  </c:pt>
                  <c:pt idx="212">
                    <c:v>Morning Sunrise Chai</c:v>
                  </c:pt>
                  <c:pt idx="213">
                    <c:v>Morning Sunrise Chai Lg</c:v>
                  </c:pt>
                  <c:pt idx="214">
                    <c:v>Morning Sunrise Chai Rg</c:v>
                  </c:pt>
                  <c:pt idx="215">
                    <c:v>Oatmeal Scone</c:v>
                  </c:pt>
                  <c:pt idx="216">
                    <c:v>Organic Decaf Blend</c:v>
                  </c:pt>
                  <c:pt idx="217">
                    <c:v>Our Old Time Diner Blend</c:v>
                  </c:pt>
                  <c:pt idx="218">
                    <c:v>Our Old Time Diner Blend Lg</c:v>
                  </c:pt>
                  <c:pt idx="219">
                    <c:v>Our Old Time Diner Blend Rg</c:v>
                  </c:pt>
                  <c:pt idx="220">
                    <c:v>Our Old Time Diner Blend Sm</c:v>
                  </c:pt>
                  <c:pt idx="221">
                    <c:v>Ouro Brasileiro shot</c:v>
                  </c:pt>
                  <c:pt idx="222">
                    <c:v>Peppermint</c:v>
                  </c:pt>
                  <c:pt idx="223">
                    <c:v>Peppermint Lg</c:v>
                  </c:pt>
                  <c:pt idx="224">
                    <c:v>Peppermint Rg</c:v>
                  </c:pt>
                  <c:pt idx="225">
                    <c:v>Primo Espresso Roast</c:v>
                  </c:pt>
                  <c:pt idx="226">
                    <c:v>Scottish Cream Scone </c:v>
                  </c:pt>
                  <c:pt idx="227">
                    <c:v>Serenity Green Tea</c:v>
                  </c:pt>
                  <c:pt idx="228">
                    <c:v>Serenity Green Tea Lg</c:v>
                  </c:pt>
                  <c:pt idx="229">
                    <c:v>Serenity Green Tea Rg</c:v>
                  </c:pt>
                  <c:pt idx="230">
                    <c:v>Spicy Eye Opener Chai</c:v>
                  </c:pt>
                  <c:pt idx="231">
                    <c:v>Spicy Eye Opener Chai Lg</c:v>
                  </c:pt>
                  <c:pt idx="232">
                    <c:v>Spicy Eye Opener Chai Rg</c:v>
                  </c:pt>
                  <c:pt idx="233">
                    <c:v>Sugar Free Vanilla syrup</c:v>
                  </c:pt>
                  <c:pt idx="234">
                    <c:v>Sustainably Grown Organic</c:v>
                  </c:pt>
                  <c:pt idx="235">
                    <c:v>Sustainably Grown Organic Lg</c:v>
                  </c:pt>
                  <c:pt idx="236">
                    <c:v>Sustainably Grown Organic Rg</c:v>
                  </c:pt>
                  <c:pt idx="237">
                    <c:v>Traditional Blend Chai</c:v>
                  </c:pt>
                  <c:pt idx="238">
                    <c:v>Traditional Blend Chai Lg</c:v>
                  </c:pt>
                  <c:pt idx="239">
                    <c:v>Traditional Blend Chai Rg</c:v>
                  </c:pt>
                  <c:pt idx="240">
                    <c:v>Almond Croissant</c:v>
                  </c:pt>
                  <c:pt idx="241">
                    <c:v>Brazilian - Organic</c:v>
                  </c:pt>
                  <c:pt idx="242">
                    <c:v>Brazilian Lg</c:v>
                  </c:pt>
                  <c:pt idx="243">
                    <c:v>Brazilian Rg</c:v>
                  </c:pt>
                  <c:pt idx="244">
                    <c:v>Brazilian Sm</c:v>
                  </c:pt>
                  <c:pt idx="245">
                    <c:v>Cappuccino</c:v>
                  </c:pt>
                  <c:pt idx="246">
                    <c:v>Cappuccino Lg</c:v>
                  </c:pt>
                  <c:pt idx="247">
                    <c:v>Carmel syrup</c:v>
                  </c:pt>
                  <c:pt idx="248">
                    <c:v>Chili Mayan</c:v>
                  </c:pt>
                  <c:pt idx="249">
                    <c:v>Chocolate Chip Biscotti</c:v>
                  </c:pt>
                  <c:pt idx="250">
                    <c:v>Chocolate Croissant</c:v>
                  </c:pt>
                  <c:pt idx="251">
                    <c:v>Chocolate syrup</c:v>
                  </c:pt>
                  <c:pt idx="252">
                    <c:v>Civet Cat</c:v>
                  </c:pt>
                  <c:pt idx="253">
                    <c:v>Columbian Medium Roast</c:v>
                  </c:pt>
                  <c:pt idx="254">
                    <c:v>Columbian Medium Roast Lg</c:v>
                  </c:pt>
                  <c:pt idx="255">
                    <c:v>Columbian Medium Roast Rg</c:v>
                  </c:pt>
                  <c:pt idx="256">
                    <c:v>Columbian Medium Roast Sm</c:v>
                  </c:pt>
                  <c:pt idx="257">
                    <c:v>Cranberry Scone</c:v>
                  </c:pt>
                  <c:pt idx="258">
                    <c:v>Croissant</c:v>
                  </c:pt>
                  <c:pt idx="259">
                    <c:v>Dark chocolate</c:v>
                  </c:pt>
                  <c:pt idx="260">
                    <c:v>Dark chocolate Lg</c:v>
                  </c:pt>
                  <c:pt idx="261">
                    <c:v>Dark chocolate Rg</c:v>
                  </c:pt>
                  <c:pt idx="262">
                    <c:v>Earl Grey</c:v>
                  </c:pt>
                  <c:pt idx="263">
                    <c:v>Earl Grey Lg</c:v>
                  </c:pt>
                  <c:pt idx="264">
                    <c:v>Earl Grey Rg</c:v>
                  </c:pt>
                  <c:pt idx="265">
                    <c:v>English Breakfast</c:v>
                  </c:pt>
                  <c:pt idx="266">
                    <c:v>English Breakfast Lg</c:v>
                  </c:pt>
                  <c:pt idx="267">
                    <c:v>English Breakfast Rg</c:v>
                  </c:pt>
                  <c:pt idx="268">
                    <c:v>Espresso Roast</c:v>
                  </c:pt>
                  <c:pt idx="269">
                    <c:v>Espresso shot</c:v>
                  </c:pt>
                  <c:pt idx="270">
                    <c:v>Ethiopia</c:v>
                  </c:pt>
                  <c:pt idx="271">
                    <c:v>Ethiopia Lg</c:v>
                  </c:pt>
                  <c:pt idx="272">
                    <c:v>Ethiopia Rg</c:v>
                  </c:pt>
                  <c:pt idx="273">
                    <c:v>Ethiopia Sm</c:v>
                  </c:pt>
                  <c:pt idx="274">
                    <c:v>Ginger Biscotti</c:v>
                  </c:pt>
                  <c:pt idx="275">
                    <c:v>Ginger Scone</c:v>
                  </c:pt>
                  <c:pt idx="276">
                    <c:v>Guatemalan Sustainably Grown</c:v>
                  </c:pt>
                  <c:pt idx="277">
                    <c:v>Hazelnut Biscotti</c:v>
                  </c:pt>
                  <c:pt idx="278">
                    <c:v>Hazelnut syrup</c:v>
                  </c:pt>
                  <c:pt idx="279">
                    <c:v>I Need My Bean! Diner mug</c:v>
                  </c:pt>
                  <c:pt idx="280">
                    <c:v>I Need My Bean! Latte cup</c:v>
                  </c:pt>
                  <c:pt idx="281">
                    <c:v>I Need My Bean! T-shirt</c:v>
                  </c:pt>
                  <c:pt idx="282">
                    <c:v>Jamacian Coffee River</c:v>
                  </c:pt>
                  <c:pt idx="283">
                    <c:v>Jamaican Coffee River Lg</c:v>
                  </c:pt>
                  <c:pt idx="284">
                    <c:v>Jamaican Coffee River Rg</c:v>
                  </c:pt>
                  <c:pt idx="285">
                    <c:v>Jamaican Coffee River Sm</c:v>
                  </c:pt>
                  <c:pt idx="286">
                    <c:v>Jumbo Savory Scone</c:v>
                  </c:pt>
                  <c:pt idx="287">
                    <c:v>Latte</c:v>
                  </c:pt>
                  <c:pt idx="288">
                    <c:v>Latte Rg</c:v>
                  </c:pt>
                  <c:pt idx="289">
                    <c:v>Lemon Grass</c:v>
                  </c:pt>
                  <c:pt idx="290">
                    <c:v>Lemon Grass Lg</c:v>
                  </c:pt>
                  <c:pt idx="291">
                    <c:v>Lemon Grass Rg</c:v>
                  </c:pt>
                  <c:pt idx="292">
                    <c:v>Morning Sunrise Chai</c:v>
                  </c:pt>
                  <c:pt idx="293">
                    <c:v>Morning Sunrise Chai Lg</c:v>
                  </c:pt>
                  <c:pt idx="294">
                    <c:v>Morning Sunrise Chai Rg</c:v>
                  </c:pt>
                  <c:pt idx="295">
                    <c:v>Oatmeal Scone</c:v>
                  </c:pt>
                  <c:pt idx="296">
                    <c:v>Organic Decaf Blend</c:v>
                  </c:pt>
                  <c:pt idx="297">
                    <c:v>Our Old Time Diner Blend</c:v>
                  </c:pt>
                  <c:pt idx="298">
                    <c:v>Our Old Time Diner Blend Lg</c:v>
                  </c:pt>
                  <c:pt idx="299">
                    <c:v>Our Old Time Diner Blend Rg</c:v>
                  </c:pt>
                  <c:pt idx="300">
                    <c:v>Our Old Time Diner Blend Sm</c:v>
                  </c:pt>
                  <c:pt idx="301">
                    <c:v>Ouro Brasileiro shot</c:v>
                  </c:pt>
                  <c:pt idx="302">
                    <c:v>Peppermint</c:v>
                  </c:pt>
                  <c:pt idx="303">
                    <c:v>Peppermint Lg</c:v>
                  </c:pt>
                  <c:pt idx="304">
                    <c:v>Peppermint Rg</c:v>
                  </c:pt>
                  <c:pt idx="305">
                    <c:v>Primo Espresso Roast</c:v>
                  </c:pt>
                  <c:pt idx="306">
                    <c:v>Scottish Cream Scone </c:v>
                  </c:pt>
                  <c:pt idx="307">
                    <c:v>Serenity Green Tea</c:v>
                  </c:pt>
                  <c:pt idx="308">
                    <c:v>Serenity Green Tea Lg</c:v>
                  </c:pt>
                  <c:pt idx="309">
                    <c:v>Serenity Green Tea Rg</c:v>
                  </c:pt>
                  <c:pt idx="310">
                    <c:v>Spicy Eye Opener Chai</c:v>
                  </c:pt>
                  <c:pt idx="311">
                    <c:v>Spicy Eye Opener Chai Lg</c:v>
                  </c:pt>
                  <c:pt idx="312">
                    <c:v>Spicy Eye Opener Chai Rg</c:v>
                  </c:pt>
                  <c:pt idx="313">
                    <c:v>Sugar Free Vanilla syrup</c:v>
                  </c:pt>
                  <c:pt idx="314">
                    <c:v>Sustainably Grown Organic</c:v>
                  </c:pt>
                  <c:pt idx="315">
                    <c:v>Sustainably Grown Organic Lg</c:v>
                  </c:pt>
                  <c:pt idx="316">
                    <c:v>Sustainably Grown Organic Rg</c:v>
                  </c:pt>
                  <c:pt idx="317">
                    <c:v>Traditional Blend Chai</c:v>
                  </c:pt>
                  <c:pt idx="318">
                    <c:v>Traditional Blend Chai Lg</c:v>
                  </c:pt>
                  <c:pt idx="319">
                    <c:v>Traditional Blend Chai Rg</c:v>
                  </c:pt>
                  <c:pt idx="320">
                    <c:v>Almond Croissant</c:v>
                  </c:pt>
                  <c:pt idx="321">
                    <c:v>Brazilian - Organic</c:v>
                  </c:pt>
                  <c:pt idx="322">
                    <c:v>Brazilian Lg</c:v>
                  </c:pt>
                  <c:pt idx="323">
                    <c:v>Brazilian Rg</c:v>
                  </c:pt>
                  <c:pt idx="324">
                    <c:v>Brazilian Sm</c:v>
                  </c:pt>
                  <c:pt idx="325">
                    <c:v>Cappuccino</c:v>
                  </c:pt>
                  <c:pt idx="326">
                    <c:v>Cappuccino Lg</c:v>
                  </c:pt>
                  <c:pt idx="327">
                    <c:v>Carmel syrup</c:v>
                  </c:pt>
                  <c:pt idx="328">
                    <c:v>Chili Mayan</c:v>
                  </c:pt>
                  <c:pt idx="329">
                    <c:v>Chocolate Chip Biscotti</c:v>
                  </c:pt>
                  <c:pt idx="330">
                    <c:v>Chocolate Croissant</c:v>
                  </c:pt>
                  <c:pt idx="331">
                    <c:v>Chocolate syrup</c:v>
                  </c:pt>
                  <c:pt idx="332">
                    <c:v>Civet Cat</c:v>
                  </c:pt>
                  <c:pt idx="333">
                    <c:v>Columbian Medium Roast</c:v>
                  </c:pt>
                  <c:pt idx="334">
                    <c:v>Columbian Medium Roast Lg</c:v>
                  </c:pt>
                  <c:pt idx="335">
                    <c:v>Columbian Medium Roast Rg</c:v>
                  </c:pt>
                  <c:pt idx="336">
                    <c:v>Columbian Medium Roast Sm</c:v>
                  </c:pt>
                  <c:pt idx="337">
                    <c:v>Cranberry Scone</c:v>
                  </c:pt>
                  <c:pt idx="338">
                    <c:v>Croissant</c:v>
                  </c:pt>
                  <c:pt idx="339">
                    <c:v>Dark chocolate</c:v>
                  </c:pt>
                  <c:pt idx="340">
                    <c:v>Dark chocolate Lg</c:v>
                  </c:pt>
                  <c:pt idx="341">
                    <c:v>Dark chocolate Rg</c:v>
                  </c:pt>
                  <c:pt idx="342">
                    <c:v>Earl Grey</c:v>
                  </c:pt>
                  <c:pt idx="343">
                    <c:v>Earl Grey Lg</c:v>
                  </c:pt>
                  <c:pt idx="344">
                    <c:v>Earl Grey Rg</c:v>
                  </c:pt>
                  <c:pt idx="345">
                    <c:v>English Breakfast</c:v>
                  </c:pt>
                  <c:pt idx="346">
                    <c:v>English Breakfast Lg</c:v>
                  </c:pt>
                  <c:pt idx="347">
                    <c:v>English Breakfast Rg</c:v>
                  </c:pt>
                  <c:pt idx="348">
                    <c:v>Espresso Roast</c:v>
                  </c:pt>
                  <c:pt idx="349">
                    <c:v>Espresso shot</c:v>
                  </c:pt>
                  <c:pt idx="350">
                    <c:v>Ethiopia</c:v>
                  </c:pt>
                  <c:pt idx="351">
                    <c:v>Ethiopia Lg</c:v>
                  </c:pt>
                  <c:pt idx="352">
                    <c:v>Ethiopia Rg</c:v>
                  </c:pt>
                  <c:pt idx="353">
                    <c:v>Ethiopia Sm</c:v>
                  </c:pt>
                  <c:pt idx="354">
                    <c:v>Ginger Biscotti</c:v>
                  </c:pt>
                  <c:pt idx="355">
                    <c:v>Ginger Scone</c:v>
                  </c:pt>
                  <c:pt idx="356">
                    <c:v>Guatemalan Sustainably Grown</c:v>
                  </c:pt>
                  <c:pt idx="357">
                    <c:v>Hazelnut Biscotti</c:v>
                  </c:pt>
                  <c:pt idx="358">
                    <c:v>Hazelnut syrup</c:v>
                  </c:pt>
                  <c:pt idx="359">
                    <c:v>I Need My Bean! Diner mug</c:v>
                  </c:pt>
                  <c:pt idx="360">
                    <c:v>I Need My Bean! Latte cup</c:v>
                  </c:pt>
                  <c:pt idx="361">
                    <c:v>I Need My Bean! T-shirt</c:v>
                  </c:pt>
                  <c:pt idx="362">
                    <c:v>Jamacian Coffee River</c:v>
                  </c:pt>
                  <c:pt idx="363">
                    <c:v>Jamaican Coffee River Lg</c:v>
                  </c:pt>
                  <c:pt idx="364">
                    <c:v>Jamaican Coffee River Rg</c:v>
                  </c:pt>
                  <c:pt idx="365">
                    <c:v>Jamaican Coffee River Sm</c:v>
                  </c:pt>
                  <c:pt idx="366">
                    <c:v>Jumbo Savory Scone</c:v>
                  </c:pt>
                  <c:pt idx="367">
                    <c:v>Latte</c:v>
                  </c:pt>
                  <c:pt idx="368">
                    <c:v>Latte Rg</c:v>
                  </c:pt>
                  <c:pt idx="369">
                    <c:v>Lemon Grass</c:v>
                  </c:pt>
                  <c:pt idx="370">
                    <c:v>Lemon Grass Lg</c:v>
                  </c:pt>
                  <c:pt idx="371">
                    <c:v>Lemon Grass Rg</c:v>
                  </c:pt>
                  <c:pt idx="372">
                    <c:v>Morning Sunrise Chai</c:v>
                  </c:pt>
                  <c:pt idx="373">
                    <c:v>Morning Sunrise Chai Lg</c:v>
                  </c:pt>
                  <c:pt idx="374">
                    <c:v>Morning Sunrise Chai Rg</c:v>
                  </c:pt>
                  <c:pt idx="375">
                    <c:v>Oatmeal Scone</c:v>
                  </c:pt>
                  <c:pt idx="376">
                    <c:v>Organic Decaf Blend</c:v>
                  </c:pt>
                  <c:pt idx="377">
                    <c:v>Our Old Time Diner Blend</c:v>
                  </c:pt>
                  <c:pt idx="378">
                    <c:v>Our Old Time Diner Blend Lg</c:v>
                  </c:pt>
                  <c:pt idx="379">
                    <c:v>Our Old Time Diner Blend Rg</c:v>
                  </c:pt>
                  <c:pt idx="380">
                    <c:v>Our Old Time Diner Blend Sm</c:v>
                  </c:pt>
                  <c:pt idx="381">
                    <c:v>Ouro Brasileiro shot</c:v>
                  </c:pt>
                  <c:pt idx="382">
                    <c:v>Peppermint</c:v>
                  </c:pt>
                  <c:pt idx="383">
                    <c:v>Peppermint Lg</c:v>
                  </c:pt>
                  <c:pt idx="384">
                    <c:v>Peppermint Rg</c:v>
                  </c:pt>
                  <c:pt idx="385">
                    <c:v>Primo Espresso Roast</c:v>
                  </c:pt>
                  <c:pt idx="386">
                    <c:v>Scottish Cream Scone </c:v>
                  </c:pt>
                  <c:pt idx="387">
                    <c:v>Serenity Green Tea</c:v>
                  </c:pt>
                  <c:pt idx="388">
                    <c:v>Serenity Green Tea Lg</c:v>
                  </c:pt>
                  <c:pt idx="389">
                    <c:v>Serenity Green Tea Rg</c:v>
                  </c:pt>
                  <c:pt idx="390">
                    <c:v>Spicy Eye Opener Chai</c:v>
                  </c:pt>
                  <c:pt idx="391">
                    <c:v>Spicy Eye Opener Chai Lg</c:v>
                  </c:pt>
                  <c:pt idx="392">
                    <c:v>Spicy Eye Opener Chai Rg</c:v>
                  </c:pt>
                  <c:pt idx="393">
                    <c:v>Sugar Free Vanilla syrup</c:v>
                  </c:pt>
                  <c:pt idx="394">
                    <c:v>Sustainably Grown Organic</c:v>
                  </c:pt>
                  <c:pt idx="395">
                    <c:v>Sustainably Grown Organic Lg</c:v>
                  </c:pt>
                  <c:pt idx="396">
                    <c:v>Sustainably Grown Organic Rg</c:v>
                  </c:pt>
                  <c:pt idx="397">
                    <c:v>Traditional Blend Chai</c:v>
                  </c:pt>
                  <c:pt idx="398">
                    <c:v>Traditional Blend Chai Lg</c:v>
                  </c:pt>
                  <c:pt idx="399">
                    <c:v>Traditional Blend Chai Rg</c:v>
                  </c:pt>
                  <c:pt idx="400">
                    <c:v>Almond Croissant</c:v>
                  </c:pt>
                  <c:pt idx="401">
                    <c:v>Brazilian - Organic</c:v>
                  </c:pt>
                  <c:pt idx="402">
                    <c:v>Brazilian Lg</c:v>
                  </c:pt>
                  <c:pt idx="403">
                    <c:v>Brazilian Rg</c:v>
                  </c:pt>
                  <c:pt idx="404">
                    <c:v>Brazilian Sm</c:v>
                  </c:pt>
                  <c:pt idx="405">
                    <c:v>Cappuccino</c:v>
                  </c:pt>
                  <c:pt idx="406">
                    <c:v>Cappuccino Lg</c:v>
                  </c:pt>
                  <c:pt idx="407">
                    <c:v>Carmel syrup</c:v>
                  </c:pt>
                  <c:pt idx="408">
                    <c:v>Chili Mayan</c:v>
                  </c:pt>
                  <c:pt idx="409">
                    <c:v>Chocolate Chip Biscotti</c:v>
                  </c:pt>
                  <c:pt idx="410">
                    <c:v>Chocolate Croissant</c:v>
                  </c:pt>
                  <c:pt idx="411">
                    <c:v>Chocolate syrup</c:v>
                  </c:pt>
                  <c:pt idx="412">
                    <c:v>Civet Cat</c:v>
                  </c:pt>
                  <c:pt idx="413">
                    <c:v>Columbian Medium Roast</c:v>
                  </c:pt>
                  <c:pt idx="414">
                    <c:v>Columbian Medium Roast Lg</c:v>
                  </c:pt>
                  <c:pt idx="415">
                    <c:v>Columbian Medium Roast Rg</c:v>
                  </c:pt>
                  <c:pt idx="416">
                    <c:v>Columbian Medium Roast Sm</c:v>
                  </c:pt>
                  <c:pt idx="417">
                    <c:v>Cranberry Scone</c:v>
                  </c:pt>
                  <c:pt idx="418">
                    <c:v>Croissant</c:v>
                  </c:pt>
                  <c:pt idx="419">
                    <c:v>Dark chocolate</c:v>
                  </c:pt>
                  <c:pt idx="420">
                    <c:v>Dark chocolate Lg</c:v>
                  </c:pt>
                  <c:pt idx="421">
                    <c:v>Dark chocolate Rg</c:v>
                  </c:pt>
                  <c:pt idx="422">
                    <c:v>Earl Grey</c:v>
                  </c:pt>
                  <c:pt idx="423">
                    <c:v>Earl Grey Lg</c:v>
                  </c:pt>
                  <c:pt idx="424">
                    <c:v>Earl Grey Rg</c:v>
                  </c:pt>
                  <c:pt idx="425">
                    <c:v>English Breakfast</c:v>
                  </c:pt>
                  <c:pt idx="426">
                    <c:v>English Breakfast Lg</c:v>
                  </c:pt>
                  <c:pt idx="427">
                    <c:v>English Breakfast Rg</c:v>
                  </c:pt>
                  <c:pt idx="428">
                    <c:v>Espresso Roast</c:v>
                  </c:pt>
                  <c:pt idx="429">
                    <c:v>Espresso shot</c:v>
                  </c:pt>
                  <c:pt idx="430">
                    <c:v>Ethiopia</c:v>
                  </c:pt>
                  <c:pt idx="431">
                    <c:v>Ethiopia Lg</c:v>
                  </c:pt>
                  <c:pt idx="432">
                    <c:v>Ethiopia Rg</c:v>
                  </c:pt>
                  <c:pt idx="433">
                    <c:v>Ethiopia Sm</c:v>
                  </c:pt>
                  <c:pt idx="434">
                    <c:v>Ginger Biscotti</c:v>
                  </c:pt>
                  <c:pt idx="435">
                    <c:v>Ginger Scone</c:v>
                  </c:pt>
                  <c:pt idx="436">
                    <c:v>Guatemalan Sustainably Grown</c:v>
                  </c:pt>
                  <c:pt idx="437">
                    <c:v>Hazelnut Biscotti</c:v>
                  </c:pt>
                  <c:pt idx="438">
                    <c:v>Hazelnut syrup</c:v>
                  </c:pt>
                  <c:pt idx="439">
                    <c:v>I Need My Bean! Diner mug</c:v>
                  </c:pt>
                  <c:pt idx="440">
                    <c:v>I Need My Bean! Latte cup</c:v>
                  </c:pt>
                  <c:pt idx="441">
                    <c:v>I Need My Bean! T-shirt</c:v>
                  </c:pt>
                  <c:pt idx="442">
                    <c:v>Jamacian Coffee River</c:v>
                  </c:pt>
                  <c:pt idx="443">
                    <c:v>Jamaican Coffee River Lg</c:v>
                  </c:pt>
                  <c:pt idx="444">
                    <c:v>Jamaican Coffee River Rg</c:v>
                  </c:pt>
                  <c:pt idx="445">
                    <c:v>Jamaican Coffee River Sm</c:v>
                  </c:pt>
                  <c:pt idx="446">
                    <c:v>Jumbo Savory Scone</c:v>
                  </c:pt>
                  <c:pt idx="447">
                    <c:v>Latte</c:v>
                  </c:pt>
                  <c:pt idx="448">
                    <c:v>Latte Rg</c:v>
                  </c:pt>
                  <c:pt idx="449">
                    <c:v>Lemon Grass</c:v>
                  </c:pt>
                  <c:pt idx="450">
                    <c:v>Lemon Grass Lg</c:v>
                  </c:pt>
                  <c:pt idx="451">
                    <c:v>Lemon Grass Rg</c:v>
                  </c:pt>
                  <c:pt idx="452">
                    <c:v>Morning Sunrise Chai</c:v>
                  </c:pt>
                  <c:pt idx="453">
                    <c:v>Morning Sunrise Chai Lg</c:v>
                  </c:pt>
                  <c:pt idx="454">
                    <c:v>Morning Sunrise Chai Rg</c:v>
                  </c:pt>
                  <c:pt idx="455">
                    <c:v>Oatmeal Scone</c:v>
                  </c:pt>
                  <c:pt idx="456">
                    <c:v>Organic Decaf Blend</c:v>
                  </c:pt>
                  <c:pt idx="457">
                    <c:v>Our Old Time Diner Blend</c:v>
                  </c:pt>
                  <c:pt idx="458">
                    <c:v>Our Old Time Diner Blend Lg</c:v>
                  </c:pt>
                  <c:pt idx="459">
                    <c:v>Our Old Time Diner Blend Rg</c:v>
                  </c:pt>
                  <c:pt idx="460">
                    <c:v>Our Old Time Diner Blend Sm</c:v>
                  </c:pt>
                  <c:pt idx="461">
                    <c:v>Ouro Brasileiro shot</c:v>
                  </c:pt>
                  <c:pt idx="462">
                    <c:v>Peppermint</c:v>
                  </c:pt>
                  <c:pt idx="463">
                    <c:v>Peppermint Lg</c:v>
                  </c:pt>
                  <c:pt idx="464">
                    <c:v>Peppermint Rg</c:v>
                  </c:pt>
                  <c:pt idx="465">
                    <c:v>Primo Espresso Roast</c:v>
                  </c:pt>
                  <c:pt idx="466">
                    <c:v>Scottish Cream Scone </c:v>
                  </c:pt>
                  <c:pt idx="467">
                    <c:v>Serenity Green Tea</c:v>
                  </c:pt>
                  <c:pt idx="468">
                    <c:v>Serenity Green Tea Lg</c:v>
                  </c:pt>
                  <c:pt idx="469">
                    <c:v>Serenity Green Tea Rg</c:v>
                  </c:pt>
                  <c:pt idx="470">
                    <c:v>Spicy Eye Opener Chai</c:v>
                  </c:pt>
                  <c:pt idx="471">
                    <c:v>Spicy Eye Opener Chai Lg</c:v>
                  </c:pt>
                  <c:pt idx="472">
                    <c:v>Spicy Eye Opener Chai Rg</c:v>
                  </c:pt>
                  <c:pt idx="473">
                    <c:v>Sugar Free Vanilla syrup</c:v>
                  </c:pt>
                  <c:pt idx="474">
                    <c:v>Sustainably Grown Organic</c:v>
                  </c:pt>
                  <c:pt idx="475">
                    <c:v>Sustainably Grown Organic Lg</c:v>
                  </c:pt>
                  <c:pt idx="476">
                    <c:v>Sustainably Grown Organic Rg</c:v>
                  </c:pt>
                  <c:pt idx="477">
                    <c:v>Traditional Blend Chai</c:v>
                  </c:pt>
                  <c:pt idx="478">
                    <c:v>Traditional Blend Chai Lg</c:v>
                  </c:pt>
                  <c:pt idx="479">
                    <c:v>Traditional Blend Chai Rg</c:v>
                  </c:pt>
                </c:lvl>
                <c:lvl>
                  <c:pt idx="0">
                    <c:v>2023-01</c:v>
                  </c:pt>
                  <c:pt idx="80">
                    <c:v>2023-02</c:v>
                  </c:pt>
                  <c:pt idx="160">
                    <c:v>2023-03</c:v>
                  </c:pt>
                  <c:pt idx="240">
                    <c:v>2023-04</c:v>
                  </c:pt>
                  <c:pt idx="320">
                    <c:v>2023-05</c:v>
                  </c:pt>
                  <c:pt idx="400">
                    <c:v>2023-06</c:v>
                  </c:pt>
                </c:lvl>
              </c:multiLvlStrCache>
            </c:multiLvlStrRef>
          </c:cat>
          <c:val>
            <c:numRef>
              <c:f>'Sum of monthly revenue'!$B$4:$B$490</c:f>
              <c:numCache>
                <c:formatCode>General</c:formatCode>
                <c:ptCount val="480"/>
                <c:pt idx="0">
                  <c:v>810</c:v>
                </c:pt>
                <c:pt idx="1">
                  <c:v>360</c:v>
                </c:pt>
                <c:pt idx="2">
                  <c:v>1928.5</c:v>
                </c:pt>
                <c:pt idx="3">
                  <c:v>1530</c:v>
                </c:pt>
                <c:pt idx="4">
                  <c:v>1150.5999999999999</c:v>
                </c:pt>
                <c:pt idx="5">
                  <c:v>1740</c:v>
                </c:pt>
                <c:pt idx="6">
                  <c:v>1938</c:v>
                </c:pt>
                <c:pt idx="7">
                  <c:v>258.39999999999998</c:v>
                </c:pt>
                <c:pt idx="8">
                  <c:v>239.94</c:v>
                </c:pt>
                <c:pt idx="9">
                  <c:v>752.52</c:v>
                </c:pt>
                <c:pt idx="10">
                  <c:v>1320.94</c:v>
                </c:pt>
                <c:pt idx="11">
                  <c:v>258.39999999999998</c:v>
                </c:pt>
                <c:pt idx="12">
                  <c:v>1665</c:v>
                </c:pt>
                <c:pt idx="13">
                  <c:v>120</c:v>
                </c:pt>
                <c:pt idx="14">
                  <c:v>1473</c:v>
                </c:pt>
                <c:pt idx="15">
                  <c:v>1367.5</c:v>
                </c:pt>
                <c:pt idx="16">
                  <c:v>992</c:v>
                </c:pt>
                <c:pt idx="17">
                  <c:v>804.37</c:v>
                </c:pt>
                <c:pt idx="18">
                  <c:v>744.64</c:v>
                </c:pt>
                <c:pt idx="19">
                  <c:v>76.8</c:v>
                </c:pt>
                <c:pt idx="20">
                  <c:v>2412</c:v>
                </c:pt>
                <c:pt idx="21">
                  <c:v>1645</c:v>
                </c:pt>
                <c:pt idx="22">
                  <c:v>205.85</c:v>
                </c:pt>
                <c:pt idx="23">
                  <c:v>1500</c:v>
                </c:pt>
                <c:pt idx="24">
                  <c:v>1330</c:v>
                </c:pt>
                <c:pt idx="25">
                  <c:v>170.05</c:v>
                </c:pt>
                <c:pt idx="26">
                  <c:v>1503</c:v>
                </c:pt>
                <c:pt idx="27">
                  <c:v>1202.5</c:v>
                </c:pt>
                <c:pt idx="28">
                  <c:v>295</c:v>
                </c:pt>
                <c:pt idx="29">
                  <c:v>1431</c:v>
                </c:pt>
                <c:pt idx="30">
                  <c:v>546</c:v>
                </c:pt>
                <c:pt idx="31">
                  <c:v>1582</c:v>
                </c:pt>
                <c:pt idx="32">
                  <c:v>1452</c:v>
                </c:pt>
                <c:pt idx="33">
                  <c:v>1205.5999999999999</c:v>
                </c:pt>
                <c:pt idx="34">
                  <c:v>763.88</c:v>
                </c:pt>
                <c:pt idx="35">
                  <c:v>921.82</c:v>
                </c:pt>
                <c:pt idx="36">
                  <c:v>230</c:v>
                </c:pt>
                <c:pt idx="37">
                  <c:v>794.62</c:v>
                </c:pt>
                <c:pt idx="38">
                  <c:v>204.8</c:v>
                </c:pt>
                <c:pt idx="39">
                  <c:v>323</c:v>
                </c:pt>
                <c:pt idx="40">
                  <c:v>559</c:v>
                </c:pt>
                <c:pt idx="41">
                  <c:v>1008</c:v>
                </c:pt>
                <c:pt idx="42">
                  <c:v>316</c:v>
                </c:pt>
                <c:pt idx="43">
                  <c:v>1890</c:v>
                </c:pt>
                <c:pt idx="44">
                  <c:v>1506.6</c:v>
                </c:pt>
                <c:pt idx="45">
                  <c:v>1134.3499999999999</c:v>
                </c:pt>
                <c:pt idx="46">
                  <c:v>934.7</c:v>
                </c:pt>
                <c:pt idx="47">
                  <c:v>1983.75</c:v>
                </c:pt>
                <c:pt idx="48">
                  <c:v>2273.75</c:v>
                </c:pt>
                <c:pt idx="49">
                  <c:v>134.25</c:v>
                </c:pt>
                <c:pt idx="50">
                  <c:v>1419</c:v>
                </c:pt>
                <c:pt idx="51">
                  <c:v>1255</c:v>
                </c:pt>
                <c:pt idx="52">
                  <c:v>171</c:v>
                </c:pt>
                <c:pt idx="53">
                  <c:v>1764</c:v>
                </c:pt>
                <c:pt idx="54">
                  <c:v>1365</c:v>
                </c:pt>
                <c:pt idx="55">
                  <c:v>651</c:v>
                </c:pt>
                <c:pt idx="56">
                  <c:v>716</c:v>
                </c:pt>
                <c:pt idx="57">
                  <c:v>486</c:v>
                </c:pt>
                <c:pt idx="58">
                  <c:v>1392</c:v>
                </c:pt>
                <c:pt idx="59">
                  <c:v>1207.5</c:v>
                </c:pt>
                <c:pt idx="60">
                  <c:v>984</c:v>
                </c:pt>
                <c:pt idx="61">
                  <c:v>1094.7</c:v>
                </c:pt>
                <c:pt idx="62">
                  <c:v>214.8</c:v>
                </c:pt>
                <c:pt idx="63">
                  <c:v>1485</c:v>
                </c:pt>
                <c:pt idx="64">
                  <c:v>1282.5</c:v>
                </c:pt>
                <c:pt idx="65">
                  <c:v>511.25</c:v>
                </c:pt>
                <c:pt idx="66">
                  <c:v>1037.26</c:v>
                </c:pt>
                <c:pt idx="67">
                  <c:v>185</c:v>
                </c:pt>
                <c:pt idx="68">
                  <c:v>1521</c:v>
                </c:pt>
                <c:pt idx="69">
                  <c:v>1362.5</c:v>
                </c:pt>
                <c:pt idx="70">
                  <c:v>87.6</c:v>
                </c:pt>
                <c:pt idx="71">
                  <c:v>1587.2</c:v>
                </c:pt>
                <c:pt idx="72">
                  <c:v>1287.75</c:v>
                </c:pt>
                <c:pt idx="73">
                  <c:v>252.8</c:v>
                </c:pt>
                <c:pt idx="74">
                  <c:v>205.2</c:v>
                </c:pt>
                <c:pt idx="75">
                  <c:v>2360.75</c:v>
                </c:pt>
                <c:pt idx="76">
                  <c:v>1920</c:v>
                </c:pt>
                <c:pt idx="77">
                  <c:v>125.3</c:v>
                </c:pt>
                <c:pt idx="78">
                  <c:v>1440</c:v>
                </c:pt>
                <c:pt idx="79">
                  <c:v>1317.5</c:v>
                </c:pt>
                <c:pt idx="80">
                  <c:v>761.25</c:v>
                </c:pt>
                <c:pt idx="81">
                  <c:v>414</c:v>
                </c:pt>
                <c:pt idx="82">
                  <c:v>1676.5</c:v>
                </c:pt>
                <c:pt idx="83">
                  <c:v>1389</c:v>
                </c:pt>
                <c:pt idx="84">
                  <c:v>1012</c:v>
                </c:pt>
                <c:pt idx="85">
                  <c:v>1710</c:v>
                </c:pt>
                <c:pt idx="86">
                  <c:v>1912.5</c:v>
                </c:pt>
                <c:pt idx="87">
                  <c:v>216</c:v>
                </c:pt>
                <c:pt idx="88">
                  <c:v>186.62</c:v>
                </c:pt>
                <c:pt idx="89">
                  <c:v>771.76</c:v>
                </c:pt>
                <c:pt idx="90">
                  <c:v>1250.6300000000001</c:v>
                </c:pt>
                <c:pt idx="91">
                  <c:v>231.2</c:v>
                </c:pt>
                <c:pt idx="92">
                  <c:v>945</c:v>
                </c:pt>
                <c:pt idx="93">
                  <c:v>270</c:v>
                </c:pt>
                <c:pt idx="94">
                  <c:v>1359</c:v>
                </c:pt>
                <c:pt idx="95">
                  <c:v>1200</c:v>
                </c:pt>
                <c:pt idx="96">
                  <c:v>952</c:v>
                </c:pt>
                <c:pt idx="97">
                  <c:v>827.12</c:v>
                </c:pt>
                <c:pt idx="98">
                  <c:v>803.28</c:v>
                </c:pt>
                <c:pt idx="99">
                  <c:v>89.6</c:v>
                </c:pt>
                <c:pt idx="100">
                  <c:v>2371.5</c:v>
                </c:pt>
                <c:pt idx="101">
                  <c:v>1652</c:v>
                </c:pt>
                <c:pt idx="102">
                  <c:v>161.1</c:v>
                </c:pt>
                <c:pt idx="103">
                  <c:v>1473</c:v>
                </c:pt>
                <c:pt idx="104">
                  <c:v>1305</c:v>
                </c:pt>
                <c:pt idx="105">
                  <c:v>179</c:v>
                </c:pt>
                <c:pt idx="106">
                  <c:v>1434</c:v>
                </c:pt>
                <c:pt idx="107">
                  <c:v>1157.5</c:v>
                </c:pt>
                <c:pt idx="108">
                  <c:v>265.5</c:v>
                </c:pt>
                <c:pt idx="109">
                  <c:v>1395</c:v>
                </c:pt>
                <c:pt idx="110">
                  <c:v>567</c:v>
                </c:pt>
                <c:pt idx="111">
                  <c:v>1634.5</c:v>
                </c:pt>
                <c:pt idx="112">
                  <c:v>1470</c:v>
                </c:pt>
                <c:pt idx="113">
                  <c:v>1036.2</c:v>
                </c:pt>
                <c:pt idx="114">
                  <c:v>707</c:v>
                </c:pt>
                <c:pt idx="115">
                  <c:v>883.53</c:v>
                </c:pt>
                <c:pt idx="116">
                  <c:v>170</c:v>
                </c:pt>
                <c:pt idx="117">
                  <c:v>762.12</c:v>
                </c:pt>
                <c:pt idx="118">
                  <c:v>222.4</c:v>
                </c:pt>
                <c:pt idx="119">
                  <c:v>288</c:v>
                </c:pt>
                <c:pt idx="120">
                  <c:v>471</c:v>
                </c:pt>
                <c:pt idx="121">
                  <c:v>476</c:v>
                </c:pt>
                <c:pt idx="122">
                  <c:v>316</c:v>
                </c:pt>
                <c:pt idx="123">
                  <c:v>1728.75</c:v>
                </c:pt>
                <c:pt idx="124">
                  <c:v>1295.8</c:v>
                </c:pt>
                <c:pt idx="125">
                  <c:v>1124.55</c:v>
                </c:pt>
                <c:pt idx="126">
                  <c:v>793.13</c:v>
                </c:pt>
                <c:pt idx="127">
                  <c:v>1965</c:v>
                </c:pt>
                <c:pt idx="128">
                  <c:v>2010.25</c:v>
                </c:pt>
                <c:pt idx="129">
                  <c:v>161.1</c:v>
                </c:pt>
                <c:pt idx="130">
                  <c:v>1338</c:v>
                </c:pt>
                <c:pt idx="131">
                  <c:v>1105</c:v>
                </c:pt>
                <c:pt idx="132">
                  <c:v>114</c:v>
                </c:pt>
                <c:pt idx="133">
                  <c:v>1928</c:v>
                </c:pt>
                <c:pt idx="134">
                  <c:v>1287.5</c:v>
                </c:pt>
                <c:pt idx="135">
                  <c:v>570</c:v>
                </c:pt>
                <c:pt idx="136">
                  <c:v>433</c:v>
                </c:pt>
                <c:pt idx="137">
                  <c:v>288</c:v>
                </c:pt>
                <c:pt idx="138">
                  <c:v>1191</c:v>
                </c:pt>
                <c:pt idx="139">
                  <c:v>1182.5</c:v>
                </c:pt>
                <c:pt idx="140">
                  <c:v>990</c:v>
                </c:pt>
                <c:pt idx="141">
                  <c:v>1034.4000000000001</c:v>
                </c:pt>
                <c:pt idx="142">
                  <c:v>152.15</c:v>
                </c:pt>
                <c:pt idx="143">
                  <c:v>1428</c:v>
                </c:pt>
                <c:pt idx="144">
                  <c:v>1355</c:v>
                </c:pt>
                <c:pt idx="145">
                  <c:v>409</c:v>
                </c:pt>
                <c:pt idx="146">
                  <c:v>909</c:v>
                </c:pt>
                <c:pt idx="147">
                  <c:v>157.25</c:v>
                </c:pt>
                <c:pt idx="148">
                  <c:v>1452</c:v>
                </c:pt>
                <c:pt idx="149">
                  <c:v>1302.5</c:v>
                </c:pt>
                <c:pt idx="150">
                  <c:v>219</c:v>
                </c:pt>
                <c:pt idx="151">
                  <c:v>1416.7</c:v>
                </c:pt>
                <c:pt idx="152">
                  <c:v>1183.2</c:v>
                </c:pt>
                <c:pt idx="153">
                  <c:v>260.8</c:v>
                </c:pt>
                <c:pt idx="154">
                  <c:v>174.8</c:v>
                </c:pt>
                <c:pt idx="155">
                  <c:v>2327.5</c:v>
                </c:pt>
                <c:pt idx="156">
                  <c:v>1781.25</c:v>
                </c:pt>
                <c:pt idx="157">
                  <c:v>134.25</c:v>
                </c:pt>
                <c:pt idx="158">
                  <c:v>1383</c:v>
                </c:pt>
                <c:pt idx="159">
                  <c:v>1185</c:v>
                </c:pt>
                <c:pt idx="160">
                  <c:v>1008.75</c:v>
                </c:pt>
                <c:pt idx="161">
                  <c:v>630</c:v>
                </c:pt>
                <c:pt idx="162">
                  <c:v>1991.5</c:v>
                </c:pt>
                <c:pt idx="163">
                  <c:v>2043</c:v>
                </c:pt>
                <c:pt idx="164">
                  <c:v>1289.2</c:v>
                </c:pt>
                <c:pt idx="165">
                  <c:v>2310</c:v>
                </c:pt>
                <c:pt idx="166">
                  <c:v>2647.75</c:v>
                </c:pt>
                <c:pt idx="167">
                  <c:v>280</c:v>
                </c:pt>
                <c:pt idx="168">
                  <c:v>266.60000000000002</c:v>
                </c:pt>
                <c:pt idx="169">
                  <c:v>981.76</c:v>
                </c:pt>
                <c:pt idx="170">
                  <c:v>1742.82</c:v>
                </c:pt>
                <c:pt idx="171">
                  <c:v>317.60000000000002</c:v>
                </c:pt>
                <c:pt idx="172">
                  <c:v>1215</c:v>
                </c:pt>
                <c:pt idx="173">
                  <c:v>330</c:v>
                </c:pt>
                <c:pt idx="174">
                  <c:v>1740</c:v>
                </c:pt>
                <c:pt idx="175">
                  <c:v>1645</c:v>
                </c:pt>
                <c:pt idx="176">
                  <c:v>1128</c:v>
                </c:pt>
                <c:pt idx="177">
                  <c:v>985.55</c:v>
                </c:pt>
                <c:pt idx="178">
                  <c:v>973.02</c:v>
                </c:pt>
                <c:pt idx="179">
                  <c:v>108.8</c:v>
                </c:pt>
                <c:pt idx="180">
                  <c:v>2875.5</c:v>
                </c:pt>
                <c:pt idx="181">
                  <c:v>2002</c:v>
                </c:pt>
                <c:pt idx="182">
                  <c:v>205.85</c:v>
                </c:pt>
                <c:pt idx="183">
                  <c:v>1776</c:v>
                </c:pt>
                <c:pt idx="184">
                  <c:v>1712.5</c:v>
                </c:pt>
                <c:pt idx="185">
                  <c:v>205.85</c:v>
                </c:pt>
                <c:pt idx="186">
                  <c:v>1854</c:v>
                </c:pt>
                <c:pt idx="187">
                  <c:v>1532.5</c:v>
                </c:pt>
                <c:pt idx="188">
                  <c:v>427.75</c:v>
                </c:pt>
                <c:pt idx="189">
                  <c:v>1686</c:v>
                </c:pt>
                <c:pt idx="190">
                  <c:v>693</c:v>
                </c:pt>
                <c:pt idx="191">
                  <c:v>2173.5</c:v>
                </c:pt>
                <c:pt idx="192">
                  <c:v>1809</c:v>
                </c:pt>
                <c:pt idx="193">
                  <c:v>1293.5999999999999</c:v>
                </c:pt>
                <c:pt idx="194">
                  <c:v>951.14</c:v>
                </c:pt>
                <c:pt idx="195">
                  <c:v>1142.72</c:v>
                </c:pt>
                <c:pt idx="196">
                  <c:v>190</c:v>
                </c:pt>
                <c:pt idx="197">
                  <c:v>995.3</c:v>
                </c:pt>
                <c:pt idx="198">
                  <c:v>264</c:v>
                </c:pt>
                <c:pt idx="199">
                  <c:v>444</c:v>
                </c:pt>
                <c:pt idx="200">
                  <c:v>550</c:v>
                </c:pt>
                <c:pt idx="201">
                  <c:v>807</c:v>
                </c:pt>
                <c:pt idx="202">
                  <c:v>316</c:v>
                </c:pt>
                <c:pt idx="203">
                  <c:v>2523.75</c:v>
                </c:pt>
                <c:pt idx="204">
                  <c:v>1683.3</c:v>
                </c:pt>
                <c:pt idx="205">
                  <c:v>1345.05</c:v>
                </c:pt>
                <c:pt idx="206">
                  <c:v>1083.76</c:v>
                </c:pt>
                <c:pt idx="207">
                  <c:v>2377.5</c:v>
                </c:pt>
                <c:pt idx="208">
                  <c:v>2783.75</c:v>
                </c:pt>
                <c:pt idx="209">
                  <c:v>196.9</c:v>
                </c:pt>
                <c:pt idx="210">
                  <c:v>1725</c:v>
                </c:pt>
                <c:pt idx="211">
                  <c:v>1492.5</c:v>
                </c:pt>
                <c:pt idx="212">
                  <c:v>237.5</c:v>
                </c:pt>
                <c:pt idx="213">
                  <c:v>2500</c:v>
                </c:pt>
                <c:pt idx="214">
                  <c:v>1700</c:v>
                </c:pt>
                <c:pt idx="215">
                  <c:v>789</c:v>
                </c:pt>
                <c:pt idx="216">
                  <c:v>647</c:v>
                </c:pt>
                <c:pt idx="217">
                  <c:v>378</c:v>
                </c:pt>
                <c:pt idx="218">
                  <c:v>1788</c:v>
                </c:pt>
                <c:pt idx="219">
                  <c:v>1532.5</c:v>
                </c:pt>
                <c:pt idx="220">
                  <c:v>1240</c:v>
                </c:pt>
                <c:pt idx="221">
                  <c:v>1273.2</c:v>
                </c:pt>
                <c:pt idx="222">
                  <c:v>223.75</c:v>
                </c:pt>
                <c:pt idx="223">
                  <c:v>1866</c:v>
                </c:pt>
                <c:pt idx="224">
                  <c:v>1597.5</c:v>
                </c:pt>
                <c:pt idx="225">
                  <c:v>429.45</c:v>
                </c:pt>
                <c:pt idx="226">
                  <c:v>1248.76</c:v>
                </c:pt>
                <c:pt idx="227">
                  <c:v>249.75</c:v>
                </c:pt>
                <c:pt idx="228">
                  <c:v>1725</c:v>
                </c:pt>
                <c:pt idx="229">
                  <c:v>1600</c:v>
                </c:pt>
                <c:pt idx="230">
                  <c:v>175.2</c:v>
                </c:pt>
                <c:pt idx="231">
                  <c:v>1993.3</c:v>
                </c:pt>
                <c:pt idx="232">
                  <c:v>1445.85</c:v>
                </c:pt>
                <c:pt idx="233">
                  <c:v>310.39999999999998</c:v>
                </c:pt>
                <c:pt idx="234">
                  <c:v>212.8</c:v>
                </c:pt>
                <c:pt idx="235">
                  <c:v>3021</c:v>
                </c:pt>
                <c:pt idx="236">
                  <c:v>2355</c:v>
                </c:pt>
                <c:pt idx="237">
                  <c:v>152.15</c:v>
                </c:pt>
                <c:pt idx="238">
                  <c:v>1818</c:v>
                </c:pt>
                <c:pt idx="239">
                  <c:v>1572.5</c:v>
                </c:pt>
                <c:pt idx="240">
                  <c:v>1226.25</c:v>
                </c:pt>
                <c:pt idx="241">
                  <c:v>630</c:v>
                </c:pt>
                <c:pt idx="242">
                  <c:v>2688</c:v>
                </c:pt>
                <c:pt idx="243">
                  <c:v>2295</c:v>
                </c:pt>
                <c:pt idx="244">
                  <c:v>1628</c:v>
                </c:pt>
                <c:pt idx="245">
                  <c:v>2820</c:v>
                </c:pt>
                <c:pt idx="246">
                  <c:v>3000.5</c:v>
                </c:pt>
                <c:pt idx="247">
                  <c:v>360.8</c:v>
                </c:pt>
                <c:pt idx="248">
                  <c:v>413.23</c:v>
                </c:pt>
                <c:pt idx="249">
                  <c:v>1117.3800000000001</c:v>
                </c:pt>
                <c:pt idx="250">
                  <c:v>1957.51</c:v>
                </c:pt>
                <c:pt idx="251">
                  <c:v>352</c:v>
                </c:pt>
                <c:pt idx="252">
                  <c:v>1980</c:v>
                </c:pt>
                <c:pt idx="253">
                  <c:v>405</c:v>
                </c:pt>
                <c:pt idx="254">
                  <c:v>2034</c:v>
                </c:pt>
                <c:pt idx="255">
                  <c:v>1900</c:v>
                </c:pt>
                <c:pt idx="256">
                  <c:v>1434</c:v>
                </c:pt>
                <c:pt idx="257">
                  <c:v>1169.99</c:v>
                </c:pt>
                <c:pt idx="258">
                  <c:v>1178.6400000000001</c:v>
                </c:pt>
                <c:pt idx="259">
                  <c:v>140.80000000000001</c:v>
                </c:pt>
                <c:pt idx="260">
                  <c:v>3748.5</c:v>
                </c:pt>
                <c:pt idx="261">
                  <c:v>2282</c:v>
                </c:pt>
                <c:pt idx="262">
                  <c:v>187.95</c:v>
                </c:pt>
                <c:pt idx="263">
                  <c:v>2163</c:v>
                </c:pt>
                <c:pt idx="264">
                  <c:v>1962.5</c:v>
                </c:pt>
                <c:pt idx="265">
                  <c:v>232.7</c:v>
                </c:pt>
                <c:pt idx="266">
                  <c:v>2103</c:v>
                </c:pt>
                <c:pt idx="267">
                  <c:v>1795</c:v>
                </c:pt>
                <c:pt idx="268">
                  <c:v>354</c:v>
                </c:pt>
                <c:pt idx="269">
                  <c:v>2196</c:v>
                </c:pt>
                <c:pt idx="270">
                  <c:v>714</c:v>
                </c:pt>
                <c:pt idx="271">
                  <c:v>2446.5</c:v>
                </c:pt>
                <c:pt idx="272">
                  <c:v>2301</c:v>
                </c:pt>
                <c:pt idx="273">
                  <c:v>1705</c:v>
                </c:pt>
                <c:pt idx="274">
                  <c:v>1065.76</c:v>
                </c:pt>
                <c:pt idx="275">
                  <c:v>1371.65</c:v>
                </c:pt>
                <c:pt idx="276">
                  <c:v>210</c:v>
                </c:pt>
                <c:pt idx="277">
                  <c:v>1048.93</c:v>
                </c:pt>
                <c:pt idx="278">
                  <c:v>320.8</c:v>
                </c:pt>
                <c:pt idx="279">
                  <c:v>550</c:v>
                </c:pt>
                <c:pt idx="280">
                  <c:v>933</c:v>
                </c:pt>
                <c:pt idx="281">
                  <c:v>896</c:v>
                </c:pt>
                <c:pt idx="282">
                  <c:v>651.75</c:v>
                </c:pt>
                <c:pt idx="283">
                  <c:v>2718.75</c:v>
                </c:pt>
                <c:pt idx="284">
                  <c:v>2176.1999999999998</c:v>
                </c:pt>
                <c:pt idx="285">
                  <c:v>1673.35</c:v>
                </c:pt>
                <c:pt idx="286">
                  <c:v>1371.57</c:v>
                </c:pt>
                <c:pt idx="287">
                  <c:v>2947.5</c:v>
                </c:pt>
                <c:pt idx="288">
                  <c:v>3094</c:v>
                </c:pt>
                <c:pt idx="289">
                  <c:v>196.9</c:v>
                </c:pt>
                <c:pt idx="290">
                  <c:v>2157</c:v>
                </c:pt>
                <c:pt idx="291">
                  <c:v>1767.5</c:v>
                </c:pt>
                <c:pt idx="292">
                  <c:v>285</c:v>
                </c:pt>
                <c:pt idx="293">
                  <c:v>2956</c:v>
                </c:pt>
                <c:pt idx="294">
                  <c:v>2002.5</c:v>
                </c:pt>
                <c:pt idx="295">
                  <c:v>930</c:v>
                </c:pt>
                <c:pt idx="296">
                  <c:v>856.5</c:v>
                </c:pt>
                <c:pt idx="297">
                  <c:v>594</c:v>
                </c:pt>
                <c:pt idx="298">
                  <c:v>2055</c:v>
                </c:pt>
                <c:pt idx="299">
                  <c:v>1882.5</c:v>
                </c:pt>
                <c:pt idx="300">
                  <c:v>1478</c:v>
                </c:pt>
                <c:pt idx="301">
                  <c:v>1497.9</c:v>
                </c:pt>
                <c:pt idx="302">
                  <c:v>241.65</c:v>
                </c:pt>
                <c:pt idx="303">
                  <c:v>2238</c:v>
                </c:pt>
                <c:pt idx="304">
                  <c:v>1887.5</c:v>
                </c:pt>
                <c:pt idx="305">
                  <c:v>429.45</c:v>
                </c:pt>
                <c:pt idx="306">
                  <c:v>1584.02</c:v>
                </c:pt>
                <c:pt idx="307">
                  <c:v>231.25</c:v>
                </c:pt>
                <c:pt idx="308">
                  <c:v>2064</c:v>
                </c:pt>
                <c:pt idx="309">
                  <c:v>1927.5</c:v>
                </c:pt>
                <c:pt idx="310">
                  <c:v>229.95</c:v>
                </c:pt>
                <c:pt idx="311">
                  <c:v>2352.9</c:v>
                </c:pt>
                <c:pt idx="312">
                  <c:v>1787.55</c:v>
                </c:pt>
                <c:pt idx="313">
                  <c:v>384.8</c:v>
                </c:pt>
                <c:pt idx="314">
                  <c:v>319.2</c:v>
                </c:pt>
                <c:pt idx="315">
                  <c:v>3491.25</c:v>
                </c:pt>
                <c:pt idx="316">
                  <c:v>2745</c:v>
                </c:pt>
                <c:pt idx="317">
                  <c:v>223.75</c:v>
                </c:pt>
                <c:pt idx="318">
                  <c:v>2238</c:v>
                </c:pt>
                <c:pt idx="319">
                  <c:v>1955</c:v>
                </c:pt>
                <c:pt idx="320">
                  <c:v>1658.44</c:v>
                </c:pt>
                <c:pt idx="321">
                  <c:v>846</c:v>
                </c:pt>
                <c:pt idx="322">
                  <c:v>3353</c:v>
                </c:pt>
                <c:pt idx="323">
                  <c:v>2883</c:v>
                </c:pt>
                <c:pt idx="324">
                  <c:v>2114.1999999999998</c:v>
                </c:pt>
                <c:pt idx="325">
                  <c:v>3633.75</c:v>
                </c:pt>
                <c:pt idx="326">
                  <c:v>3935.5</c:v>
                </c:pt>
                <c:pt idx="327">
                  <c:v>460</c:v>
                </c:pt>
                <c:pt idx="328">
                  <c:v>439.89</c:v>
                </c:pt>
                <c:pt idx="329">
                  <c:v>1502.4</c:v>
                </c:pt>
                <c:pt idx="330">
                  <c:v>2656.88</c:v>
                </c:pt>
                <c:pt idx="331">
                  <c:v>472</c:v>
                </c:pt>
                <c:pt idx="332">
                  <c:v>2430</c:v>
                </c:pt>
                <c:pt idx="333">
                  <c:v>645</c:v>
                </c:pt>
                <c:pt idx="334">
                  <c:v>2862</c:v>
                </c:pt>
                <c:pt idx="335">
                  <c:v>2555</c:v>
                </c:pt>
                <c:pt idx="336">
                  <c:v>1806</c:v>
                </c:pt>
                <c:pt idx="337">
                  <c:v>1509.61</c:v>
                </c:pt>
                <c:pt idx="338">
                  <c:v>1526.9</c:v>
                </c:pt>
                <c:pt idx="339">
                  <c:v>153.6</c:v>
                </c:pt>
                <c:pt idx="340">
                  <c:v>4617</c:v>
                </c:pt>
                <c:pt idx="341">
                  <c:v>3125.5</c:v>
                </c:pt>
                <c:pt idx="342">
                  <c:v>214.8</c:v>
                </c:pt>
                <c:pt idx="343">
                  <c:v>2787</c:v>
                </c:pt>
                <c:pt idx="344">
                  <c:v>2687.5</c:v>
                </c:pt>
                <c:pt idx="345">
                  <c:v>322.2</c:v>
                </c:pt>
                <c:pt idx="346">
                  <c:v>3006</c:v>
                </c:pt>
                <c:pt idx="347">
                  <c:v>2297.5</c:v>
                </c:pt>
                <c:pt idx="348">
                  <c:v>575.25</c:v>
                </c:pt>
                <c:pt idx="349">
                  <c:v>2748</c:v>
                </c:pt>
                <c:pt idx="350">
                  <c:v>1008</c:v>
                </c:pt>
                <c:pt idx="351">
                  <c:v>3297</c:v>
                </c:pt>
                <c:pt idx="352">
                  <c:v>2892</c:v>
                </c:pt>
                <c:pt idx="353">
                  <c:v>2147.1999999999998</c:v>
                </c:pt>
                <c:pt idx="354">
                  <c:v>1461.26</c:v>
                </c:pt>
                <c:pt idx="355">
                  <c:v>1779.08</c:v>
                </c:pt>
                <c:pt idx="356">
                  <c:v>290</c:v>
                </c:pt>
                <c:pt idx="357">
                  <c:v>1454.36</c:v>
                </c:pt>
                <c:pt idx="358">
                  <c:v>436</c:v>
                </c:pt>
                <c:pt idx="359">
                  <c:v>599</c:v>
                </c:pt>
                <c:pt idx="360">
                  <c:v>872</c:v>
                </c:pt>
                <c:pt idx="361">
                  <c:v>1418</c:v>
                </c:pt>
                <c:pt idx="362">
                  <c:v>691.25</c:v>
                </c:pt>
                <c:pt idx="363">
                  <c:v>3693.75</c:v>
                </c:pt>
                <c:pt idx="364">
                  <c:v>2808.6</c:v>
                </c:pt>
                <c:pt idx="365">
                  <c:v>2236.85</c:v>
                </c:pt>
                <c:pt idx="366">
                  <c:v>1724.07</c:v>
                </c:pt>
                <c:pt idx="367">
                  <c:v>3888.75</c:v>
                </c:pt>
                <c:pt idx="368">
                  <c:v>4330.75</c:v>
                </c:pt>
                <c:pt idx="369">
                  <c:v>322.2</c:v>
                </c:pt>
                <c:pt idx="370">
                  <c:v>2832</c:v>
                </c:pt>
                <c:pt idx="371">
                  <c:v>2552.5</c:v>
                </c:pt>
                <c:pt idx="372">
                  <c:v>361</c:v>
                </c:pt>
                <c:pt idx="373">
                  <c:v>3960</c:v>
                </c:pt>
                <c:pt idx="374">
                  <c:v>2557.5</c:v>
                </c:pt>
                <c:pt idx="375">
                  <c:v>1227</c:v>
                </c:pt>
                <c:pt idx="376">
                  <c:v>911.5</c:v>
                </c:pt>
                <c:pt idx="377">
                  <c:v>738</c:v>
                </c:pt>
                <c:pt idx="378">
                  <c:v>2664</c:v>
                </c:pt>
                <c:pt idx="379">
                  <c:v>2542.5</c:v>
                </c:pt>
                <c:pt idx="380">
                  <c:v>2084</c:v>
                </c:pt>
                <c:pt idx="381">
                  <c:v>1887</c:v>
                </c:pt>
                <c:pt idx="382">
                  <c:v>259.55</c:v>
                </c:pt>
                <c:pt idx="383">
                  <c:v>2898</c:v>
                </c:pt>
                <c:pt idx="384">
                  <c:v>2647.5</c:v>
                </c:pt>
                <c:pt idx="385">
                  <c:v>633.95000000000005</c:v>
                </c:pt>
                <c:pt idx="386">
                  <c:v>2065.52</c:v>
                </c:pt>
                <c:pt idx="387">
                  <c:v>314.5</c:v>
                </c:pt>
                <c:pt idx="388">
                  <c:v>2967</c:v>
                </c:pt>
                <c:pt idx="389">
                  <c:v>2437.5</c:v>
                </c:pt>
                <c:pt idx="390">
                  <c:v>251.85</c:v>
                </c:pt>
                <c:pt idx="391">
                  <c:v>3112.4</c:v>
                </c:pt>
                <c:pt idx="392">
                  <c:v>2445.4499999999998</c:v>
                </c:pt>
                <c:pt idx="393">
                  <c:v>537.6</c:v>
                </c:pt>
                <c:pt idx="394">
                  <c:v>387.6</c:v>
                </c:pt>
                <c:pt idx="395">
                  <c:v>4921</c:v>
                </c:pt>
                <c:pt idx="396">
                  <c:v>3656.25</c:v>
                </c:pt>
                <c:pt idx="397">
                  <c:v>349.05</c:v>
                </c:pt>
                <c:pt idx="398">
                  <c:v>2742</c:v>
                </c:pt>
                <c:pt idx="399">
                  <c:v>2610</c:v>
                </c:pt>
                <c:pt idx="400">
                  <c:v>1703.44</c:v>
                </c:pt>
                <c:pt idx="401">
                  <c:v>972</c:v>
                </c:pt>
                <c:pt idx="402">
                  <c:v>3472</c:v>
                </c:pt>
                <c:pt idx="403">
                  <c:v>3015</c:v>
                </c:pt>
                <c:pt idx="404">
                  <c:v>2288</c:v>
                </c:pt>
                <c:pt idx="405">
                  <c:v>3783.75</c:v>
                </c:pt>
                <c:pt idx="406">
                  <c:v>4207.5</c:v>
                </c:pt>
                <c:pt idx="407">
                  <c:v>485.6</c:v>
                </c:pt>
                <c:pt idx="408">
                  <c:v>426.56</c:v>
                </c:pt>
                <c:pt idx="409">
                  <c:v>1623.14</c:v>
                </c:pt>
                <c:pt idx="410">
                  <c:v>2697.2</c:v>
                </c:pt>
                <c:pt idx="411">
                  <c:v>495.2</c:v>
                </c:pt>
                <c:pt idx="412">
                  <c:v>3465</c:v>
                </c:pt>
                <c:pt idx="413">
                  <c:v>450</c:v>
                </c:pt>
                <c:pt idx="414">
                  <c:v>3117</c:v>
                </c:pt>
                <c:pt idx="415">
                  <c:v>2700</c:v>
                </c:pt>
                <c:pt idx="416">
                  <c:v>2044</c:v>
                </c:pt>
                <c:pt idx="417">
                  <c:v>1521.8</c:v>
                </c:pt>
                <c:pt idx="418">
                  <c:v>1635.4</c:v>
                </c:pt>
                <c:pt idx="419">
                  <c:v>185.6</c:v>
                </c:pt>
                <c:pt idx="420">
                  <c:v>4981.5</c:v>
                </c:pt>
                <c:pt idx="421">
                  <c:v>3318</c:v>
                </c:pt>
                <c:pt idx="422">
                  <c:v>295.35000000000002</c:v>
                </c:pt>
                <c:pt idx="423">
                  <c:v>3036</c:v>
                </c:pt>
                <c:pt idx="424">
                  <c:v>2772.5</c:v>
                </c:pt>
                <c:pt idx="425">
                  <c:v>331.15</c:v>
                </c:pt>
                <c:pt idx="426">
                  <c:v>3027</c:v>
                </c:pt>
                <c:pt idx="427">
                  <c:v>2515</c:v>
                </c:pt>
                <c:pt idx="428">
                  <c:v>575.25</c:v>
                </c:pt>
                <c:pt idx="429">
                  <c:v>3039</c:v>
                </c:pt>
                <c:pt idx="430">
                  <c:v>1050</c:v>
                </c:pt>
                <c:pt idx="431">
                  <c:v>3661</c:v>
                </c:pt>
                <c:pt idx="432">
                  <c:v>3255</c:v>
                </c:pt>
                <c:pt idx="433">
                  <c:v>2365</c:v>
                </c:pt>
                <c:pt idx="434">
                  <c:v>1487.52</c:v>
                </c:pt>
                <c:pt idx="435">
                  <c:v>1912.81</c:v>
                </c:pt>
                <c:pt idx="436">
                  <c:v>250</c:v>
                </c:pt>
                <c:pt idx="437">
                  <c:v>1552.68</c:v>
                </c:pt>
                <c:pt idx="438">
                  <c:v>449.6</c:v>
                </c:pt>
                <c:pt idx="439">
                  <c:v>731</c:v>
                </c:pt>
                <c:pt idx="440">
                  <c:v>1124</c:v>
                </c:pt>
                <c:pt idx="441">
                  <c:v>1558</c:v>
                </c:pt>
                <c:pt idx="442">
                  <c:v>592.5</c:v>
                </c:pt>
                <c:pt idx="443">
                  <c:v>3926.25</c:v>
                </c:pt>
                <c:pt idx="444">
                  <c:v>2985.3</c:v>
                </c:pt>
                <c:pt idx="445">
                  <c:v>2329.9499999999998</c:v>
                </c:pt>
                <c:pt idx="446">
                  <c:v>1719.39</c:v>
                </c:pt>
                <c:pt idx="447">
                  <c:v>4095</c:v>
                </c:pt>
                <c:pt idx="448">
                  <c:v>4619.75</c:v>
                </c:pt>
                <c:pt idx="449">
                  <c:v>349.05</c:v>
                </c:pt>
                <c:pt idx="450">
                  <c:v>2796</c:v>
                </c:pt>
                <c:pt idx="451">
                  <c:v>2640</c:v>
                </c:pt>
                <c:pt idx="452">
                  <c:v>427.5</c:v>
                </c:pt>
                <c:pt idx="453">
                  <c:v>4276</c:v>
                </c:pt>
                <c:pt idx="454">
                  <c:v>2695</c:v>
                </c:pt>
                <c:pt idx="455">
                  <c:v>1293</c:v>
                </c:pt>
                <c:pt idx="456">
                  <c:v>1093.5</c:v>
                </c:pt>
                <c:pt idx="457">
                  <c:v>810</c:v>
                </c:pt>
                <c:pt idx="458">
                  <c:v>2901</c:v>
                </c:pt>
                <c:pt idx="459">
                  <c:v>2677.5</c:v>
                </c:pt>
                <c:pt idx="460">
                  <c:v>2192</c:v>
                </c:pt>
                <c:pt idx="461">
                  <c:v>2115</c:v>
                </c:pt>
                <c:pt idx="462">
                  <c:v>277.45</c:v>
                </c:pt>
                <c:pt idx="463">
                  <c:v>3135</c:v>
                </c:pt>
                <c:pt idx="464">
                  <c:v>2640</c:v>
                </c:pt>
                <c:pt idx="465">
                  <c:v>654.4</c:v>
                </c:pt>
                <c:pt idx="466">
                  <c:v>2104.89</c:v>
                </c:pt>
                <c:pt idx="467">
                  <c:v>333</c:v>
                </c:pt>
                <c:pt idx="468">
                  <c:v>2931</c:v>
                </c:pt>
                <c:pt idx="469">
                  <c:v>2562.5</c:v>
                </c:pt>
                <c:pt idx="470">
                  <c:v>372.3</c:v>
                </c:pt>
                <c:pt idx="471">
                  <c:v>3189.9</c:v>
                </c:pt>
                <c:pt idx="472">
                  <c:v>2486.25</c:v>
                </c:pt>
                <c:pt idx="473">
                  <c:v>577.6</c:v>
                </c:pt>
                <c:pt idx="474">
                  <c:v>380</c:v>
                </c:pt>
                <c:pt idx="475">
                  <c:v>5030.25</c:v>
                </c:pt>
                <c:pt idx="476">
                  <c:v>3776.25</c:v>
                </c:pt>
                <c:pt idx="477">
                  <c:v>384.85</c:v>
                </c:pt>
                <c:pt idx="478">
                  <c:v>2901</c:v>
                </c:pt>
                <c:pt idx="479">
                  <c:v>2640</c:v>
                </c:pt>
              </c:numCache>
            </c:numRef>
          </c:val>
          <c:extLst>
            <c:ext xmlns:c16="http://schemas.microsoft.com/office/drawing/2014/chart" uri="{C3380CC4-5D6E-409C-BE32-E72D297353CC}">
              <c16:uniqueId val="{00000000-78DC-4510-92B6-14CFAF116079}"/>
            </c:ext>
          </c:extLst>
        </c:ser>
        <c:dLbls>
          <c:showLegendKey val="0"/>
          <c:showVal val="0"/>
          <c:showCatName val="0"/>
          <c:showSerName val="0"/>
          <c:showPercent val="0"/>
          <c:showBubbleSize val="0"/>
        </c:dLbls>
        <c:gapWidth val="219"/>
        <c:overlap val="-27"/>
        <c:axId val="326230304"/>
        <c:axId val="326232704"/>
      </c:barChart>
      <c:catAx>
        <c:axId val="32623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232704"/>
        <c:crosses val="autoZero"/>
        <c:auto val="1"/>
        <c:lblAlgn val="ctr"/>
        <c:lblOffset val="100"/>
        <c:noMultiLvlLbl val="0"/>
      </c:catAx>
      <c:valAx>
        <c:axId val="326232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230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[BrightLight Planning Results1.csv]Store Location evenue !PivotTable17</c:name>
    <c:fmtId val="6"/>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0580927384077"/>
          <c:y val="0.11934966462525518"/>
          <c:w val="0.50219685039370077"/>
          <c:h val="0.6076742490522018"/>
        </c:manualLayout>
      </c:layout>
      <c:bar3DChart>
        <c:barDir val="col"/>
        <c:grouping val="clustered"/>
        <c:varyColors val="0"/>
        <c:ser>
          <c:idx val="0"/>
          <c:order val="0"/>
          <c:tx>
            <c:strRef>
              <c:f>'Store Location evenue '!$B$1</c:f>
              <c:strCache>
                <c:ptCount val="1"/>
                <c:pt idx="0">
                  <c:v>Sum of TOTAL_REVENUE</c:v>
                </c:pt>
              </c:strCache>
            </c:strRef>
          </c:tx>
          <c:spPr>
            <a:solidFill>
              <a:schemeClr val="accent1"/>
            </a:solidFill>
            <a:ln>
              <a:noFill/>
            </a:ln>
            <a:effectLst/>
            <a:sp3d/>
          </c:spPr>
          <c:invertIfNegative val="0"/>
          <c:cat>
            <c:strRef>
              <c:f>'Store Location evenue '!$A$2:$A$5</c:f>
              <c:strCache>
                <c:ptCount val="3"/>
                <c:pt idx="0">
                  <c:v>Astoria</c:v>
                </c:pt>
                <c:pt idx="1">
                  <c:v>Hell's Kitchen</c:v>
                </c:pt>
                <c:pt idx="2">
                  <c:v>Lower Manhattan</c:v>
                </c:pt>
              </c:strCache>
            </c:strRef>
          </c:cat>
          <c:val>
            <c:numRef>
              <c:f>'Store Location evenue '!$B$2:$B$5</c:f>
              <c:numCache>
                <c:formatCode>General</c:formatCode>
                <c:ptCount val="3"/>
                <c:pt idx="0">
                  <c:v>232243.91</c:v>
                </c:pt>
                <c:pt idx="1">
                  <c:v>236511.17</c:v>
                </c:pt>
                <c:pt idx="2">
                  <c:v>230057.25</c:v>
                </c:pt>
              </c:numCache>
            </c:numRef>
          </c:val>
          <c:extLst>
            <c:ext xmlns:c16="http://schemas.microsoft.com/office/drawing/2014/chart" uri="{C3380CC4-5D6E-409C-BE32-E72D297353CC}">
              <c16:uniqueId val="{00000000-334F-4D72-AA94-3128F5D6B4A0}"/>
            </c:ext>
          </c:extLst>
        </c:ser>
        <c:ser>
          <c:idx val="1"/>
          <c:order val="1"/>
          <c:tx>
            <c:strRef>
              <c:f>'Store Location evenue '!$C$1</c:f>
              <c:strCache>
                <c:ptCount val="1"/>
                <c:pt idx="0">
                  <c:v>Sum of TOTAL_QUANTITY_SOLD</c:v>
                </c:pt>
              </c:strCache>
            </c:strRef>
          </c:tx>
          <c:spPr>
            <a:solidFill>
              <a:schemeClr val="accent2"/>
            </a:solidFill>
            <a:ln>
              <a:noFill/>
            </a:ln>
            <a:effectLst/>
            <a:sp3d/>
          </c:spPr>
          <c:invertIfNegative val="0"/>
          <c:cat>
            <c:strRef>
              <c:f>'Store Location evenue '!$A$2:$A$5</c:f>
              <c:strCache>
                <c:ptCount val="3"/>
                <c:pt idx="0">
                  <c:v>Astoria</c:v>
                </c:pt>
                <c:pt idx="1">
                  <c:v>Hell's Kitchen</c:v>
                </c:pt>
                <c:pt idx="2">
                  <c:v>Lower Manhattan</c:v>
                </c:pt>
              </c:strCache>
            </c:strRef>
          </c:cat>
          <c:val>
            <c:numRef>
              <c:f>'Store Location evenue '!$C$2:$C$5</c:f>
              <c:numCache>
                <c:formatCode>General</c:formatCode>
                <c:ptCount val="3"/>
                <c:pt idx="0">
                  <c:v>70991</c:v>
                </c:pt>
                <c:pt idx="1">
                  <c:v>71737</c:v>
                </c:pt>
                <c:pt idx="2">
                  <c:v>71742</c:v>
                </c:pt>
              </c:numCache>
            </c:numRef>
          </c:val>
          <c:extLst>
            <c:ext xmlns:c16="http://schemas.microsoft.com/office/drawing/2014/chart" uri="{C3380CC4-5D6E-409C-BE32-E72D297353CC}">
              <c16:uniqueId val="{00000001-334F-4D72-AA94-3128F5D6B4A0}"/>
            </c:ext>
          </c:extLst>
        </c:ser>
        <c:ser>
          <c:idx val="2"/>
          <c:order val="2"/>
          <c:tx>
            <c:strRef>
              <c:f>'Store Location evenue '!$D$1</c:f>
              <c:strCache>
                <c:ptCount val="1"/>
                <c:pt idx="0">
                  <c:v>Sum of TOTAL_TRANSACTIONS</c:v>
                </c:pt>
              </c:strCache>
            </c:strRef>
          </c:tx>
          <c:spPr>
            <a:solidFill>
              <a:schemeClr val="accent3"/>
            </a:solidFill>
            <a:ln>
              <a:noFill/>
            </a:ln>
            <a:effectLst/>
            <a:sp3d/>
          </c:spPr>
          <c:invertIfNegative val="0"/>
          <c:cat>
            <c:strRef>
              <c:f>'Store Location evenue '!$A$2:$A$5</c:f>
              <c:strCache>
                <c:ptCount val="3"/>
                <c:pt idx="0">
                  <c:v>Astoria</c:v>
                </c:pt>
                <c:pt idx="1">
                  <c:v>Hell's Kitchen</c:v>
                </c:pt>
                <c:pt idx="2">
                  <c:v>Lower Manhattan</c:v>
                </c:pt>
              </c:strCache>
            </c:strRef>
          </c:cat>
          <c:val>
            <c:numRef>
              <c:f>'Store Location evenue '!$D$2:$D$5</c:f>
              <c:numCache>
                <c:formatCode>General</c:formatCode>
                <c:ptCount val="3"/>
                <c:pt idx="0">
                  <c:v>50599</c:v>
                </c:pt>
                <c:pt idx="1">
                  <c:v>50735</c:v>
                </c:pt>
                <c:pt idx="2">
                  <c:v>47782</c:v>
                </c:pt>
              </c:numCache>
            </c:numRef>
          </c:val>
          <c:extLst>
            <c:ext xmlns:c16="http://schemas.microsoft.com/office/drawing/2014/chart" uri="{C3380CC4-5D6E-409C-BE32-E72D297353CC}">
              <c16:uniqueId val="{00000002-334F-4D72-AA94-3128F5D6B4A0}"/>
            </c:ext>
          </c:extLst>
        </c:ser>
        <c:ser>
          <c:idx val="3"/>
          <c:order val="3"/>
          <c:tx>
            <c:strRef>
              <c:f>'Store Location evenue '!$E$1</c:f>
              <c:strCache>
                <c:ptCount val="1"/>
                <c:pt idx="0">
                  <c:v>Sum of AVERAGE_TRANSACTION_VALUE</c:v>
                </c:pt>
              </c:strCache>
            </c:strRef>
          </c:tx>
          <c:spPr>
            <a:solidFill>
              <a:schemeClr val="accent4"/>
            </a:solidFill>
            <a:ln>
              <a:noFill/>
            </a:ln>
            <a:effectLst/>
            <a:sp3d/>
          </c:spPr>
          <c:invertIfNegative val="0"/>
          <c:cat>
            <c:strRef>
              <c:f>'Store Location evenue '!$A$2:$A$5</c:f>
              <c:strCache>
                <c:ptCount val="3"/>
                <c:pt idx="0">
                  <c:v>Astoria</c:v>
                </c:pt>
                <c:pt idx="1">
                  <c:v>Hell's Kitchen</c:v>
                </c:pt>
                <c:pt idx="2">
                  <c:v>Lower Manhattan</c:v>
                </c:pt>
              </c:strCache>
            </c:strRef>
          </c:cat>
          <c:val>
            <c:numRef>
              <c:f>'Store Location evenue '!$E$2:$E$5</c:f>
              <c:numCache>
                <c:formatCode>General</c:formatCode>
                <c:ptCount val="3"/>
                <c:pt idx="0">
                  <c:v>4.5898912999999997</c:v>
                </c:pt>
                <c:pt idx="1">
                  <c:v>4.6616964599999999</c:v>
                </c:pt>
                <c:pt idx="2">
                  <c:v>4.8147262599999996</c:v>
                </c:pt>
              </c:numCache>
            </c:numRef>
          </c:val>
          <c:extLst>
            <c:ext xmlns:c16="http://schemas.microsoft.com/office/drawing/2014/chart" uri="{C3380CC4-5D6E-409C-BE32-E72D297353CC}">
              <c16:uniqueId val="{00000003-334F-4D72-AA94-3128F5D6B4A0}"/>
            </c:ext>
          </c:extLst>
        </c:ser>
        <c:dLbls>
          <c:showLegendKey val="0"/>
          <c:showVal val="0"/>
          <c:showCatName val="0"/>
          <c:showSerName val="0"/>
          <c:showPercent val="0"/>
          <c:showBubbleSize val="0"/>
        </c:dLbls>
        <c:gapWidth val="150"/>
        <c:shape val="box"/>
        <c:axId val="666475616"/>
        <c:axId val="666475136"/>
        <c:axId val="0"/>
      </c:bar3DChart>
      <c:catAx>
        <c:axId val="666475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475136"/>
        <c:crosses val="autoZero"/>
        <c:auto val="1"/>
        <c:lblAlgn val="ctr"/>
        <c:lblOffset val="100"/>
        <c:noMultiLvlLbl val="0"/>
      </c:catAx>
      <c:valAx>
        <c:axId val="66647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475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foodiggity.com/tag/cats/"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6631B4-A3C2-08BB-DB71-D6B7E4762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52412"/>
            <a:ext cx="9525000" cy="6353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BRIGHT COFFEE SHOP </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SALES PRESNTATION</a:t>
            </a:r>
          </a:p>
        </p:txBody>
      </p:sp>
      <p:pic>
        <p:nvPicPr>
          <p:cNvPr id="4" name="Picture 3" descr="PowerPoint program icon"/>
          <p:cNvPicPr>
            <a:picLocks noChangeAspect="1"/>
          </p:cNvPicPr>
          <p:nvPr/>
        </p:nvPicPr>
        <p:blipFill>
          <a:blip r:embed="rId4"/>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44468E-76A9-51C5-9F7B-478F8BFEB9DF}"/>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20700" y="647114"/>
            <a:ext cx="11150600" cy="5967998"/>
          </a:xfrm>
          <a:prstGeom prst="rect">
            <a:avLst/>
          </a:prstGeom>
        </p:spPr>
      </p:pic>
      <p:sp>
        <p:nvSpPr>
          <p:cNvPr id="8" name="Title 7"/>
          <p:cNvSpPr>
            <a:spLocks noGrp="1"/>
          </p:cNvSpPr>
          <p:nvPr>
            <p:ph type="title"/>
          </p:nvPr>
        </p:nvSpPr>
        <p:spPr>
          <a:xfrm>
            <a:off x="521207" y="448056"/>
            <a:ext cx="6877119" cy="640080"/>
          </a:xfrm>
        </p:spPr>
        <p:txBody>
          <a:bodyPr>
            <a:noAutofit/>
          </a:bodyPr>
          <a:lstStyle/>
          <a:p>
            <a:r>
              <a:rPr lang="en-US" dirty="0"/>
              <a:t>Designer helps you get your point across</a:t>
            </a:r>
          </a:p>
        </p:txBody>
      </p:sp>
      <p:sp>
        <p:nvSpPr>
          <p:cNvPr id="3" name="Content Placeholder 2">
            <a:extLst>
              <a:ext uri="{FF2B5EF4-FFF2-40B4-BE49-F238E27FC236}">
                <a16:creationId xmlns:a16="http://schemas.microsoft.com/office/drawing/2014/main" id="{E7F92115-CF40-C61F-5009-EBA56FB89FEF}"/>
              </a:ext>
            </a:extLst>
          </p:cNvPr>
          <p:cNvSpPr>
            <a:spLocks noGrp="1"/>
          </p:cNvSpPr>
          <p:nvPr>
            <p:ph sz="quarter" idx="10"/>
          </p:nvPr>
        </p:nvSpPr>
        <p:spPr>
          <a:xfrm>
            <a:off x="539495" y="1435608"/>
            <a:ext cx="10953809" cy="3977640"/>
          </a:xfrm>
        </p:spPr>
        <p:txBody>
          <a:bodyPr/>
          <a:lstStyle/>
          <a:p>
            <a:r>
              <a:rPr lang="en-ZA" b="1" dirty="0">
                <a:latin typeface="Arial Narrow" panose="020B0606020202030204" pitchFamily="34" charset="0"/>
              </a:rPr>
              <a:t>Good morning, everyone.</a:t>
            </a:r>
          </a:p>
          <a:p>
            <a:r>
              <a:rPr lang="en-ZA" b="1" dirty="0">
                <a:latin typeface="Arial Narrow" panose="020B0606020202030204" pitchFamily="34" charset="0"/>
              </a:rPr>
              <a:t>Imagine, for a moment, the comforting hum of your favourite coffee shop. The rich aroma of freshly brewed beans, the gentle clinking of mugs, and that perfect, cozy ambiance.</a:t>
            </a:r>
          </a:p>
          <a:p>
            <a:r>
              <a:rPr lang="en-ZA" b="1" dirty="0">
                <a:latin typeface="Arial Narrow" panose="020B0606020202030204" pitchFamily="34" charset="0"/>
              </a:rPr>
              <a:t>It's a place where ideas brew, conversations flow, and inspiration often strikes.</a:t>
            </a:r>
          </a:p>
          <a:p>
            <a:r>
              <a:rPr lang="en-ZA" b="1" dirty="0">
                <a:latin typeface="Arial Narrow" panose="020B0606020202030204" pitchFamily="34" charset="0"/>
              </a:rPr>
              <a:t>Today, we're going to bottle a bit of that magic and bring it right here.</a:t>
            </a:r>
          </a:p>
          <a:p>
            <a:r>
              <a:rPr lang="en-ZA" b="1" dirty="0">
                <a:latin typeface="Arial Narrow" panose="020B0606020202030204" pitchFamily="34" charset="0"/>
              </a:rPr>
              <a:t>So, grab your imaginary latte, settle in, and let's begin.</a:t>
            </a:r>
          </a:p>
          <a:p>
            <a:endParaRPr lang="en-ZA" dirty="0"/>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9FCCC2F3-B9F0-BD4D-DCA9-09AA5927E070}"/>
              </a:ext>
            </a:extLst>
          </p:cNvPr>
          <p:cNvSpPr txBox="1"/>
          <p:nvPr/>
        </p:nvSpPr>
        <p:spPr>
          <a:xfrm>
            <a:off x="3034531" y="6615112"/>
            <a:ext cx="5967998" cy="230832"/>
          </a:xfrm>
          <a:prstGeom prst="rect">
            <a:avLst/>
          </a:prstGeom>
          <a:noFill/>
        </p:spPr>
        <p:txBody>
          <a:bodyPr wrap="square" rtlCol="0">
            <a:spAutoFit/>
          </a:bodyPr>
          <a:lstStyle/>
          <a:p>
            <a:r>
              <a:rPr lang="en-ZA" sz="900">
                <a:hlinkClick r:id="rId3" tooltip="https://www.foodiggity.com/tag/cats/"/>
              </a:rPr>
              <a:t>This Photo</a:t>
            </a:r>
            <a:r>
              <a:rPr lang="en-ZA" sz="900"/>
              <a:t> by Unknown Author is licensed under </a:t>
            </a:r>
            <a:r>
              <a:rPr lang="en-ZA" sz="900">
                <a:hlinkClick r:id="rId4" tooltip="https://creativecommons.org/licenses/by-nc-nd/3.0/"/>
              </a:rPr>
              <a:t>CC BY-NC-ND</a:t>
            </a:r>
            <a:endParaRPr lang="en-ZA" sz="900"/>
          </a:p>
        </p:txBody>
      </p:sp>
      <p:sp>
        <p:nvSpPr>
          <p:cNvPr id="11" name="Slide Number Placeholder 10">
            <a:extLst>
              <a:ext uri="{FF2B5EF4-FFF2-40B4-BE49-F238E27FC236}">
                <a16:creationId xmlns:a16="http://schemas.microsoft.com/office/drawing/2014/main" id="{469CC498-C3DD-6FAE-C788-80A3AD04F0CA}"/>
              </a:ext>
            </a:extLst>
          </p:cNvPr>
          <p:cNvSpPr>
            <a:spLocks noGrp="1"/>
          </p:cNvSpPr>
          <p:nvPr>
            <p:ph type="sldNum" sz="quarter" idx="4"/>
          </p:nvPr>
        </p:nvSpPr>
        <p:spPr/>
        <p:txBody>
          <a:bodyPr/>
          <a:lstStyle/>
          <a:p>
            <a:fld id="{9860EDB8-5305-433F-BE41-D7A86D811DB3}" type="slidenum">
              <a:rPr lang="en-US" smtClean="0"/>
              <a:pPr/>
              <a:t>2</a:t>
            </a:fld>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Top performing company products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359549" cy="32193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2" name="Chart 1">
            <a:extLst>
              <a:ext uri="{FF2B5EF4-FFF2-40B4-BE49-F238E27FC236}">
                <a16:creationId xmlns:a16="http://schemas.microsoft.com/office/drawing/2014/main" id="{9F8A5FF2-0BD0-C612-67DE-6A299E5D8B20}"/>
              </a:ext>
            </a:extLst>
          </p:cNvPr>
          <p:cNvGraphicFramePr>
            <a:graphicFrameLocks/>
          </p:cNvGraphicFramePr>
          <p:nvPr>
            <p:extLst>
              <p:ext uri="{D42A27DB-BD31-4B8C-83A1-F6EECF244321}">
                <p14:modId xmlns:p14="http://schemas.microsoft.com/office/powerpoint/2010/main" val="2361994890"/>
              </p:ext>
            </p:extLst>
          </p:nvPr>
        </p:nvGraphicFramePr>
        <p:xfrm>
          <a:off x="1364566" y="2095319"/>
          <a:ext cx="9628673" cy="321938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C0A6FF6F-9A92-D813-5DE2-51B5D1B0DEF5}"/>
              </a:ext>
            </a:extLst>
          </p:cNvPr>
          <p:cNvSpPr>
            <a:spLocks noGrp="1"/>
          </p:cNvSpPr>
          <p:nvPr>
            <p:ph type="sldNum" sz="quarter" idx="4"/>
          </p:nvPr>
        </p:nvSpPr>
        <p:spPr/>
        <p:txBody>
          <a:bodyPr/>
          <a:lstStyle/>
          <a:p>
            <a:fld id="{9860EDB8-5305-433F-BE41-D7A86D811DB3}" type="slidenum">
              <a:rPr lang="en-US" smtClean="0"/>
              <a:pPr/>
              <a:t>3</a:t>
            </a:fld>
            <a:endParaRPr 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FBE0-F894-B296-A572-98227543E460}"/>
              </a:ext>
            </a:extLst>
          </p:cNvPr>
          <p:cNvSpPr>
            <a:spLocks noGrp="1"/>
          </p:cNvSpPr>
          <p:nvPr>
            <p:ph type="title"/>
          </p:nvPr>
        </p:nvSpPr>
        <p:spPr/>
        <p:txBody>
          <a:bodyPr/>
          <a:lstStyle/>
          <a:p>
            <a:r>
              <a:rPr lang="en-ZA" dirty="0"/>
              <a:t>Less performing company products</a:t>
            </a:r>
          </a:p>
        </p:txBody>
      </p:sp>
      <p:graphicFrame>
        <p:nvGraphicFramePr>
          <p:cNvPr id="3" name="Chart 2">
            <a:extLst>
              <a:ext uri="{FF2B5EF4-FFF2-40B4-BE49-F238E27FC236}">
                <a16:creationId xmlns:a16="http://schemas.microsoft.com/office/drawing/2014/main" id="{2CE9D67F-0F1A-3D97-0A16-9FD547000BCE}"/>
              </a:ext>
            </a:extLst>
          </p:cNvPr>
          <p:cNvGraphicFramePr>
            <a:graphicFrameLocks/>
          </p:cNvGraphicFramePr>
          <p:nvPr>
            <p:extLst>
              <p:ext uri="{D42A27DB-BD31-4B8C-83A1-F6EECF244321}">
                <p14:modId xmlns:p14="http://schemas.microsoft.com/office/powerpoint/2010/main" val="46834845"/>
              </p:ext>
            </p:extLst>
          </p:nvPr>
        </p:nvGraphicFramePr>
        <p:xfrm>
          <a:off x="1055077" y="2057399"/>
          <a:ext cx="8623495" cy="3766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073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6679-F5C9-D931-725B-7C1DB9004C50}"/>
              </a:ext>
            </a:extLst>
          </p:cNvPr>
          <p:cNvSpPr>
            <a:spLocks noGrp="1"/>
          </p:cNvSpPr>
          <p:nvPr>
            <p:ph type="title"/>
          </p:nvPr>
        </p:nvSpPr>
        <p:spPr/>
        <p:txBody>
          <a:bodyPr/>
          <a:lstStyle/>
          <a:p>
            <a:r>
              <a:rPr lang="en-ZA" dirty="0"/>
              <a:t>Recommendations</a:t>
            </a:r>
          </a:p>
        </p:txBody>
      </p:sp>
      <p:sp>
        <p:nvSpPr>
          <p:cNvPr id="4" name="TextBox 3">
            <a:extLst>
              <a:ext uri="{FF2B5EF4-FFF2-40B4-BE49-F238E27FC236}">
                <a16:creationId xmlns:a16="http://schemas.microsoft.com/office/drawing/2014/main" id="{3B5A02CB-D884-5296-EED1-8875AD9E85AB}"/>
              </a:ext>
            </a:extLst>
          </p:cNvPr>
          <p:cNvSpPr txBox="1"/>
          <p:nvPr/>
        </p:nvSpPr>
        <p:spPr>
          <a:xfrm>
            <a:off x="521208" y="1088136"/>
            <a:ext cx="11365992" cy="4524315"/>
          </a:xfrm>
          <a:prstGeom prst="rect">
            <a:avLst/>
          </a:prstGeom>
          <a:noFill/>
        </p:spPr>
        <p:txBody>
          <a:bodyPr wrap="square">
            <a:spAutoFit/>
          </a:bodyPr>
          <a:lstStyle/>
          <a:p>
            <a:r>
              <a:rPr lang="en-ZA" dirty="0"/>
              <a:t>Business Recommendations for Bright Coffee Shop Based on the analysis of our sales data, here are strategic recommendations to assist the CEO in deciding the way forward for the business:</a:t>
            </a:r>
          </a:p>
          <a:p>
            <a:pPr marL="342900" indent="-342900">
              <a:buAutoNum type="arabicPeriod"/>
            </a:pPr>
            <a:r>
              <a:rPr lang="en-ZA" dirty="0"/>
              <a:t>Strategies to Promote Underperforming Products To boost sales of lower-performing items, consider the following approaches:</a:t>
            </a:r>
          </a:p>
          <a:p>
            <a:pPr marL="342900" indent="-342900">
              <a:buAutoNum type="arabicPeriod"/>
            </a:pPr>
            <a:r>
              <a:rPr lang="en-ZA" dirty="0"/>
              <a:t>Bundling Offers: Pair underperforming products (e.g., "Regular Syrup," "Sugar Free Vanilla syrup") with best-selling items at a slightly discounted price. For example, "Buy a Large Colombian Medium Roast and get a flavoured syrup for half price. </a:t>
            </a:r>
          </a:p>
          <a:p>
            <a:pPr marL="342900" indent="-342900">
              <a:buAutoNum type="arabicPeriod"/>
            </a:pPr>
            <a:r>
              <a:rPr lang="en-ZA" dirty="0"/>
              <a:t>"Limited-Time Promotions: Introduce special "Flavour of the Week" or "Syrup Spotlight" promotions with new, enticing recipes using these products.</a:t>
            </a:r>
          </a:p>
          <a:p>
            <a:pPr marL="342900" indent="-342900">
              <a:buAutoNum type="arabicPeriod"/>
            </a:pPr>
            <a:r>
              <a:rPr lang="en-ZA" dirty="0"/>
              <a:t>Upselling and Cross-selling by Baristas: Train staff to actively suggest adding a particular syrup or a less popular coffee bean type when customers order. </a:t>
            </a:r>
          </a:p>
          <a:p>
            <a:pPr marL="342900" indent="-342900">
              <a:buAutoNum type="arabicPeriod"/>
            </a:pPr>
            <a:r>
              <a:rPr lang="en-ZA" dirty="0"/>
              <a:t>Visual Merchandising: Give more prominent display space to less popular coffee beans or syrups, perhaps with attractive signage explaining their unique flavour profiles or uses. </a:t>
            </a:r>
          </a:p>
          <a:p>
            <a:pPr marL="342900" indent="-342900">
              <a:buAutoNum type="arabicPeriod"/>
            </a:pPr>
            <a:r>
              <a:rPr lang="en-ZA" dirty="0"/>
              <a:t>Tasting Samples: Offer small samples of beverages made with less popular syrups or new coffee bean roasts to encourage trial.</a:t>
            </a:r>
          </a:p>
          <a:p>
            <a:pPr marL="342900" indent="-342900">
              <a:buAutoNum type="arabicPeriod"/>
            </a:pPr>
            <a:r>
              <a:rPr lang="en-ZA" dirty="0"/>
              <a:t>Loyalty Program Incentives: Offer bonus loyalty points for purchasing specific underperforming products. </a:t>
            </a:r>
          </a:p>
        </p:txBody>
      </p:sp>
    </p:spTree>
    <p:extLst>
      <p:ext uri="{BB962C8B-B14F-4D97-AF65-F5344CB8AC3E}">
        <p14:creationId xmlns:p14="http://schemas.microsoft.com/office/powerpoint/2010/main" val="231709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BA4B-2B4C-6F9F-DC8E-A390DE214E44}"/>
              </a:ext>
            </a:extLst>
          </p:cNvPr>
          <p:cNvSpPr>
            <a:spLocks noGrp="1"/>
          </p:cNvSpPr>
          <p:nvPr>
            <p:ph type="title"/>
          </p:nvPr>
        </p:nvSpPr>
        <p:spPr/>
        <p:txBody>
          <a:bodyPr/>
          <a:lstStyle/>
          <a:p>
            <a:r>
              <a:rPr lang="en-ZA" dirty="0"/>
              <a:t>Recommendations </a:t>
            </a:r>
          </a:p>
        </p:txBody>
      </p:sp>
      <p:sp>
        <p:nvSpPr>
          <p:cNvPr id="3" name="Content Placeholder 2">
            <a:extLst>
              <a:ext uri="{FF2B5EF4-FFF2-40B4-BE49-F238E27FC236}">
                <a16:creationId xmlns:a16="http://schemas.microsoft.com/office/drawing/2014/main" id="{8832A4DA-1A98-49D9-8509-71D669BB3DA7}"/>
              </a:ext>
            </a:extLst>
          </p:cNvPr>
          <p:cNvSpPr>
            <a:spLocks noGrp="1"/>
          </p:cNvSpPr>
          <p:nvPr>
            <p:ph sz="quarter" idx="13"/>
          </p:nvPr>
        </p:nvSpPr>
        <p:spPr>
          <a:xfrm>
            <a:off x="539496" y="2560320"/>
            <a:ext cx="11361772" cy="3977640"/>
          </a:xfrm>
        </p:spPr>
        <p:txBody>
          <a:bodyPr>
            <a:normAutofit fontScale="47500" lnSpcReduction="20000"/>
          </a:bodyPr>
          <a:lstStyle/>
          <a:p>
            <a:r>
              <a:rPr lang="en-ZA" dirty="0"/>
              <a:t>8. Marketing Campaigns for Slow-Time Slots </a:t>
            </a:r>
          </a:p>
          <a:p>
            <a:r>
              <a:rPr lang="en-ZA" dirty="0"/>
              <a:t>Leveraging the insights from sales by 30-minute intervals, targeted campaigns can revitalize slow periods:</a:t>
            </a:r>
          </a:p>
          <a:p>
            <a:r>
              <a:rPr lang="en-ZA" dirty="0"/>
              <a:t>Identify Slow Periods: First, analyse your actual "Sales by Product Category and 30-Minute Intervals" data to pinpoint precisely when the foot traffic and sales are consistently low (e.g., mid-morning lull, late afternoon).</a:t>
            </a:r>
          </a:p>
          <a:p>
            <a:r>
              <a:rPr lang="en-ZA" dirty="0"/>
              <a:t>Happy Hour Deals: Implement specific "Happy Hour" promotions during slow times, offering discounts on certain beverages or food items. For example, "20% off all brewed coffee between 2:00 PM - 4:00 PM. </a:t>
            </a:r>
          </a:p>
          <a:p>
            <a:r>
              <a:rPr lang="en-ZA" dirty="0"/>
              <a:t>"Coffee &amp; Co-work" Specials: Target remote workers or students with discounts on larger coffee sizes or combo deals (e.g., coffee + pastry) during typical working hours' slow spots. </a:t>
            </a:r>
          </a:p>
          <a:p>
            <a:r>
              <a:rPr lang="en-ZA" dirty="0"/>
              <a:t>Promote free Wi-Fi and comfortable seating. Afternoon Pick-Me-Up: Introduce special afternoon snack and drink combinations that are appealing to those needing an energy boost. Themed Days/Events: Host small, engaging events like "Board Game Tuesdays" or "Open Mic Wednesdays" during historically slow evenings to draw a crowd. Mobile Order/Delivery Incentives: Offer exclusive discounts or free delivery for orders placed via a mobile app during off-peak hours to encourage pre-orders or delivery.</a:t>
            </a:r>
          </a:p>
        </p:txBody>
      </p:sp>
    </p:spTree>
    <p:extLst>
      <p:ext uri="{BB962C8B-B14F-4D97-AF65-F5344CB8AC3E}">
        <p14:creationId xmlns:p14="http://schemas.microsoft.com/office/powerpoint/2010/main" val="322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F648-9B27-8A59-3861-B3ED38CDF333}"/>
              </a:ext>
            </a:extLst>
          </p:cNvPr>
          <p:cNvSpPr>
            <a:spLocks noGrp="1"/>
          </p:cNvSpPr>
          <p:nvPr>
            <p:ph type="title"/>
          </p:nvPr>
        </p:nvSpPr>
        <p:spPr/>
        <p:txBody>
          <a:bodyPr/>
          <a:lstStyle/>
          <a:p>
            <a:r>
              <a:rPr lang="en-ZA" dirty="0"/>
              <a:t>Recommendations</a:t>
            </a:r>
          </a:p>
        </p:txBody>
      </p:sp>
      <p:sp>
        <p:nvSpPr>
          <p:cNvPr id="3" name="Content Placeholder 2">
            <a:extLst>
              <a:ext uri="{FF2B5EF4-FFF2-40B4-BE49-F238E27FC236}">
                <a16:creationId xmlns:a16="http://schemas.microsoft.com/office/drawing/2014/main" id="{2D472385-FF48-8164-A084-5EB3461BE420}"/>
              </a:ext>
            </a:extLst>
          </p:cNvPr>
          <p:cNvSpPr>
            <a:spLocks noGrp="1"/>
          </p:cNvSpPr>
          <p:nvPr>
            <p:ph sz="quarter" idx="13"/>
          </p:nvPr>
        </p:nvSpPr>
        <p:spPr/>
        <p:txBody>
          <a:bodyPr>
            <a:normAutofit fontScale="62500" lnSpcReduction="20000"/>
          </a:bodyPr>
          <a:lstStyle/>
          <a:p>
            <a:r>
              <a:rPr lang="en-ZA" dirty="0"/>
              <a:t>9. Optimizing Stock for Best-Selling Items: Ensuring consistent availability of your top performers is crucial for customer satisfaction and sustained revenue. Prioritize Inventory: Based on the "Best-Selling Product Details by Total Quantity Sold" and "Best-Selling Product Types by Total Quantity Sold" (e.g., "Regular Espresso Shot," "Latte Rag," "Gourmet brewed coffee"), make these items top priority for inventory management. Set Higher Reorder Points: Implement higher reorder points and larger order quantities for your best-selling items to minimize out-of-stock situations. Supplier Relationships: Foster strong relationships with suppliers of key ingredients for these popular items to ensure reliable and timely deliveries. Monitor Trends Continuously: Regularly re-evaluate your best-selling lists (e.g., monthly or quarterly) as customer preferences can shift. Storage Optimization: Ensure you have adequate and efficient storage for high-volume items to avoid spoilage or damage. By implementing these data-driven recommendations, the Bright Coffee Shop can strategically improve product performance, optimize sales during slower periods, and ensure that popular items are always in stock, ultimately contributing to sustained business growth.</a:t>
            </a:r>
          </a:p>
        </p:txBody>
      </p:sp>
    </p:spTree>
    <p:extLst>
      <p:ext uri="{BB962C8B-B14F-4D97-AF65-F5344CB8AC3E}">
        <p14:creationId xmlns:p14="http://schemas.microsoft.com/office/powerpoint/2010/main" val="280198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48F6-3B7D-D622-7E80-6D687AFCFFED}"/>
              </a:ext>
            </a:extLst>
          </p:cNvPr>
          <p:cNvSpPr>
            <a:spLocks noGrp="1"/>
          </p:cNvSpPr>
          <p:nvPr>
            <p:ph type="title"/>
          </p:nvPr>
        </p:nvSpPr>
        <p:spPr/>
        <p:txBody>
          <a:bodyPr/>
          <a:lstStyle/>
          <a:p>
            <a:r>
              <a:rPr lang="en-ZA" dirty="0"/>
              <a:t>Monthly revenue by product</a:t>
            </a:r>
          </a:p>
        </p:txBody>
      </p:sp>
      <p:graphicFrame>
        <p:nvGraphicFramePr>
          <p:cNvPr id="3" name="Chart 2">
            <a:extLst>
              <a:ext uri="{FF2B5EF4-FFF2-40B4-BE49-F238E27FC236}">
                <a16:creationId xmlns:a16="http://schemas.microsoft.com/office/drawing/2014/main" id="{AB859DB4-6AC1-EAA5-45F3-E3E5BC415AA5}"/>
              </a:ext>
            </a:extLst>
          </p:cNvPr>
          <p:cNvGraphicFramePr>
            <a:graphicFrameLocks/>
          </p:cNvGraphicFramePr>
          <p:nvPr>
            <p:extLst>
              <p:ext uri="{D42A27DB-BD31-4B8C-83A1-F6EECF244321}">
                <p14:modId xmlns:p14="http://schemas.microsoft.com/office/powerpoint/2010/main" val="972212204"/>
              </p:ext>
            </p:extLst>
          </p:nvPr>
        </p:nvGraphicFramePr>
        <p:xfrm>
          <a:off x="521208" y="1448973"/>
          <a:ext cx="10339050" cy="4642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2863-EBE9-2127-B547-77BEB23F8BEA}"/>
              </a:ext>
            </a:extLst>
          </p:cNvPr>
          <p:cNvSpPr>
            <a:spLocks noGrp="1"/>
          </p:cNvSpPr>
          <p:nvPr>
            <p:ph type="title"/>
          </p:nvPr>
        </p:nvSpPr>
        <p:spPr/>
        <p:txBody>
          <a:bodyPr/>
          <a:lstStyle/>
          <a:p>
            <a:r>
              <a:rPr lang="en-ZA" dirty="0"/>
              <a:t>Revenue by store location</a:t>
            </a:r>
          </a:p>
        </p:txBody>
      </p:sp>
      <p:graphicFrame>
        <p:nvGraphicFramePr>
          <p:cNvPr id="3" name="Chart 2">
            <a:extLst>
              <a:ext uri="{FF2B5EF4-FFF2-40B4-BE49-F238E27FC236}">
                <a16:creationId xmlns:a16="http://schemas.microsoft.com/office/drawing/2014/main" id="{EE0880C1-9C26-2AE8-DC12-A24FB9CEC101}"/>
              </a:ext>
            </a:extLst>
          </p:cNvPr>
          <p:cNvGraphicFramePr>
            <a:graphicFrameLocks/>
          </p:cNvGraphicFramePr>
          <p:nvPr>
            <p:extLst>
              <p:ext uri="{D42A27DB-BD31-4B8C-83A1-F6EECF244321}">
                <p14:modId xmlns:p14="http://schemas.microsoft.com/office/powerpoint/2010/main" val="2189700238"/>
              </p:ext>
            </p:extLst>
          </p:nvPr>
        </p:nvGraphicFramePr>
        <p:xfrm>
          <a:off x="1294228" y="2005012"/>
          <a:ext cx="8525021" cy="3481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4364998"/>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{09B1774B-169A-4AAD-8024-C10CF2A5090B}tf10001108_win32</Template>
  <TotalTime>137</TotalTime>
  <Words>780</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Segoe UI</vt:lpstr>
      <vt:lpstr>Segoe UI Light</vt:lpstr>
      <vt:lpstr>Custom</vt:lpstr>
      <vt:lpstr>BRIGHT COFFEE SHOP </vt:lpstr>
      <vt:lpstr>Designer helps you get your point across</vt:lpstr>
      <vt:lpstr>Top performing company products</vt:lpstr>
      <vt:lpstr>Less performing company products</vt:lpstr>
      <vt:lpstr>Recommendations</vt:lpstr>
      <vt:lpstr>Recommendations </vt:lpstr>
      <vt:lpstr>Recommendations</vt:lpstr>
      <vt:lpstr>Monthly revenue by product</vt:lpstr>
      <vt:lpstr>Revenue by store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Ndlovu, Melusi, (Mr) (s214072509)</dc:creator>
  <cp:keywords/>
  <cp:lastModifiedBy>Ndlovu, Melusi, (Mr) (s214072509)</cp:lastModifiedBy>
  <cp:revision>3</cp:revision>
  <dcterms:created xsi:type="dcterms:W3CDTF">2025-06-30T23:29:15Z</dcterms:created>
  <dcterms:modified xsi:type="dcterms:W3CDTF">2025-07-01T01:47:02Z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