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4"/>
  </p:sldMasterIdLst>
  <p:notesMasterIdLst>
    <p:notesMasterId r:id="rId16"/>
  </p:notesMasterIdLst>
  <p:sldIdLst>
    <p:sldId id="418" r:id="rId5"/>
    <p:sldId id="441" r:id="rId6"/>
    <p:sldId id="442" r:id="rId7"/>
    <p:sldId id="443" r:id="rId8"/>
    <p:sldId id="444" r:id="rId9"/>
    <p:sldId id="445" r:id="rId10"/>
    <p:sldId id="446" r:id="rId11"/>
    <p:sldId id="447" r:id="rId12"/>
    <p:sldId id="449" r:id="rId13"/>
    <p:sldId id="450" r:id="rId14"/>
    <p:sldId id="45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9" autoAdjust="0"/>
    <p:restoredTop sz="94423" autoAdjust="0"/>
  </p:normalViewPr>
  <p:slideViewPr>
    <p:cSldViewPr>
      <p:cViewPr varScale="1">
        <p:scale>
          <a:sx n="109" d="100"/>
          <a:sy n="109" d="100"/>
        </p:scale>
        <p:origin x="171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BAE58D3-6113-4DBE-8508-EEE67FA0B524}" type="datetimeFigureOut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2160E29-42D7-4430-9C87-0E031F19FEB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printf</a:t>
            </a:r>
            <a:r>
              <a:rPr lang="en-US" baseline="0" dirty="0" smtClean="0"/>
              <a:t> (line1\nline2\nline3\n”);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60E29-42D7-4430-9C87-0E031F19FEB8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1893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597D52-B323-430F-8E33-3C3793BE01A9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©1992-2013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0611-0AD6-48D8-8D4C-BB8A282535E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340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7F1DA1-A102-4D82-9E12-50A867A55EC2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©1992-2013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E349-A536-4A92-8305-03C85CA4B2B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36471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7F1DA1-A102-4D82-9E12-50A867A55EC2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©1992-2013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E349-A536-4A92-8305-03C85CA4B2B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185026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7F1DA1-A102-4D82-9E12-50A867A55EC2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©1992-2013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E349-A536-4A92-8305-03C85CA4B2B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401905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7F1DA1-A102-4D82-9E12-50A867A55EC2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©1992-2013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E349-A536-4A92-8305-03C85CA4B2B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2991841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7F1DA1-A102-4D82-9E12-50A867A55EC2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©1992-2013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E349-A536-4A92-8305-03C85CA4B2B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5790097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7F1DA1-A102-4D82-9E12-50A867A55EC2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©1992-2013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E349-A536-4A92-8305-03C85CA4B2B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400157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3F9B7C-088D-4C61-9165-8B7136D628A0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©1992-2013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5222-4C58-4A2C-9369-39181CA6B1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0147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3A6CDC-0669-414B-94AF-6A8CAD9F11CA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©1992-2013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50B1-1C8D-486D-B716-5D1A5E7A1DC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99822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152400"/>
            <a:ext cx="7773338" cy="829282"/>
          </a:xfrm>
        </p:spPr>
        <p:txBody>
          <a:bodyPr/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1219200"/>
            <a:ext cx="7773339" cy="4572001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 cap="none" baseline="0"/>
            </a:lvl1pPr>
            <a:lvl2pPr>
              <a:spcBef>
                <a:spcPts val="0"/>
              </a:spcBef>
              <a:defRPr sz="2400" cap="none" baseline="0"/>
            </a:lvl2pPr>
            <a:lvl3pPr>
              <a:spcBef>
                <a:spcPts val="0"/>
              </a:spcBef>
              <a:defRPr sz="2000" cap="none" baseline="0"/>
            </a:lvl3pPr>
            <a:lvl4pPr>
              <a:spcBef>
                <a:spcPts val="0"/>
              </a:spcBef>
              <a:defRPr sz="1800" cap="none" baseline="0"/>
            </a:lvl4pPr>
            <a:lvl5pPr>
              <a:spcBef>
                <a:spcPts val="0"/>
              </a:spcBef>
              <a:defRPr sz="1800" cap="none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6F2E2D-6F6F-431D-A93B-61C752A840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2863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6C9539-9F41-4607-A196-F43DDAEECE42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©1992-2013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4391-B0D1-41F7-9156-7F0269ED8F4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377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2F15BB-28D3-49DB-A326-569602101034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©1992-2013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2E61B-9694-463F-948D-928DD77A742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027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A1252D-47DD-4889-8829-FA3AFA87783A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©1992-2013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359-1479-4C01-B1A5-207CEDCAC39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597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60677F-4718-4269-B6ED-6FA83086B2B7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©1992-2013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2572-6A22-40E4-91D8-BD4DA2133AA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86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FDC83D-993E-4919-AF49-6087B99907E9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©1992-2013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8A9F3-1FAF-473C-844B-CE8D1046D84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371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B971C2-FADF-4028-8A45-FC62C2F6EF61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©1992-2013 by Pearson Education,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5ABC-D333-44AF-97B8-02670FFCC05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692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75688A-F191-44E7-806A-B3C94D95E014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©1992-2013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F62B-6375-4478-9DE6-D7BA6763917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4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EE68A0-8068-42F8-AB35-AAF220076223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©1992-2013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4044-4C95-4C73-BEDA-09F2C00CAC2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197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87F1DA1-A102-4D82-9E12-50A867A55EC2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©1992-2013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172E349-A536-4A92-8305-03C85CA4B2B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215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13258" y="1300786"/>
            <a:ext cx="6992541" cy="258541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/>
              <a:t>Ch</a:t>
            </a:r>
            <a:r>
              <a:rPr lang="en-US" dirty="0" smtClean="0"/>
              <a:t> 7 – Pointers</a:t>
            </a:r>
            <a:endParaRPr lang="en-US" dirty="0"/>
          </a:p>
        </p:txBody>
      </p:sp>
      <p:sp>
        <p:nvSpPr>
          <p:cNvPr id="10243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/>
            <a:r>
              <a:rPr lang="en-US" altLang="en-US" dirty="0" smtClean="0"/>
              <a:t>CIS 142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cap="none" dirty="0" err="1" smtClean="0">
                <a:latin typeface="Agency FB" panose="020B0503020202020204" pitchFamily="34" charset="0"/>
              </a:rPr>
              <a:t>const</a:t>
            </a:r>
            <a:r>
              <a:rPr lang="en-US" dirty="0" smtClean="0"/>
              <a:t> Qualifier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1" y="1219200"/>
            <a:ext cx="8763000" cy="5562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Remember you can pass arguments one of two ways</a:t>
            </a:r>
          </a:p>
          <a:p>
            <a:pPr lvl="1"/>
            <a:r>
              <a:rPr lang="en-US" dirty="0"/>
              <a:t>pass by value</a:t>
            </a:r>
          </a:p>
          <a:p>
            <a:pPr lvl="1"/>
            <a:r>
              <a:rPr lang="en-US" dirty="0"/>
              <a:t>pass by reference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When passing information by value, C makes a copy of the argument for the receiving function to use. This prevents the direct changing of the incoming arguments contents, but creates additional overhead when passing large structures to functions.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is also called information hiding.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194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cap="none" dirty="0" err="1" smtClean="0">
                <a:latin typeface="Agency FB" panose="020B0503020202020204" pitchFamily="34" charset="0"/>
              </a:rPr>
              <a:t>const</a:t>
            </a:r>
            <a:r>
              <a:rPr lang="en-US" dirty="0" smtClean="0"/>
              <a:t> Qualifier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1" y="1219200"/>
            <a:ext cx="8763000" cy="5562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You may want the power and speed of passing arguments by reference without the security risk of changing a variable’s contents. 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>
                <a:latin typeface="Agency FB" panose="020B0503020202020204" pitchFamily="34" charset="0"/>
              </a:rPr>
              <a:t>const</a:t>
            </a:r>
            <a:r>
              <a:rPr lang="en-US" dirty="0" smtClean="0"/>
              <a:t> allows you to create use read-only variables.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can also use the </a:t>
            </a:r>
            <a:r>
              <a:rPr lang="en-US" dirty="0" err="1">
                <a:latin typeface="Agency FB" panose="020B0503020202020204" pitchFamily="34" charset="0"/>
              </a:rPr>
              <a:t>const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smtClean="0"/>
              <a:t>qualifier with pointers to a read-only argument while still achieving the pass by reference capability.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Try it out</a:t>
            </a:r>
          </a:p>
        </p:txBody>
      </p:sp>
    </p:spTree>
    <p:extLst>
      <p:ext uri="{BB962C8B-B14F-4D97-AF65-F5344CB8AC3E}">
        <p14:creationId xmlns:p14="http://schemas.microsoft.com/office/powerpoint/2010/main" val="240625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152400"/>
            <a:ext cx="7773338" cy="75308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3380E6"/>
                </a:solidFill>
                <a:latin typeface="Arial"/>
              </a:rPr>
              <a:t>Review from Chapter SIX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2494" y="990600"/>
            <a:ext cx="86790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An array is a grouping of memory segments.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Variables of an array share the same name and  data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Individual variables in an array are called elements and are accessed with index numbers.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You can use looping structures to iterate through each element in an array.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You can have multi-dimensional arrays, and search them through nested loops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505200"/>
            <a:ext cx="5029200" cy="272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1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8001469" cy="4572001"/>
          </a:xfrm>
        </p:spPr>
        <p:txBody>
          <a:bodyPr/>
          <a:lstStyle/>
          <a:p>
            <a:r>
              <a:rPr lang="en-US" dirty="0" smtClean="0"/>
              <a:t>Pointers are on of the most challenging topics in C programming.</a:t>
            </a:r>
          </a:p>
          <a:p>
            <a:r>
              <a:rPr lang="en-US" dirty="0" smtClean="0"/>
              <a:t>Pointers are what makes C one of the most robust languages </a:t>
            </a:r>
          </a:p>
          <a:p>
            <a:r>
              <a:rPr lang="en-US" dirty="0" smtClean="0"/>
              <a:t>Benefits of using pointers include faster program execution and the ability to access variables outside the calling function.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6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Fundamentals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125" y="914400"/>
            <a:ext cx="7773339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Pointers allow us to work with variables, functions, and data structures through their memory addresses.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Imagine you have a variable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 smtClean="0"/>
              <a:t>Name   - “Answer”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/>
              <a:t>V</a:t>
            </a:r>
            <a:r>
              <a:rPr lang="en-US" dirty="0" smtClean="0"/>
              <a:t>alue    - “75”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 smtClean="0"/>
              <a:t>Address - 0x948311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Now imagine you have a pointer variable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/>
              <a:t>Name   - </a:t>
            </a:r>
            <a:r>
              <a:rPr lang="en-US" dirty="0" smtClean="0"/>
              <a:t>“</a:t>
            </a:r>
            <a:r>
              <a:rPr lang="en-US" dirty="0" err="1" smtClean="0"/>
              <a:t>myPointer</a:t>
            </a:r>
            <a:r>
              <a:rPr lang="en-US" dirty="0" smtClean="0"/>
              <a:t>” </a:t>
            </a:r>
            <a:endParaRPr lang="en-US" dirty="0"/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/>
              <a:t>Value    - </a:t>
            </a:r>
            <a:r>
              <a:rPr lang="en-US" dirty="0" smtClean="0"/>
              <a:t>“0x948311”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 smtClean="0"/>
              <a:t>Address - “0x911111”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0400" y="5791200"/>
            <a:ext cx="2836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indirectly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points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Curved Connector 5"/>
          <p:cNvCxnSpPr/>
          <p:nvPr/>
        </p:nvCxnSpPr>
        <p:spPr>
          <a:xfrm rot="10800000">
            <a:off x="3899670" y="4255532"/>
            <a:ext cx="2043931" cy="1720334"/>
          </a:xfrm>
          <a:prstGeom prst="curvedConnector3">
            <a:avLst>
              <a:gd name="adj1" fmla="val -58235"/>
            </a:avLst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87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Declaring and Initializing pointers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Just like regular variables pointers must be declared before they can be used.</a:t>
            </a:r>
            <a:endParaRPr lang="en-US" dirty="0"/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2400" dirty="0" err="1" smtClean="0">
                <a:latin typeface="Agency FB" panose="020B0503020202020204" pitchFamily="34" charset="0"/>
              </a:rPr>
              <a:t>int</a:t>
            </a:r>
            <a:r>
              <a:rPr lang="en-US" sz="2400" dirty="0" smtClean="0">
                <a:latin typeface="Agency FB" panose="020B0503020202020204" pitchFamily="34" charset="0"/>
              </a:rPr>
              <a:t> x = 0;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2400" dirty="0" err="1" smtClean="0">
                <a:latin typeface="Agency FB" panose="020B0503020202020204" pitchFamily="34" charset="0"/>
              </a:rPr>
              <a:t>int</a:t>
            </a:r>
            <a:r>
              <a:rPr lang="en-US" sz="2400" dirty="0" smtClean="0">
                <a:latin typeface="Agency FB" panose="020B0503020202020204" pitchFamily="34" charset="0"/>
              </a:rPr>
              <a:t> Age = 30;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2400" dirty="0" err="1">
                <a:latin typeface="Agency FB" panose="020B0503020202020204" pitchFamily="34" charset="0"/>
              </a:rPr>
              <a:t>i</a:t>
            </a:r>
            <a:r>
              <a:rPr lang="en-US" sz="2400" dirty="0" err="1" smtClean="0">
                <a:latin typeface="Agency FB" panose="020B0503020202020204" pitchFamily="34" charset="0"/>
              </a:rPr>
              <a:t>nt</a:t>
            </a:r>
            <a:r>
              <a:rPr lang="en-US" sz="2400" dirty="0" smtClean="0">
                <a:latin typeface="Agency FB" panose="020B0503020202020204" pitchFamily="34" charset="0"/>
              </a:rPr>
              <a:t> *</a:t>
            </a:r>
            <a:r>
              <a:rPr lang="en-US" sz="2400" dirty="0" err="1" smtClean="0">
                <a:latin typeface="Agency FB" panose="020B0503020202020204" pitchFamily="34" charset="0"/>
              </a:rPr>
              <a:t>pointAge</a:t>
            </a:r>
            <a:r>
              <a:rPr lang="en-US" sz="2400" dirty="0" smtClean="0">
                <a:latin typeface="Agency FB" panose="020B0503020202020204" pitchFamily="34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 smtClean="0">
                <a:latin typeface="Agency FB" panose="020B0503020202020204" pitchFamily="34" charset="0"/>
              </a:rPr>
              <a:t>Now we must assign the pointer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Agency FB" panose="020B0503020202020204" pitchFamily="34" charset="0"/>
              </a:rPr>
              <a:t>	</a:t>
            </a:r>
            <a:r>
              <a:rPr lang="en-US" sz="2400" dirty="0" err="1" smtClean="0">
                <a:latin typeface="Agency FB" panose="020B0503020202020204" pitchFamily="34" charset="0"/>
              </a:rPr>
              <a:t>pointAge</a:t>
            </a:r>
            <a:r>
              <a:rPr lang="en-US" sz="2400" dirty="0" smtClean="0">
                <a:latin typeface="Agency FB" panose="020B0503020202020204" pitchFamily="34" charset="0"/>
              </a:rPr>
              <a:t> = </a:t>
            </a:r>
            <a:r>
              <a:rPr lang="en-US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&amp;</a:t>
            </a:r>
            <a:r>
              <a:rPr lang="en-US" sz="2400" dirty="0" smtClean="0">
                <a:latin typeface="Agency FB" panose="020B0503020202020204" pitchFamily="34" charset="0"/>
              </a:rPr>
              <a:t>Age;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 smtClean="0">
              <a:latin typeface="Agency FB" panose="020B0503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Agency FB" panose="020B0503020202020204" pitchFamily="34" charset="0"/>
              </a:rPr>
              <a:t>Now let’s see if it works</a:t>
            </a:r>
            <a:endParaRPr lang="en-US" sz="2400" dirty="0">
              <a:latin typeface="Agency FB" panose="020B0503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Agency FB" panose="020B0503020202020204" pitchFamily="34" charset="0"/>
              </a:rPr>
              <a:t>	</a:t>
            </a:r>
            <a:r>
              <a:rPr lang="en-US" sz="2400" dirty="0" smtClean="0">
                <a:latin typeface="Agency FB" panose="020B0503020202020204" pitchFamily="34" charset="0"/>
              </a:rPr>
              <a:t>x = *</a:t>
            </a:r>
            <a:r>
              <a:rPr lang="en-US" sz="2400" dirty="0" err="1" smtClean="0">
                <a:latin typeface="Agency FB" panose="020B0503020202020204" pitchFamily="34" charset="0"/>
              </a:rPr>
              <a:t>pointAge</a:t>
            </a:r>
            <a:r>
              <a:rPr lang="en-US" sz="2400" dirty="0" smtClean="0">
                <a:latin typeface="Agency FB" panose="020B0503020202020204" pitchFamily="34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Agency FB" panose="020B0503020202020204" pitchFamily="34" charset="0"/>
              </a:rPr>
              <a:t>	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 smtClean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03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Pointers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a few right ways to initialize a pointer</a:t>
            </a:r>
          </a:p>
          <a:p>
            <a:pPr marL="1828800" lvl="4" indent="0">
              <a:lnSpc>
                <a:spcPct val="100000"/>
              </a:lnSpc>
              <a:buNone/>
            </a:pPr>
            <a:r>
              <a:rPr lang="en-US" dirty="0" smtClean="0"/>
              <a:t> </a:t>
            </a:r>
            <a:r>
              <a:rPr lang="en-US" sz="2800" dirty="0" err="1" smtClean="0"/>
              <a:t>int</a:t>
            </a:r>
            <a:r>
              <a:rPr lang="en-US" sz="2800" dirty="0" smtClean="0"/>
              <a:t> x;</a:t>
            </a:r>
          </a:p>
          <a:p>
            <a:pPr marL="1828800" lvl="4" indent="0">
              <a:lnSpc>
                <a:spcPct val="100000"/>
              </a:lnSpc>
              <a:buNone/>
            </a:pPr>
            <a:r>
              <a:rPr lang="en-US" sz="2800" dirty="0"/>
              <a:t> </a:t>
            </a:r>
            <a:r>
              <a:rPr lang="en-US" sz="2800" dirty="0" err="1" smtClean="0"/>
              <a:t>int</a:t>
            </a:r>
            <a:r>
              <a:rPr lang="en-US" sz="2800" dirty="0" smtClean="0"/>
              <a:t> *ptr1;</a:t>
            </a:r>
          </a:p>
          <a:p>
            <a:pPr marL="1828800" lvl="4" indent="0">
              <a:lnSpc>
                <a:spcPct val="100000"/>
              </a:lnSpc>
              <a:buNone/>
            </a:pPr>
            <a:r>
              <a:rPr lang="en-US" sz="2800" dirty="0"/>
              <a:t> </a:t>
            </a:r>
            <a:r>
              <a:rPr lang="en-US" sz="2800" dirty="0" err="1"/>
              <a:t>int</a:t>
            </a:r>
            <a:r>
              <a:rPr lang="en-US" sz="2800" dirty="0"/>
              <a:t> *</a:t>
            </a:r>
            <a:r>
              <a:rPr lang="en-US" sz="2800" dirty="0" smtClean="0"/>
              <a:t>ptr2;</a:t>
            </a:r>
            <a:endParaRPr lang="en-US" sz="2800" dirty="0"/>
          </a:p>
          <a:p>
            <a:pPr marL="1828800" lvl="4" indent="0">
              <a:lnSpc>
                <a:spcPct val="100000"/>
              </a:lnSpc>
              <a:buNone/>
            </a:pPr>
            <a:r>
              <a:rPr lang="en-US" sz="2800" dirty="0"/>
              <a:t> </a:t>
            </a:r>
            <a:r>
              <a:rPr lang="en-US" sz="2800" dirty="0" err="1"/>
              <a:t>int</a:t>
            </a:r>
            <a:r>
              <a:rPr lang="en-US" sz="2800" dirty="0"/>
              <a:t> *</a:t>
            </a:r>
            <a:r>
              <a:rPr lang="en-US" sz="2800" dirty="0" smtClean="0"/>
              <a:t>ptr3;</a:t>
            </a:r>
            <a:endParaRPr lang="en-US" sz="2800" dirty="0" smtClean="0"/>
          </a:p>
          <a:p>
            <a:pPr marL="1828800" lvl="4" indent="0">
              <a:lnSpc>
                <a:spcPct val="100000"/>
              </a:lnSpc>
              <a:buNone/>
            </a:pPr>
            <a:endParaRPr lang="en-US" sz="2800" dirty="0" smtClean="0"/>
          </a:p>
          <a:p>
            <a:pPr marL="1828800" lvl="4" indent="0">
              <a:lnSpc>
                <a:spcPct val="100000"/>
              </a:lnSpc>
              <a:buNone/>
            </a:pPr>
            <a:r>
              <a:rPr lang="en-US" sz="2800" dirty="0" smtClean="0"/>
              <a:t> ptr1 = &amp;x;</a:t>
            </a:r>
            <a:endParaRPr lang="en-US" sz="2800" dirty="0"/>
          </a:p>
          <a:p>
            <a:pPr marL="1828800" lvl="4" indent="0">
              <a:lnSpc>
                <a:spcPct val="100000"/>
              </a:lnSpc>
              <a:buNone/>
            </a:pPr>
            <a:r>
              <a:rPr lang="en-US" sz="2800" dirty="0" smtClean="0"/>
              <a:t> ptr2 </a:t>
            </a:r>
            <a:r>
              <a:rPr lang="en-US" sz="2800" dirty="0"/>
              <a:t>= 0</a:t>
            </a:r>
            <a:r>
              <a:rPr lang="en-US" sz="2800" dirty="0" smtClean="0"/>
              <a:t>;</a:t>
            </a:r>
          </a:p>
          <a:p>
            <a:pPr marL="1828800" lvl="4" indent="0">
              <a:lnSpc>
                <a:spcPct val="100000"/>
              </a:lnSpc>
              <a:buNone/>
            </a:pPr>
            <a:r>
              <a:rPr lang="en-US" sz="2800" dirty="0" smtClean="0"/>
              <a:t> ptr3 </a:t>
            </a:r>
            <a:r>
              <a:rPr lang="en-US" sz="2800" dirty="0"/>
              <a:t>= </a:t>
            </a:r>
            <a:r>
              <a:rPr lang="en-US" sz="2800" dirty="0" smtClean="0"/>
              <a:t>NULL;</a:t>
            </a:r>
            <a:endParaRPr lang="en-US" sz="2800" dirty="0"/>
          </a:p>
          <a:p>
            <a:pPr marL="1828800" lvl="4" indent="0">
              <a:lnSpc>
                <a:spcPct val="100000"/>
              </a:lnSpc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76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Pointers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a few wrong ways to initialize a pointer</a:t>
            </a:r>
          </a:p>
          <a:p>
            <a:pPr marL="1828800" lvl="4" indent="0">
              <a:lnSpc>
                <a:spcPct val="100000"/>
              </a:lnSpc>
              <a:buNone/>
            </a:pPr>
            <a:r>
              <a:rPr lang="en-US" dirty="0" smtClean="0"/>
              <a:t> </a:t>
            </a:r>
            <a:r>
              <a:rPr lang="en-US" sz="2800" dirty="0" err="1" smtClean="0"/>
              <a:t>int</a:t>
            </a:r>
            <a:r>
              <a:rPr lang="en-US" sz="2800" dirty="0" smtClean="0"/>
              <a:t> x = 7;</a:t>
            </a:r>
          </a:p>
          <a:p>
            <a:pPr marL="1828800" lvl="4" indent="0">
              <a:lnSpc>
                <a:spcPct val="100000"/>
              </a:lnSpc>
              <a:buNone/>
            </a:pPr>
            <a:r>
              <a:rPr lang="en-US" sz="2800" dirty="0"/>
              <a:t> </a:t>
            </a:r>
            <a:r>
              <a:rPr lang="en-US" sz="2800" dirty="0" err="1" smtClean="0"/>
              <a:t>int</a:t>
            </a:r>
            <a:r>
              <a:rPr lang="en-US" sz="2800" dirty="0" smtClean="0"/>
              <a:t> *ptr5;</a:t>
            </a:r>
          </a:p>
          <a:p>
            <a:pPr marL="1828800" lvl="4" indent="0">
              <a:lnSpc>
                <a:spcPct val="100000"/>
              </a:lnSpc>
              <a:buNone/>
            </a:pPr>
            <a:endParaRPr lang="en-US" sz="2800" dirty="0" smtClean="0"/>
          </a:p>
          <a:p>
            <a:pPr marL="1828800" lvl="4" indent="0">
              <a:lnSpc>
                <a:spcPct val="100000"/>
              </a:lnSpc>
              <a:buNone/>
            </a:pPr>
            <a:r>
              <a:rPr lang="en-US" sz="2800" dirty="0" smtClean="0"/>
              <a:t> ptr5 = 5;         	</a:t>
            </a:r>
            <a:r>
              <a:rPr lang="en-US" sz="2800" dirty="0" smtClean="0">
                <a:sym typeface="Wingdings" panose="05000000000000000000" pitchFamily="2" charset="2"/>
              </a:rPr>
              <a:t> WRONG</a:t>
            </a:r>
            <a:endParaRPr lang="en-US" sz="2800" dirty="0"/>
          </a:p>
          <a:p>
            <a:pPr marL="1828800" lvl="4" indent="0">
              <a:lnSpc>
                <a:spcPct val="100000"/>
              </a:lnSpc>
              <a:buNone/>
            </a:pPr>
            <a:endParaRPr lang="en-US" sz="2800" dirty="0" smtClean="0"/>
          </a:p>
          <a:p>
            <a:pPr marL="1828800" lvl="4" indent="0">
              <a:lnSpc>
                <a:spcPct val="100000"/>
              </a:lnSpc>
              <a:buNone/>
            </a:pPr>
            <a:r>
              <a:rPr lang="en-US" sz="2800" dirty="0" smtClean="0"/>
              <a:t> ptr5 </a:t>
            </a:r>
            <a:r>
              <a:rPr lang="en-US" sz="2800" dirty="0"/>
              <a:t>= </a:t>
            </a:r>
            <a:r>
              <a:rPr lang="en-US" sz="2800" dirty="0" smtClean="0"/>
              <a:t>x;		</a:t>
            </a:r>
            <a:r>
              <a:rPr lang="en-US" sz="2800" dirty="0">
                <a:sym typeface="Wingdings" panose="05000000000000000000" pitchFamily="2" charset="2"/>
              </a:rPr>
              <a:t> WRONG</a:t>
            </a:r>
            <a:endParaRPr lang="en-US" sz="2800" dirty="0"/>
          </a:p>
          <a:p>
            <a:pPr marL="1828800" lvl="4" indent="0">
              <a:lnSpc>
                <a:spcPct val="100000"/>
              </a:lnSpc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99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indirection operator (*)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2" y="1066800"/>
            <a:ext cx="7773339" cy="4572001"/>
          </a:xfrm>
        </p:spPr>
        <p:txBody>
          <a:bodyPr/>
          <a:lstStyle/>
          <a:p>
            <a:r>
              <a:rPr lang="en-US" dirty="0" smtClean="0"/>
              <a:t>Try it out.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57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Arrays to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2" y="1066800"/>
            <a:ext cx="7773339" cy="457200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Elements in arrays in C have memory locations right next to each other. </a:t>
            </a:r>
          </a:p>
          <a:p>
            <a:endParaRPr lang="en-US" dirty="0" smtClean="0"/>
          </a:p>
          <a:p>
            <a:r>
              <a:rPr lang="en-US" dirty="0" smtClean="0"/>
              <a:t>So a pointer to an array points to the address in the element.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Arrays passed as arguments are passed by reference.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Try it out.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2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678E7BDA384641A41341B3B56CD865" ma:contentTypeVersion="10" ma:contentTypeDescription="Create a new document." ma:contentTypeScope="" ma:versionID="4ca65797de16b5343830877358b12f96">
  <xsd:schema xmlns:xsd="http://www.w3.org/2001/XMLSchema" xmlns:xs="http://www.w3.org/2001/XMLSchema" xmlns:p="http://schemas.microsoft.com/office/2006/metadata/properties" xmlns:ns3="99ecd9f7-b5c8-4220-b2ff-ea35724da410" xmlns:ns4="81f3ccc9-6914-48f0-a02a-6fca1d180784" targetNamespace="http://schemas.microsoft.com/office/2006/metadata/properties" ma:root="true" ma:fieldsID="e62668e401bcea44195568ea8ad94165" ns3:_="" ns4:_="">
    <xsd:import namespace="99ecd9f7-b5c8-4220-b2ff-ea35724da410"/>
    <xsd:import namespace="81f3ccc9-6914-48f0-a02a-6fca1d18078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ecd9f7-b5c8-4220-b2ff-ea35724da4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f3ccc9-6914-48f0-a02a-6fca1d18078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C65EE9D-9550-4A20-8BFB-7C32A3AAD10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0A2E54-1364-47E7-B909-3082F5BDF2DC}">
  <ds:schemaRefs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99ecd9f7-b5c8-4220-b2ff-ea35724da410"/>
    <ds:schemaRef ds:uri="81f3ccc9-6914-48f0-a02a-6fca1d180784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33182EE-C052-460B-8B67-0ADAD284AF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ecd9f7-b5c8-4220-b2ff-ea35724da410"/>
    <ds:schemaRef ds:uri="81f3ccc9-6914-48f0-a02a-6fca1d1807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9133</TotalTime>
  <Words>475</Words>
  <Application>Microsoft Office PowerPoint</Application>
  <PresentationFormat>On-screen Show (4:3)</PresentationFormat>
  <Paragraphs>82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Adobe Devanagari</vt:lpstr>
      <vt:lpstr>Agency FB</vt:lpstr>
      <vt:lpstr>Arial</vt:lpstr>
      <vt:lpstr>Calibri</vt:lpstr>
      <vt:lpstr>Tw Cen MT</vt:lpstr>
      <vt:lpstr>Wingdings</vt:lpstr>
      <vt:lpstr>Droplet</vt:lpstr>
      <vt:lpstr>Ch 7 – Pointers</vt:lpstr>
      <vt:lpstr>Review from Chapter SIX</vt:lpstr>
      <vt:lpstr>Pointers</vt:lpstr>
      <vt:lpstr>Pointer Fundamentals</vt:lpstr>
      <vt:lpstr>Declaring and Initializing pointers</vt:lpstr>
      <vt:lpstr>Initializing Pointers</vt:lpstr>
      <vt:lpstr>Initializing Pointers</vt:lpstr>
      <vt:lpstr>The indirection operator (*)</vt:lpstr>
      <vt:lpstr>Passing Arrays to Functions</vt:lpstr>
      <vt:lpstr>The const Qualifier</vt:lpstr>
      <vt:lpstr>The const Qualifier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 Programming</dc:title>
  <dc:creator>Windows User</dc:creator>
  <cp:lastModifiedBy>Sullivan, Joshua</cp:lastModifiedBy>
  <cp:revision>172</cp:revision>
  <dcterms:created xsi:type="dcterms:W3CDTF">2009-10-18T17:21:14Z</dcterms:created>
  <dcterms:modified xsi:type="dcterms:W3CDTF">2019-12-04T19:04:17Z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0x01010024678E7BDA384641A41341B3B56CD865</vt:lpwstr>
  </property>
</Properties>
</file>