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4"/>
  </p:sldMasterIdLst>
  <p:notesMasterIdLst>
    <p:notesMasterId r:id="rId21"/>
  </p:notesMasterIdLst>
  <p:sldIdLst>
    <p:sldId id="418" r:id="rId5"/>
    <p:sldId id="441" r:id="rId6"/>
    <p:sldId id="464" r:id="rId7"/>
    <p:sldId id="465" r:id="rId8"/>
    <p:sldId id="468" r:id="rId9"/>
    <p:sldId id="466" r:id="rId10"/>
    <p:sldId id="467" r:id="rId11"/>
    <p:sldId id="470" r:id="rId12"/>
    <p:sldId id="471" r:id="rId13"/>
    <p:sldId id="472" r:id="rId14"/>
    <p:sldId id="474" r:id="rId15"/>
    <p:sldId id="475" r:id="rId16"/>
    <p:sldId id="476" r:id="rId17"/>
    <p:sldId id="477" r:id="rId18"/>
    <p:sldId id="478" r:id="rId19"/>
    <p:sldId id="4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59293" autoAdjust="0"/>
  </p:normalViewPr>
  <p:slideViewPr>
    <p:cSldViewPr>
      <p:cViewPr varScale="1">
        <p:scale>
          <a:sx n="40" d="100"/>
          <a:sy n="40" d="100"/>
        </p:scale>
        <p:origin x="206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livan, Joshua" userId="415824eb-5c2c-4a6d-b524-878d1838f77a" providerId="ADAL" clId="{6378B8FA-75E4-4388-B60C-0C52015C5FB4}"/>
    <pc:docChg chg="modSld">
      <pc:chgData name="Sullivan, Joshua" userId="415824eb-5c2c-4a6d-b524-878d1838f77a" providerId="ADAL" clId="{6378B8FA-75E4-4388-B60C-0C52015C5FB4}" dt="2021-09-30T13:02:15.127" v="0" actId="20577"/>
      <pc:docMkLst>
        <pc:docMk/>
      </pc:docMkLst>
      <pc:sldChg chg="modSp">
        <pc:chgData name="Sullivan, Joshua" userId="415824eb-5c2c-4a6d-b524-878d1838f77a" providerId="ADAL" clId="{6378B8FA-75E4-4388-B60C-0C52015C5FB4}" dt="2021-09-30T13:02:15.127" v="0" actId="20577"/>
        <pc:sldMkLst>
          <pc:docMk/>
          <pc:sldMk cId="2565481295" sldId="471"/>
        </pc:sldMkLst>
        <pc:spChg chg="mod">
          <ac:chgData name="Sullivan, Joshua" userId="415824eb-5c2c-4a6d-b524-878d1838f77a" providerId="ADAL" clId="{6378B8FA-75E4-4388-B60C-0C52015C5FB4}" dt="2021-09-30T13:02:15.127" v="0" actId="20577"/>
          <ac:spMkLst>
            <pc:docMk/>
            <pc:sldMk cId="2565481295" sldId="47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BAE58D3-6113-4DBE-8508-EEE67FA0B524}" type="datetimeFigureOut">
              <a:rPr lang="en-US"/>
              <a:pPr>
                <a:defRPr/>
              </a:pPr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2160E29-42D7-4430-9C87-0E031F19FE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baseline="0" dirty="0"/>
              <a:t> (line1\nline2\nline3\n”);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60E29-42D7-4430-9C87-0E031F19FEB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1893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AAB1498-FF2F-4C18-9C2A-6990CA415482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62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597D52-B323-430F-8E33-3C3793BE01A9}" type="datetime1">
              <a:rPr lang="en-US" smtClean="0"/>
              <a:pPr>
                <a:defRPr/>
              </a:pPr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0611-0AD6-48D8-8D4C-BB8A282535E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340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7F1DA1-A102-4D82-9E12-50A867A55EC2}" type="datetime1">
              <a:rPr lang="en-US" smtClean="0"/>
              <a:pPr>
                <a:defRPr/>
              </a:pPr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E349-A536-4A92-8305-03C85CA4B2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6471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7F1DA1-A102-4D82-9E12-50A867A55EC2}" type="datetime1">
              <a:rPr lang="en-US" smtClean="0"/>
              <a:pPr>
                <a:defRPr/>
              </a:pPr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E349-A536-4A92-8305-03C85CA4B2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85026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7F1DA1-A102-4D82-9E12-50A867A55EC2}" type="datetime1">
              <a:rPr lang="en-US" smtClean="0"/>
              <a:pPr>
                <a:defRPr/>
              </a:pPr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E349-A536-4A92-8305-03C85CA4B2B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401905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7F1DA1-A102-4D82-9E12-50A867A55EC2}" type="datetime1">
              <a:rPr lang="en-US" smtClean="0"/>
              <a:pPr>
                <a:defRPr/>
              </a:pPr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E349-A536-4A92-8305-03C85CA4B2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991841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7F1DA1-A102-4D82-9E12-50A867A55EC2}" type="datetime1">
              <a:rPr lang="en-US" smtClean="0"/>
              <a:pPr>
                <a:defRPr/>
              </a:pPr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E349-A536-4A92-8305-03C85CA4B2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790097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7F1DA1-A102-4D82-9E12-50A867A55EC2}" type="datetime1">
              <a:rPr lang="en-US" smtClean="0"/>
              <a:pPr>
                <a:defRPr/>
              </a:pPr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E349-A536-4A92-8305-03C85CA4B2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400157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3F9B7C-088D-4C61-9165-8B7136D628A0}" type="datetime1">
              <a:rPr lang="en-US" smtClean="0"/>
              <a:pPr>
                <a:defRPr/>
              </a:pPr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5222-4C58-4A2C-9369-39181CA6B1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147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A6CDC-0669-414B-94AF-6A8CAD9F11CA}" type="datetime1">
              <a:rPr lang="en-US" smtClean="0"/>
              <a:pPr>
                <a:defRPr/>
              </a:pPr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50B1-1C8D-486D-B716-5D1A5E7A1DC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982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753082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524000"/>
            <a:ext cx="7773339" cy="5181600"/>
          </a:xfrm>
        </p:spPr>
        <p:txBody>
          <a:bodyPr/>
          <a:lstStyle>
            <a:lvl1pPr>
              <a:defRPr sz="2400" cap="none" baseline="0"/>
            </a:lvl1pPr>
            <a:lvl2pPr>
              <a:defRPr sz="2000"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6F2E2D-6F6F-431D-A93B-61C752A840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86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 Using C++, Fourth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DFB8B-E9DE-4F67-AEF6-9ABDA45F2D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36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6C9539-9F41-4607-A196-F43DDAEECE42}" type="datetime1">
              <a:rPr lang="en-US" smtClean="0"/>
              <a:pPr>
                <a:defRPr/>
              </a:pPr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4391-B0D1-41F7-9156-7F0269ED8F4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77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F15BB-28D3-49DB-A326-569602101034}" type="datetime1">
              <a:rPr lang="en-US" smtClean="0"/>
              <a:pPr>
                <a:defRPr/>
              </a:pPr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E61B-9694-463F-948D-928DD77A74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2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1252D-47DD-4889-8829-FA3AFA87783A}" type="datetime1">
              <a:rPr lang="en-US" smtClean="0"/>
              <a:pPr>
                <a:defRPr/>
              </a:pPr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359-1479-4C01-B1A5-207CEDCAC3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97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60677F-4718-4269-B6ED-6FA83086B2B7}" type="datetime1">
              <a:rPr lang="en-US" smtClean="0"/>
              <a:pPr>
                <a:defRPr/>
              </a:pPr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2572-6A22-40E4-91D8-BD4DA2133AA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86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FDC83D-993E-4919-AF49-6087B99907E9}" type="datetime1">
              <a:rPr lang="en-US" smtClean="0"/>
              <a:pPr>
                <a:defRPr/>
              </a:pPr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A9F3-1FAF-473C-844B-CE8D1046D8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37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B971C2-FADF-4028-8A45-FC62C2F6EF61}" type="datetime1">
              <a:rPr lang="en-US" smtClean="0"/>
              <a:pPr>
                <a:defRPr/>
              </a:pPr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5ABC-D333-44AF-97B8-02670FFCC0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92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75688A-F191-44E7-806A-B3C94D95E014}" type="datetime1">
              <a:rPr lang="en-US" smtClean="0"/>
              <a:pPr>
                <a:defRPr/>
              </a:pPr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F62B-6375-4478-9DE6-D7BA6763917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EE68A0-8068-42F8-AB35-AAF220076223}" type="datetime1">
              <a:rPr lang="en-US" smtClean="0"/>
              <a:pPr>
                <a:defRPr/>
              </a:pPr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4044-4C95-4C73-BEDA-09F2C00CAC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97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87F1DA1-A102-4D82-9E12-50A867A55EC2}" type="datetime1">
              <a:rPr lang="en-US" smtClean="0"/>
              <a:pPr>
                <a:defRPr/>
              </a:pPr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172E349-A536-4A92-8305-03C85CA4B2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15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</a:t>
            </a:r>
            <a:r>
              <a:rPr lang="en-US" dirty="0"/>
              <a:t> 4 – Looping structures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/>
            <a:r>
              <a:rPr lang="en-US" altLang="en-US" dirty="0"/>
              <a:t>CIS 142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Sometimes we might want to add a variable to the loop to make it count up or down for us, so we know how many times we’ve gone through the loop. </a:t>
            </a:r>
          </a:p>
          <a:p>
            <a:pPr marL="0" indent="0">
              <a:buNone/>
            </a:pPr>
            <a:r>
              <a:rPr lang="en-US" dirty="0"/>
              <a:t>	x = x + 1;</a:t>
            </a:r>
          </a:p>
          <a:p>
            <a:pPr marL="0" indent="0">
              <a:buNone/>
            </a:pPr>
            <a:r>
              <a:rPr lang="en-US" dirty="0"/>
              <a:t>	x++;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it out!</a:t>
            </a:r>
          </a:p>
        </p:txBody>
      </p:sp>
    </p:spTree>
    <p:extLst>
      <p:ext uri="{BB962C8B-B14F-4D97-AF65-F5344CB8AC3E}">
        <p14:creationId xmlns:p14="http://schemas.microsoft.com/office/powerpoint/2010/main" val="319905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38100"/>
            <a:ext cx="7773338" cy="753082"/>
          </a:xfrm>
        </p:spPr>
        <p:txBody>
          <a:bodyPr/>
          <a:lstStyle/>
          <a:p>
            <a:r>
              <a:rPr lang="en-US" dirty="0"/>
              <a:t>Additional Operators</a:t>
            </a:r>
          </a:p>
        </p:txBody>
      </p:sp>
      <p:pic>
        <p:nvPicPr>
          <p:cNvPr id="5" name="Picture 1" descr="chtp7_03_Page_41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" t="6091" r="26667" b="43122"/>
          <a:stretch/>
        </p:blipFill>
        <p:spPr bwMode="auto">
          <a:xfrm>
            <a:off x="186632" y="990600"/>
            <a:ext cx="8770735" cy="4214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4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38100"/>
            <a:ext cx="7773338" cy="753082"/>
          </a:xfrm>
        </p:spPr>
        <p:txBody>
          <a:bodyPr/>
          <a:lstStyle/>
          <a:p>
            <a:r>
              <a:rPr lang="en-US" dirty="0"/>
              <a:t>Additional Operators</a:t>
            </a:r>
          </a:p>
        </p:txBody>
      </p:sp>
      <p:pic>
        <p:nvPicPr>
          <p:cNvPr id="4" name="Picture 1" descr="chtp7_03_Page_40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6" t="5125" r="21978" b="46004"/>
          <a:stretch/>
        </p:blipFill>
        <p:spPr bwMode="auto">
          <a:xfrm>
            <a:off x="6927" y="791182"/>
            <a:ext cx="9003852" cy="3628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45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three types of loops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pPr lvl="1"/>
            <a:r>
              <a:rPr lang="en-US" dirty="0"/>
              <a:t>Condition is at the top of the loop</a:t>
            </a:r>
          </a:p>
          <a:p>
            <a:endParaRPr lang="en-US" dirty="0"/>
          </a:p>
          <a:p>
            <a:r>
              <a:rPr lang="en-US" dirty="0"/>
              <a:t>Do . .. While loop</a:t>
            </a:r>
          </a:p>
          <a:p>
            <a:pPr lvl="1"/>
            <a:r>
              <a:rPr lang="en-US" dirty="0"/>
              <a:t>Program runs through the loop at least once and condition is at the bottom </a:t>
            </a:r>
          </a:p>
          <a:p>
            <a:endParaRPr lang="en-US" dirty="0"/>
          </a:p>
          <a:p>
            <a:r>
              <a:rPr lang="en-US" dirty="0"/>
              <a:t>For loop</a:t>
            </a:r>
          </a:p>
          <a:p>
            <a:pPr lvl="1"/>
            <a:r>
              <a:rPr lang="en-US" dirty="0"/>
              <a:t>Program loops for a set amount of times</a:t>
            </a:r>
          </a:p>
          <a:p>
            <a:pPr marL="1371600" lvl="3" indent="0">
              <a:buNone/>
            </a:pPr>
            <a:r>
              <a:rPr lang="en-US" sz="2000" b="1" dirty="0">
                <a:latin typeface="Agency FB" panose="020B0503020202020204" pitchFamily="34" charset="0"/>
              </a:rPr>
              <a:t>for(variable initialized, conditional expression, increment/decrement)</a:t>
            </a:r>
          </a:p>
        </p:txBody>
      </p:sp>
    </p:spTree>
    <p:extLst>
      <p:ext uri="{BB962C8B-B14F-4D97-AF65-F5344CB8AC3E}">
        <p14:creationId xmlns:p14="http://schemas.microsoft.com/office/powerpoint/2010/main" val="40647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gets you out of a loop</a:t>
            </a:r>
          </a:p>
          <a:p>
            <a:endParaRPr lang="en-US" dirty="0"/>
          </a:p>
          <a:p>
            <a:r>
              <a:rPr lang="en-US" dirty="0"/>
              <a:t>Continue jumps the program over the </a:t>
            </a:r>
            <a:r>
              <a:rPr lang="en-US" dirty="0" err="1"/>
              <a:t>remainding</a:t>
            </a:r>
            <a:r>
              <a:rPr lang="en-US" dirty="0"/>
              <a:t> code in the loop </a:t>
            </a:r>
          </a:p>
        </p:txBody>
      </p:sp>
    </p:spTree>
    <p:extLst>
      <p:ext uri="{BB962C8B-B14F-4D97-AF65-F5344CB8AC3E}">
        <p14:creationId xmlns:p14="http://schemas.microsoft.com/office/powerpoint/2010/main" val="109033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actual call all types of </a:t>
            </a:r>
            <a:r>
              <a:rPr lang="en-US" dirty="0" err="1"/>
              <a:t>linux</a:t>
            </a:r>
            <a:r>
              <a:rPr lang="en-US" dirty="0"/>
              <a:t> or dos commands from within the C program code. </a:t>
            </a:r>
          </a:p>
          <a:p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b="1" dirty="0" err="1">
                <a:latin typeface="Agency FB" panose="020B0503020202020204" pitchFamily="34" charset="0"/>
              </a:rPr>
              <a:t>int</a:t>
            </a:r>
            <a:r>
              <a:rPr lang="en-US" b="1" dirty="0">
                <a:latin typeface="Agency FB" panose="020B0503020202020204" pitchFamily="34" charset="0"/>
              </a:rPr>
              <a:t> main 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Agency FB" panose="020B0503020202020204" pitchFamily="34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Agency FB" panose="020B0503020202020204" pitchFamily="34" charset="0"/>
              </a:rPr>
              <a:t>		system(“clear”);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Agency FB" panose="020B0503020202020204" pitchFamily="34" charset="0"/>
              </a:rPr>
              <a:t> 		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Agency FB" panose="020B0503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1926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590800"/>
            <a:ext cx="91059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9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52400"/>
            <a:ext cx="7773338" cy="75308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Arial"/>
              </a:rPr>
              <a:t>Review from Chapter Three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371599"/>
            <a:ext cx="8991599" cy="5181601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800" cap="none" dirty="0">
                <a:solidFill>
                  <a:srgbClr val="000000"/>
                </a:solidFill>
                <a:latin typeface="+mj-lt"/>
              </a:rPr>
              <a:t>Pseudo code is a mix of human-like and actual programming languages.</a:t>
            </a: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sz="2800" cap="none" dirty="0">
              <a:solidFill>
                <a:srgbClr val="000000"/>
              </a:solidFill>
              <a:latin typeface="+mj-lt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800" cap="none" dirty="0">
                <a:solidFill>
                  <a:srgbClr val="000000"/>
                </a:solidFill>
                <a:latin typeface="+mj-lt"/>
              </a:rPr>
              <a:t>Conditions are implemented using the if structure.</a:t>
            </a: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sz="2800" cap="none" dirty="0">
              <a:solidFill>
                <a:srgbClr val="000000"/>
              </a:solidFill>
              <a:latin typeface="+mj-lt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800" cap="none" dirty="0">
                <a:solidFill>
                  <a:srgbClr val="000000"/>
                </a:solidFill>
                <a:latin typeface="+mj-lt"/>
              </a:rPr>
              <a:t>Boolean Algebra – True and false, (AND, OR, NOT)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sz="2800" cap="none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800" cap="none" dirty="0">
                <a:solidFill>
                  <a:srgbClr val="000000"/>
                </a:solidFill>
                <a:latin typeface="+mj-lt"/>
              </a:rPr>
              <a:t>The rand() function generates a whole number from 0 to a library defined number (i.e. 32,767)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sz="2800" cap="none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800" cap="none" dirty="0">
                <a:solidFill>
                  <a:srgbClr val="000000"/>
                </a:solidFill>
                <a:latin typeface="+mj-lt"/>
              </a:rPr>
              <a:t>The </a:t>
            </a:r>
            <a:r>
              <a:rPr lang="en-US" sz="2800" cap="none" dirty="0" err="1">
                <a:solidFill>
                  <a:srgbClr val="000000"/>
                </a:solidFill>
                <a:latin typeface="+mj-lt"/>
              </a:rPr>
              <a:t>srand</a:t>
            </a:r>
            <a:r>
              <a:rPr lang="en-US" sz="2800" cap="none" dirty="0">
                <a:solidFill>
                  <a:srgbClr val="000000"/>
                </a:solidFill>
                <a:latin typeface="+mj-lt"/>
              </a:rPr>
              <a:t>() function tells the rand() function to produce a pseudorandom number every time it is executed.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sz="2800" cap="none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800" cap="none" dirty="0">
                <a:solidFill>
                  <a:srgbClr val="000000"/>
                </a:solidFill>
                <a:latin typeface="+mj-lt"/>
              </a:rPr>
              <a:t>Time(null) functions returns the current time in seconds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sz="2800" cap="none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sz="2800" cap="none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sz="2800" cap="none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01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752600"/>
            <a:ext cx="8610599" cy="40386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many different situations that require a looping technique</a:t>
            </a:r>
          </a:p>
          <a:p>
            <a:pPr lvl="1"/>
            <a:r>
              <a:rPr lang="en-US" dirty="0"/>
              <a:t>Playing a game until the player wins, loses, or quits</a:t>
            </a:r>
          </a:p>
          <a:p>
            <a:pPr lvl="1"/>
            <a:r>
              <a:rPr lang="en-US" dirty="0"/>
              <a:t>Displaying a electronic menu (skip the dishes, bank)</a:t>
            </a:r>
          </a:p>
          <a:p>
            <a:pPr lvl="1"/>
            <a:r>
              <a:rPr lang="en-US" dirty="0"/>
              <a:t>Calculating the amortization schedule for your student loan</a:t>
            </a:r>
          </a:p>
          <a:p>
            <a:pPr lvl="1"/>
            <a:r>
              <a:rPr lang="en-US" dirty="0"/>
              <a:t>Drinking a health potion as long as a player’s health is low.</a:t>
            </a:r>
          </a:p>
          <a:p>
            <a:pPr lvl="1"/>
            <a:r>
              <a:rPr lang="en-US" dirty="0"/>
              <a:t>Maintaining autopilot status until a flight crew turns it off</a:t>
            </a:r>
          </a:p>
          <a:p>
            <a:pPr lvl="1"/>
            <a:r>
              <a:rPr lang="en-US" dirty="0"/>
              <a:t>Processing employee payroll data until the last employee is handled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3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04355"/>
            <a:ext cx="7773338" cy="829282"/>
          </a:xfrm>
        </p:spPr>
        <p:txBody>
          <a:bodyPr/>
          <a:lstStyle/>
          <a:p>
            <a:r>
              <a:rPr lang="en-US" dirty="0" err="1"/>
              <a:t>Psuedocode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057882"/>
            <a:ext cx="7773339" cy="52667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Let’s say you wanted to process “employee payroll data” at a company.</a:t>
            </a:r>
          </a:p>
          <a:p>
            <a:r>
              <a:rPr lang="en-US" dirty="0"/>
              <a:t>You could try to write individual code for each employee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Process Bob’s payroll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Process Jenny’s payroll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. 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.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Process Karen’s payroll</a:t>
            </a:r>
          </a:p>
          <a:p>
            <a:r>
              <a:rPr lang="en-US" dirty="0"/>
              <a:t>LONG CODE = SLOW PROGRAM</a:t>
            </a:r>
          </a:p>
          <a:p>
            <a:r>
              <a:rPr lang="en-US" dirty="0"/>
              <a:t>What if you hire/fire someone? Most companies don’t have a full time programmer on staff to deal with the problems</a:t>
            </a:r>
          </a:p>
          <a:p>
            <a:r>
              <a:rPr lang="en-US" dirty="0"/>
              <a:t>What if you hire 500 people?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219200"/>
            <a:ext cx="7543800" cy="1676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Instead we could use a “loop” and some variables. </a:t>
            </a:r>
          </a:p>
          <a:p>
            <a:pPr marL="1371600" lvl="3" indent="0">
              <a:spcBef>
                <a:spcPts val="0"/>
              </a:spcBef>
              <a:buNone/>
            </a:pPr>
            <a:endParaRPr lang="en-US" sz="2000" b="1" dirty="0">
              <a:latin typeface="Agency FB" panose="020B0503020202020204" pitchFamily="34" charset="0"/>
            </a:endParaRP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while (Boolean expression - true or false)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{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	--the code to loop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}</a:t>
            </a:r>
          </a:p>
        </p:txBody>
      </p:sp>
      <p:pic>
        <p:nvPicPr>
          <p:cNvPr id="19460" name="Picture 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3154363"/>
            <a:ext cx="6858000" cy="3338512"/>
          </a:xfrm>
          <a:noFill/>
        </p:spPr>
      </p:pic>
      <p:sp>
        <p:nvSpPr>
          <p:cNvPr id="2048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885C92DC-CC87-4F51-86BA-597AC373D81B}" type="slidenum">
              <a:rPr lang="en-US" altLang="en-US" sz="14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pSp>
        <p:nvGrpSpPr>
          <p:cNvPr id="19462" name="Group 8"/>
          <p:cNvGrpSpPr>
            <a:grpSpLocks/>
          </p:cNvGrpSpPr>
          <p:nvPr/>
        </p:nvGrpSpPr>
        <p:grpSpPr bwMode="auto">
          <a:xfrm>
            <a:off x="4724400" y="2657043"/>
            <a:ext cx="2160588" cy="473075"/>
            <a:chOff x="3552" y="1591"/>
            <a:chExt cx="1361" cy="298"/>
          </a:xfrm>
        </p:grpSpPr>
        <p:sp>
          <p:nvSpPr>
            <p:cNvPr id="20487" name="Line 6"/>
            <p:cNvSpPr>
              <a:spLocks noChangeShapeType="1"/>
            </p:cNvSpPr>
            <p:nvPr/>
          </p:nvSpPr>
          <p:spPr bwMode="auto">
            <a:xfrm flipH="1" flipV="1">
              <a:off x="3552" y="1591"/>
              <a:ext cx="528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4050" y="1639"/>
              <a:ext cx="8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s-EC" altLang="en-US" sz="2000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Loop</a:t>
              </a:r>
              <a:r>
                <a:rPr lang="es-EC" altLang="en-US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 </a:t>
              </a:r>
              <a:r>
                <a:rPr lang="es-EC" altLang="en-US" sz="2000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body</a:t>
              </a:r>
              <a:endParaRPr lang="es-EC" altLang="en-US" sz="20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6089145" y="3130118"/>
            <a:ext cx="152400" cy="113304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7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in the case where we want to keep processing employee payroll until we have reach the end of the employee file</a:t>
            </a:r>
          </a:p>
          <a:p>
            <a:pPr marL="1371600" lvl="3" indent="0">
              <a:spcBef>
                <a:spcPts val="0"/>
              </a:spcBef>
              <a:buNone/>
            </a:pPr>
            <a:endParaRPr lang="en-US" sz="2000" b="1" dirty="0">
              <a:latin typeface="Agency FB" panose="020B0503020202020204" pitchFamily="34" charset="0"/>
            </a:endParaRP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800" b="1" dirty="0">
                <a:latin typeface="Agency FB" panose="020B0503020202020204" pitchFamily="34" charset="0"/>
              </a:rPr>
              <a:t>while (                                		)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800" b="1" dirty="0">
                <a:latin typeface="Agency FB" panose="020B0503020202020204" pitchFamily="34" charset="0"/>
              </a:rPr>
              <a:t>	process Employee’s payroll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800" b="1" dirty="0">
                <a:latin typeface="Agency FB" panose="020B0503020202020204" pitchFamily="34" charset="0"/>
              </a:rPr>
              <a:t>loop</a:t>
            </a:r>
          </a:p>
          <a:p>
            <a:pPr marL="1371600" lvl="3" indent="0">
              <a:spcBef>
                <a:spcPts val="0"/>
              </a:spcBef>
              <a:buNone/>
            </a:pPr>
            <a:endParaRPr lang="en-US" sz="2000" b="1" dirty="0">
              <a:latin typeface="Agency FB" panose="020B0503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57189" y="2819400"/>
            <a:ext cx="2253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! end-of-file </a:t>
            </a:r>
          </a:p>
        </p:txBody>
      </p:sp>
    </p:spTree>
    <p:extLst>
      <p:ext uri="{BB962C8B-B14F-4D97-AF65-F5344CB8AC3E}">
        <p14:creationId xmlns:p14="http://schemas.microsoft.com/office/powerpoint/2010/main" val="131600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had two pay types? (Salary and hourly wages)</a:t>
            </a:r>
          </a:p>
          <a:p>
            <a:pPr marL="1371600" lvl="3" indent="0">
              <a:spcBef>
                <a:spcPts val="0"/>
              </a:spcBef>
              <a:buNone/>
            </a:pPr>
            <a:endParaRPr lang="en-US" sz="2000" b="1" dirty="0">
              <a:latin typeface="Agency FB" panose="020B0503020202020204" pitchFamily="34" charset="0"/>
            </a:endParaRP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while ( end-of-file != true)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{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	if pay-type == salary	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		then pay = </a:t>
            </a:r>
            <a:r>
              <a:rPr lang="en-US" sz="2000" b="1" dirty="0" err="1">
                <a:latin typeface="Agency FB" panose="020B0503020202020204" pitchFamily="34" charset="0"/>
              </a:rPr>
              <a:t>SalaryAmount</a:t>
            </a:r>
            <a:endParaRPr lang="en-US" sz="2000" b="1" dirty="0">
              <a:latin typeface="Agency FB" panose="020B0503020202020204" pitchFamily="34" charset="0"/>
            </a:endParaRP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	else 	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		then pay = hours * rate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	end if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3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if we </a:t>
            </a:r>
            <a:r>
              <a:rPr lang="en-US" dirty="0"/>
              <a:t>had a menu that we wanted to display until the user selected a “Quit” option? We want the program to run through the loop first.</a:t>
            </a:r>
            <a:endParaRPr lang="en-US" sz="800" b="1" dirty="0">
              <a:latin typeface="Agency FB" panose="020B0503020202020204" pitchFamily="34" charset="0"/>
            </a:endParaRP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do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{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	Display menu	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} while ( user-selection != quit )</a:t>
            </a:r>
          </a:p>
          <a:p>
            <a:pPr marL="1371600" lvl="3" indent="0">
              <a:spcBef>
                <a:spcPts val="0"/>
              </a:spcBef>
              <a:buNone/>
            </a:pPr>
            <a:endParaRPr lang="en-US" sz="2000" b="1" dirty="0">
              <a:latin typeface="Agency FB" panose="020B0503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7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Now add in all the other stuff!</a:t>
            </a:r>
          </a:p>
          <a:p>
            <a:endParaRPr lang="en-US" sz="800" b="1" dirty="0">
              <a:latin typeface="Agency FB" panose="020B0503020202020204" pitchFamily="34" charset="0"/>
            </a:endParaRP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do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{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	display menu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	if user-selection == payroll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	{</a:t>
            </a:r>
          </a:p>
          <a:p>
            <a:pPr marL="1828800" lvl="4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         while ( end-of-file != true)</a:t>
            </a:r>
          </a:p>
          <a:p>
            <a:pPr marL="2286000" lvl="5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{</a:t>
            </a:r>
          </a:p>
          <a:p>
            <a:pPr marL="2286000" lvl="5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	if pay-type == salary	</a:t>
            </a:r>
          </a:p>
          <a:p>
            <a:pPr marL="2286000" lvl="5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		then pay = </a:t>
            </a:r>
            <a:r>
              <a:rPr lang="en-US" sz="2000" b="1" dirty="0" err="1">
                <a:latin typeface="Agency FB" panose="020B0503020202020204" pitchFamily="34" charset="0"/>
              </a:rPr>
              <a:t>SalaryAmount</a:t>
            </a:r>
            <a:endParaRPr lang="en-US" sz="2000" b="1" dirty="0">
              <a:latin typeface="Agency FB" panose="020B0503020202020204" pitchFamily="34" charset="0"/>
            </a:endParaRPr>
          </a:p>
          <a:p>
            <a:pPr marL="2286000" lvl="5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	else 	</a:t>
            </a:r>
          </a:p>
          <a:p>
            <a:pPr marL="2286000" lvl="5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		then pay = hours * rate</a:t>
            </a:r>
          </a:p>
          <a:p>
            <a:pPr marL="2286000" lvl="5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	end if</a:t>
            </a:r>
          </a:p>
          <a:p>
            <a:pPr marL="2286000" lvl="5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}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	}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000" b="1" dirty="0">
                <a:latin typeface="Agency FB" panose="020B0503020202020204" pitchFamily="34" charset="0"/>
              </a:rPr>
              <a:t>} while ( user-selection != quit )</a:t>
            </a:r>
          </a:p>
          <a:p>
            <a:pPr marL="1371600" lvl="3" indent="0">
              <a:spcBef>
                <a:spcPts val="0"/>
              </a:spcBef>
              <a:buNone/>
            </a:pPr>
            <a:endParaRPr lang="en-US" sz="2000" b="1" dirty="0">
              <a:latin typeface="Agency FB" panose="020B0503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8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678E7BDA384641A41341B3B56CD865" ma:contentTypeVersion="10" ma:contentTypeDescription="Create a new document." ma:contentTypeScope="" ma:versionID="4ca65797de16b5343830877358b12f96">
  <xsd:schema xmlns:xsd="http://www.w3.org/2001/XMLSchema" xmlns:xs="http://www.w3.org/2001/XMLSchema" xmlns:p="http://schemas.microsoft.com/office/2006/metadata/properties" xmlns:ns3="99ecd9f7-b5c8-4220-b2ff-ea35724da410" xmlns:ns4="81f3ccc9-6914-48f0-a02a-6fca1d180784" targetNamespace="http://schemas.microsoft.com/office/2006/metadata/properties" ma:root="true" ma:fieldsID="e62668e401bcea44195568ea8ad94165" ns3:_="" ns4:_="">
    <xsd:import namespace="99ecd9f7-b5c8-4220-b2ff-ea35724da410"/>
    <xsd:import namespace="81f3ccc9-6914-48f0-a02a-6fca1d1807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ecd9f7-b5c8-4220-b2ff-ea35724da4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3ccc9-6914-48f0-a02a-6fca1d18078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3182EE-C052-460B-8B67-0ADAD284AF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ecd9f7-b5c8-4220-b2ff-ea35724da410"/>
    <ds:schemaRef ds:uri="81f3ccc9-6914-48f0-a02a-6fca1d1807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0A2E54-1364-47E7-B909-3082F5BDF2DC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81f3ccc9-6914-48f0-a02a-6fca1d180784"/>
    <ds:schemaRef ds:uri="99ecd9f7-b5c8-4220-b2ff-ea35724da410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C65EE9D-9550-4A20-8BFB-7C32A3AAD1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6718</TotalTime>
  <Words>659</Words>
  <Application>Microsoft Office PowerPoint</Application>
  <PresentationFormat>On-screen Show (4:3)</PresentationFormat>
  <Paragraphs>124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Agency FB</vt:lpstr>
      <vt:lpstr>Arial</vt:lpstr>
      <vt:lpstr>Calibri</vt:lpstr>
      <vt:lpstr>Courier New</vt:lpstr>
      <vt:lpstr>Times New Roman</vt:lpstr>
      <vt:lpstr>Tw Cen MT</vt:lpstr>
      <vt:lpstr>Droplet</vt:lpstr>
      <vt:lpstr>Ch 4 – Looping structures</vt:lpstr>
      <vt:lpstr>Review from Chapter Three</vt:lpstr>
      <vt:lpstr>loops</vt:lpstr>
      <vt:lpstr>Psuedocode</vt:lpstr>
      <vt:lpstr>The while Loop</vt:lpstr>
      <vt:lpstr>Psuedocode</vt:lpstr>
      <vt:lpstr>Psuedocode</vt:lpstr>
      <vt:lpstr>Psuedocode</vt:lpstr>
      <vt:lpstr>Psuedocode</vt:lpstr>
      <vt:lpstr>Additional Operators</vt:lpstr>
      <vt:lpstr>Additional Operators</vt:lpstr>
      <vt:lpstr>Additional Operators</vt:lpstr>
      <vt:lpstr>There are three types of loops</vt:lpstr>
      <vt:lpstr>Break and continue statements</vt:lpstr>
      <vt:lpstr>System Calls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 Programming</dc:title>
  <dc:creator>Windows User</dc:creator>
  <cp:lastModifiedBy>Sullivan, Joshua</cp:lastModifiedBy>
  <cp:revision>108</cp:revision>
  <dcterms:created xsi:type="dcterms:W3CDTF">2009-10-18T17:21:14Z</dcterms:created>
  <dcterms:modified xsi:type="dcterms:W3CDTF">2021-09-30T14:22:51Z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0x01010024678E7BDA384641A41341B3B56CD865</vt:lpwstr>
  </property>
</Properties>
</file>