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26"/>
  </p:notesMasterIdLst>
  <p:sldIdLst>
    <p:sldId id="418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51" r:id="rId14"/>
    <p:sldId id="449" r:id="rId15"/>
    <p:sldId id="450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62980" autoAdjust="0"/>
  </p:normalViewPr>
  <p:slideViewPr>
    <p:cSldViewPr>
      <p:cViewPr varScale="1">
        <p:scale>
          <a:sx n="42" d="100"/>
          <a:sy n="42" d="100"/>
        </p:scale>
        <p:origin x="2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Joshua" userId="415824eb-5c2c-4a6d-b524-878d1838f77a" providerId="ADAL" clId="{76FD976C-A3A1-4059-A6B1-F37C71DE358D}"/>
    <pc:docChg chg="modSld">
      <pc:chgData name="Sullivan, Joshua" userId="415824eb-5c2c-4a6d-b524-878d1838f77a" providerId="ADAL" clId="{76FD976C-A3A1-4059-A6B1-F37C71DE358D}" dt="2022-10-07T18:08:09.257" v="3" actId="20577"/>
      <pc:docMkLst>
        <pc:docMk/>
      </pc:docMkLst>
      <pc:sldChg chg="modSp">
        <pc:chgData name="Sullivan, Joshua" userId="415824eb-5c2c-4a6d-b524-878d1838f77a" providerId="ADAL" clId="{76FD976C-A3A1-4059-A6B1-F37C71DE358D}" dt="2022-10-07T18:08:09.257" v="3" actId="20577"/>
        <pc:sldMkLst>
          <pc:docMk/>
          <pc:sldMk cId="2610536546" sldId="454"/>
        </pc:sldMkLst>
        <pc:spChg chg="mod">
          <ac:chgData name="Sullivan, Joshua" userId="415824eb-5c2c-4a6d-b524-878d1838f77a" providerId="ADAL" clId="{76FD976C-A3A1-4059-A6B1-F37C71DE358D}" dt="2022-10-07T18:08:09.257" v="3" actId="20577"/>
          <ac:spMkLst>
            <pc:docMk/>
            <pc:sldMk cId="2610536546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AE58D3-6113-4DBE-8508-EEE67FA0B524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2160E29-42D7-4430-9C87-0E031F19FE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baseline="0" dirty="0"/>
              <a:t> (line1\nline2\nline3\n”);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60E29-42D7-4430-9C87-0E031F19FEB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8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say that a person goes to the bank and. . . </a:t>
            </a:r>
          </a:p>
          <a:p>
            <a:r>
              <a:rPr lang="en-US" dirty="0"/>
              <a:t>-deposits money into checking</a:t>
            </a:r>
          </a:p>
          <a:p>
            <a:r>
              <a:rPr lang="en-US" dirty="0"/>
              <a:t>-transfer money from</a:t>
            </a:r>
            <a:r>
              <a:rPr lang="en-US" baseline="0" dirty="0"/>
              <a:t> checking into savings</a:t>
            </a:r>
          </a:p>
          <a:p>
            <a:r>
              <a:rPr lang="en-US" baseline="0" dirty="0"/>
              <a:t>-withdraw money from checking 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60E29-42D7-4430-9C87-0E031F19FEB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48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60E29-42D7-4430-9C87-0E031F19FEB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64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60E29-42D7-4430-9C87-0E031F19FEB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8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97D52-B323-430F-8E33-3C3793BE01A9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0611-0AD6-48D8-8D4C-BB8A282535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4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6471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5026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0190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9184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9009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40015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F9B7C-088D-4C61-9165-8B7136D628A0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222-4C58-4A2C-9369-39181CA6B1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A6CDC-0669-414B-94AF-6A8CAD9F11CA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50B1-1C8D-486D-B716-5D1A5E7A1D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98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52400"/>
            <a:ext cx="7773338" cy="829282"/>
          </a:xfrm>
        </p:spPr>
        <p:txBody>
          <a:bodyPr/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219200"/>
            <a:ext cx="7773339" cy="457200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 cap="none" baseline="0"/>
            </a:lvl1pPr>
            <a:lvl2pPr>
              <a:spcBef>
                <a:spcPts val="0"/>
              </a:spcBef>
              <a:defRPr sz="2400" cap="none" baseline="0"/>
            </a:lvl2pPr>
            <a:lvl3pPr>
              <a:spcBef>
                <a:spcPts val="0"/>
              </a:spcBef>
              <a:defRPr sz="2000" cap="none" baseline="0"/>
            </a:lvl3pPr>
            <a:lvl4pPr>
              <a:spcBef>
                <a:spcPts val="0"/>
              </a:spcBef>
              <a:defRPr sz="1800" cap="none" baseline="0"/>
            </a:lvl4pPr>
            <a:lvl5pPr>
              <a:spcBef>
                <a:spcPts val="0"/>
              </a:spcBef>
              <a:defRPr sz="1800" cap="none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F2E2D-6F6F-431D-A93B-61C752A84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8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6C9539-9F41-4607-A196-F43DDAEECE42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4391-B0D1-41F7-9156-7F0269ED8F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F15BB-28D3-49DB-A326-569602101034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E61B-9694-463F-948D-928DD77A74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2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1252D-47DD-4889-8829-FA3AFA87783A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359-1479-4C01-B1A5-207CEDCAC3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9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0677F-4718-4269-B6ED-6FA83086B2B7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2572-6A22-40E4-91D8-BD4DA2133A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86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DC83D-993E-4919-AF49-6087B99907E9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9F3-1FAF-473C-844B-CE8D1046D8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B971C2-FADF-4028-8A45-FC62C2F6EF61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5ABC-D333-44AF-97B8-02670FFCC0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9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5688A-F191-44E7-806A-B3C94D95E014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F62B-6375-4478-9DE6-D7BA676391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E68A0-8068-42F8-AB35-AAF220076223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4044-4C95-4C73-BEDA-09F2C00CAC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97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7F1DA1-A102-4D82-9E12-50A867A55EC2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72E349-A536-4A92-8305-03C85CA4B2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15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ware.org/git/?p=glibc.git;a=blob;f=stdio-common/vfprintf.c;h=fc370e8cbc4e9652a2ed377b1c6f2324f15b1bf9;hb=3321010338384ecdc6633a8b032bb0ed6aa9b19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13258" y="1300786"/>
            <a:ext cx="6992541" cy="25854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</a:t>
            </a:r>
            <a:r>
              <a:rPr lang="en-US" dirty="0"/>
              <a:t> 5 – Structured Programming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/>
              <a:t>CIS 142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Most people aren’t concern that they know how something works, but that they know how to operate/use it when they need to. </a:t>
            </a:r>
          </a:p>
          <a:p>
            <a:endParaRPr lang="en-CA" dirty="0"/>
          </a:p>
          <a:p>
            <a:r>
              <a:rPr lang="en-CA" dirty="0"/>
              <a:t>Perfect example is a car engine. You input “gas” to the engine, it does something, and it outputs “motion”. </a:t>
            </a:r>
          </a:p>
          <a:p>
            <a:endParaRPr lang="en-CA" dirty="0"/>
          </a:p>
          <a:p>
            <a:r>
              <a:rPr lang="en-CA" dirty="0"/>
              <a:t>Another example is the Creston/control box for the projector in Rm 208.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578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829282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(hidden and reusable)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6477000"/>
            <a:ext cx="9144000" cy="39329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This file is part of the GNU C Library –click pic for </a:t>
            </a:r>
            <a:r>
              <a:rPr lang="en-US" i="1" dirty="0" err="1"/>
              <a:t>vfprintf</a:t>
            </a:r>
            <a:r>
              <a:rPr lang="en-US" i="1" dirty="0"/>
              <a:t> function (line 35)</a:t>
            </a:r>
            <a:endParaRPr lang="en-US" sz="2400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64" y="829282"/>
            <a:ext cx="8069006" cy="55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  <a:endParaRPr lang="en-CA" dirty="0"/>
          </a:p>
        </p:txBody>
      </p:sp>
      <p:pic>
        <p:nvPicPr>
          <p:cNvPr id="2050" name="Picture 2" descr="227b559e-7ea3-4774-9d09-73d982c12a39@CANPRD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6" y="947269"/>
            <a:ext cx="8870149" cy="445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23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prototypes tell C how your functions are to be built and used. It is common practice to construct a prototype before the actual function is built.</a:t>
            </a:r>
          </a:p>
          <a:p>
            <a:endParaRPr lang="en-US" dirty="0"/>
          </a:p>
          <a:p>
            <a:r>
              <a:rPr lang="en-US" dirty="0"/>
              <a:t>To do this we must think about two things. . . </a:t>
            </a:r>
          </a:p>
          <a:p>
            <a:pPr lvl="1"/>
            <a:r>
              <a:rPr lang="en-US" dirty="0"/>
              <a:t>How it will receive input</a:t>
            </a:r>
          </a:p>
          <a:p>
            <a:pPr lvl="1"/>
            <a:r>
              <a:rPr lang="en-US" dirty="0"/>
              <a:t>How and what it will return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23" y="1219200"/>
            <a:ext cx="8991600" cy="487680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Agency FB" panose="020B0503020202020204" pitchFamily="34" charset="0"/>
                <a:cs typeface="Adobe Devanagari" panose="02040503050201020203" pitchFamily="18" charset="0"/>
              </a:rPr>
              <a:t>float   </a:t>
            </a:r>
            <a:r>
              <a:rPr lang="en-US" sz="3600" b="1" dirty="0" err="1">
                <a:latin typeface="Agency FB" panose="020B0503020202020204" pitchFamily="34" charset="0"/>
                <a:cs typeface="Adobe Devanagari" panose="02040503050201020203" pitchFamily="18" charset="0"/>
              </a:rPr>
              <a:t>addTwoNumbers</a:t>
            </a:r>
            <a:r>
              <a:rPr lang="en-US" sz="3600" b="1" dirty="0">
                <a:latin typeface="Agency FB" panose="020B0503020202020204" pitchFamily="34" charset="0"/>
                <a:cs typeface="Adobe Devanagari" panose="02040503050201020203" pitchFamily="18" charset="0"/>
              </a:rPr>
              <a:t>  ( </a:t>
            </a:r>
            <a:r>
              <a:rPr lang="en-US" sz="3600" b="1" dirty="0" err="1">
                <a:latin typeface="Agency FB" panose="020B0503020202020204" pitchFamily="34" charset="0"/>
                <a:cs typeface="Adobe Devanagari" panose="02040503050201020203" pitchFamily="18" charset="0"/>
              </a:rPr>
              <a:t>int</a:t>
            </a:r>
            <a:r>
              <a:rPr lang="en-US" sz="3600" b="1" dirty="0">
                <a:latin typeface="Agency FB" panose="020B0503020202020204" pitchFamily="34" charset="0"/>
                <a:cs typeface="Adobe Devanagari" panose="02040503050201020203" pitchFamily="18" charset="0"/>
              </a:rPr>
              <a:t>,  float )</a:t>
            </a:r>
          </a:p>
          <a:p>
            <a:pPr marL="0" indent="0">
              <a:buNone/>
            </a:pPr>
            <a:endParaRPr lang="en-US" b="1" dirty="0">
              <a:latin typeface="Agency FB" panose="020B0503020202020204" pitchFamily="34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Adobe Devanagari" panose="02040503050201020203" pitchFamily="18" charset="0"/>
              </a:rPr>
              <a:t>This function tells us a few things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dobe Devanagari" panose="02040503050201020203" pitchFamily="18" charset="0"/>
              </a:rPr>
              <a:t>	 float 		- the data type returned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dobe Devanagari" panose="02040503050201020203" pitchFamily="18" charset="0"/>
              </a:rPr>
              <a:t>        ( </a:t>
            </a:r>
            <a:r>
              <a:rPr lang="en-US" dirty="0">
                <a:solidFill>
                  <a:srgbClr val="FF0000"/>
                </a:solidFill>
                <a:latin typeface="+mj-lt"/>
                <a:cs typeface="Adobe Devanagari" panose="02040503050201020203" pitchFamily="18" charset="0"/>
              </a:rPr>
              <a:t>  </a:t>
            </a:r>
            <a:r>
              <a:rPr lang="en-US" dirty="0">
                <a:latin typeface="+mj-lt"/>
                <a:cs typeface="Adobe Devanagari" panose="02040503050201020203" pitchFamily="18" charset="0"/>
              </a:rPr>
              <a:t>,   ) 		- the number of parameters received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dobe Devanagari" panose="02040503050201020203" pitchFamily="18" charset="0"/>
              </a:rPr>
              <a:t>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dobe Devanagari" panose="02040503050201020203" pitchFamily="18" charset="0"/>
              </a:rPr>
              <a:t>addTwoNumbers</a:t>
            </a:r>
            <a:r>
              <a:rPr lang="en-US" dirty="0">
                <a:latin typeface="+mj-lt"/>
                <a:cs typeface="Adobe Devanagari" panose="02040503050201020203" pitchFamily="18" charset="0"/>
              </a:rPr>
              <a:t>	- the name of the function	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dobe Devanagari" panose="02040503050201020203" pitchFamily="18" charset="0"/>
              </a:rPr>
              <a:t>   </a:t>
            </a:r>
            <a:r>
              <a:rPr lang="en-US" dirty="0">
                <a:cs typeface="Adobe Devanagari" panose="02040503050201020203" pitchFamily="18" charset="0"/>
              </a:rPr>
              <a:t>( </a:t>
            </a:r>
            <a:r>
              <a:rPr lang="en-US" dirty="0" err="1">
                <a:solidFill>
                  <a:srgbClr val="FFC000"/>
                </a:solidFill>
                <a:cs typeface="Adobe Devanagari" panose="02040503050201020203" pitchFamily="18" charset="0"/>
              </a:rPr>
              <a:t>int</a:t>
            </a:r>
            <a:r>
              <a:rPr lang="en-US" dirty="0">
                <a:cs typeface="Adobe Devanagari" panose="02040503050201020203" pitchFamily="18" charset="0"/>
              </a:rPr>
              <a:t>, </a:t>
            </a:r>
            <a:r>
              <a:rPr lang="en-US" dirty="0">
                <a:solidFill>
                  <a:srgbClr val="FFC000"/>
                </a:solidFill>
                <a:cs typeface="Adobe Devanagari" panose="02040503050201020203" pitchFamily="18" charset="0"/>
              </a:rPr>
              <a:t>float</a:t>
            </a:r>
            <a:r>
              <a:rPr lang="en-US" dirty="0">
                <a:cs typeface="Adobe Devanagari" panose="02040503050201020203" pitchFamily="18" charset="0"/>
              </a:rPr>
              <a:t>) </a:t>
            </a:r>
            <a:r>
              <a:rPr lang="en-US" dirty="0">
                <a:latin typeface="+mj-lt"/>
                <a:cs typeface="Adobe Devanagari" panose="02040503050201020203" pitchFamily="18" charset="0"/>
              </a:rPr>
              <a:t>	- the type of data of the parameters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dobe Devanagari" panose="02040503050201020203" pitchFamily="18" charset="0"/>
              </a:rPr>
              <a:t>			- the order of the parameters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dobe Devanagari" panose="02040503050201020203" pitchFamily="18" charset="0"/>
              </a:rPr>
              <a:t>			</a:t>
            </a:r>
            <a:endParaRPr lang="en-US" dirty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3429000"/>
            <a:ext cx="7620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2600" y="1895168"/>
            <a:ext cx="9144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15000" y="1972282"/>
            <a:ext cx="1600200" cy="8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40386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15000" y="1295400"/>
            <a:ext cx="685800" cy="6096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94206" y="1337959"/>
            <a:ext cx="820994" cy="51556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819400" y="1905000"/>
            <a:ext cx="2590800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Prototypes always go outside the main() function and before the main() function starts</a:t>
            </a:r>
          </a:p>
          <a:p>
            <a:pPr marL="1371600" lvl="3" indent="0">
              <a:buNone/>
            </a:pPr>
            <a:r>
              <a:rPr lang="en-US" b="1" dirty="0">
                <a:latin typeface="Agency FB" panose="020B0503020202020204" pitchFamily="34" charset="0"/>
              </a:rPr>
              <a:t>#include &lt;</a:t>
            </a:r>
            <a:r>
              <a:rPr lang="en-US" b="1" dirty="0" err="1">
                <a:latin typeface="Agency FB" panose="020B0503020202020204" pitchFamily="34" charset="0"/>
              </a:rPr>
              <a:t>stdio.h</a:t>
            </a:r>
            <a:r>
              <a:rPr lang="en-US" b="1" dirty="0">
                <a:latin typeface="Agency FB" panose="020B0503020202020204" pitchFamily="34" charset="0"/>
              </a:rPr>
              <a:t>&gt;</a:t>
            </a:r>
          </a:p>
          <a:p>
            <a:pPr lvl="3"/>
            <a:endParaRPr lang="en-US" b="1" dirty="0">
              <a:latin typeface="Agency FB" panose="020B0503020202020204" pitchFamily="34" charset="0"/>
            </a:endParaRPr>
          </a:p>
          <a:p>
            <a:pPr marL="1371600" lvl="3" indent="0">
              <a:buNone/>
            </a:pPr>
            <a:r>
              <a:rPr lang="en-US" b="1" dirty="0">
                <a:latin typeface="Agency FB" panose="020B0503020202020204" pitchFamily="34" charset="0"/>
              </a:rPr>
              <a:t>int </a:t>
            </a:r>
            <a:r>
              <a:rPr lang="en-US" b="1" dirty="0" err="1">
                <a:latin typeface="Agency FB" panose="020B0503020202020204" pitchFamily="34" charset="0"/>
              </a:rPr>
              <a:t>addTwoNumber</a:t>
            </a:r>
            <a:r>
              <a:rPr lang="en-US" b="1" dirty="0">
                <a:latin typeface="Agency FB" panose="020B0503020202020204" pitchFamily="34" charset="0"/>
              </a:rPr>
              <a:t>(int, int);</a:t>
            </a:r>
          </a:p>
          <a:p>
            <a:pPr marL="1371600" lvl="3" indent="0">
              <a:buNone/>
            </a:pPr>
            <a:endParaRPr lang="en-US" b="1" dirty="0">
              <a:latin typeface="Agency FB" panose="020B0503020202020204" pitchFamily="34" charset="0"/>
            </a:endParaRPr>
          </a:p>
          <a:p>
            <a:pPr marL="1371600" lvl="3" indent="0">
              <a:buNone/>
            </a:pPr>
            <a:r>
              <a:rPr lang="en-US" b="1" dirty="0">
                <a:latin typeface="Agency FB" panose="020B0503020202020204" pitchFamily="34" charset="0"/>
              </a:rPr>
              <a:t>int main()</a:t>
            </a:r>
          </a:p>
          <a:p>
            <a:pPr marL="1371600" lvl="3" indent="0">
              <a:buNone/>
            </a:pPr>
            <a:r>
              <a:rPr lang="en-US" b="1" dirty="0">
                <a:latin typeface="Agency FB" panose="020B0503020202020204" pitchFamily="34" charset="0"/>
              </a:rPr>
              <a:t>{</a:t>
            </a:r>
          </a:p>
          <a:p>
            <a:pPr marL="1371600" lvl="3" indent="0">
              <a:buNone/>
            </a:pPr>
            <a:r>
              <a:rPr lang="en-US" b="1" dirty="0">
                <a:latin typeface="Agency FB" panose="020B0503020202020204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</p:spTree>
    <p:extLst>
      <p:ext uri="{BB962C8B-B14F-4D97-AF65-F5344CB8AC3E}">
        <p14:creationId xmlns:p14="http://schemas.microsoft.com/office/powerpoint/2010/main" val="261053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981682"/>
            <a:ext cx="7773339" cy="5876318"/>
          </a:xfrm>
        </p:spPr>
        <p:txBody>
          <a:bodyPr>
            <a:normAutofit/>
          </a:bodyPr>
          <a:lstStyle/>
          <a:p>
            <a:r>
              <a:rPr lang="en-US" dirty="0"/>
              <a:t>Function Definition implement the prototype and normally comes after the main () functions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#include &lt;</a:t>
            </a:r>
            <a:r>
              <a:rPr lang="en-US" sz="2000" b="1" dirty="0" err="1">
                <a:latin typeface="Agency FB" panose="020B0503020202020204" pitchFamily="34" charset="0"/>
              </a:rPr>
              <a:t>stdio.h</a:t>
            </a:r>
            <a:r>
              <a:rPr lang="en-US" sz="2000" b="1" dirty="0">
                <a:latin typeface="Agency FB" panose="020B0503020202020204" pitchFamily="34" charset="0"/>
              </a:rPr>
              <a:t>&gt;</a:t>
            </a:r>
          </a:p>
          <a:p>
            <a:pPr lvl="3">
              <a:lnSpc>
                <a:spcPct val="100000"/>
              </a:lnSpc>
            </a:pPr>
            <a:endParaRPr lang="en-US" sz="2000" b="1" dirty="0">
              <a:latin typeface="Agency FB" panose="020B0503020202020204" pitchFamily="34" charset="0"/>
            </a:endParaRP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 err="1">
                <a:latin typeface="Agency FB" panose="020B0503020202020204" pitchFamily="34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</a:rPr>
              <a:t>addTwoNumber</a:t>
            </a:r>
            <a:r>
              <a:rPr lang="en-US" sz="2000" b="1" dirty="0">
                <a:latin typeface="Agency FB" panose="020B0503020202020204" pitchFamily="34" charset="0"/>
              </a:rPr>
              <a:t>(</a:t>
            </a:r>
            <a:r>
              <a:rPr lang="en-US" sz="2000" b="1" dirty="0" err="1">
                <a:latin typeface="Agency FB" panose="020B0503020202020204" pitchFamily="34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</a:rPr>
              <a:t>, </a:t>
            </a:r>
            <a:r>
              <a:rPr lang="en-US" sz="2000" b="1" dirty="0" err="1">
                <a:latin typeface="Agency FB" panose="020B0503020202020204" pitchFamily="34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</a:rPr>
              <a:t>);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sz="2000" b="1" dirty="0">
              <a:latin typeface="Agency FB" panose="020B0503020202020204" pitchFamily="34" charset="0"/>
            </a:endParaRP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 err="1">
                <a:latin typeface="Agency FB" panose="020B0503020202020204" pitchFamily="34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</a:rPr>
              <a:t> main()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{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	</a:t>
            </a:r>
            <a:r>
              <a:rPr lang="en-US" sz="2000" b="1" dirty="0" err="1">
                <a:latin typeface="Agency FB" panose="020B0503020202020204" pitchFamily="34" charset="0"/>
              </a:rPr>
              <a:t>printf</a:t>
            </a:r>
            <a:r>
              <a:rPr lang="en-US" sz="2000" b="1" dirty="0">
                <a:latin typeface="Agency FB" panose="020B0503020202020204" pitchFamily="34" charset="0"/>
              </a:rPr>
              <a:t> (“Nothing happens here”);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	return 0;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}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sz="2000" b="1" dirty="0">
              <a:latin typeface="Agency FB" panose="020B0503020202020204" pitchFamily="34" charset="0"/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sz="2000" b="1" dirty="0">
              <a:latin typeface="Agency FB" panose="020B0503020202020204" pitchFamily="34" charset="0"/>
            </a:endParaRP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 err="1">
                <a:latin typeface="Agency FB" panose="020B0503020202020204" pitchFamily="34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</a:rPr>
              <a:t>  </a:t>
            </a:r>
            <a:r>
              <a:rPr lang="en-US" sz="2000" b="1" dirty="0" err="1">
                <a:latin typeface="Agency FB" panose="020B0503020202020204" pitchFamily="34" charset="0"/>
              </a:rPr>
              <a:t>addTwoNumber</a:t>
            </a:r>
            <a:r>
              <a:rPr lang="en-US" sz="2000" b="1" dirty="0">
                <a:latin typeface="Agency FB" panose="020B0503020202020204" pitchFamily="34" charset="0"/>
              </a:rPr>
              <a:t> ( </a:t>
            </a:r>
            <a:r>
              <a:rPr lang="en-US" sz="2000" b="1" dirty="0" err="1">
                <a:latin typeface="Agency FB" panose="020B0503020202020204" pitchFamily="34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</a:rPr>
              <a:t> number1,  </a:t>
            </a:r>
            <a:r>
              <a:rPr lang="en-US" sz="2000" b="1" dirty="0" err="1">
                <a:latin typeface="Agency FB" panose="020B0503020202020204" pitchFamily="34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</a:rPr>
              <a:t> number2);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{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	return number1 + number2;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4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981682"/>
            <a:ext cx="7773339" cy="58763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latin typeface="Agency FB" panose="020B0503020202020204" pitchFamily="34" charset="0"/>
              </a:rPr>
              <a:t>return </a:t>
            </a:r>
            <a:r>
              <a:rPr lang="en-US" dirty="0"/>
              <a:t>can be used in two fashions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return a value or expression result to the calling statement.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 nothing , but give back computer control back to the calling statement.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might not be used at all. . . .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en-US" sz="2000" b="1" dirty="0" err="1">
                <a:latin typeface="Agency FB" panose="020B0503020202020204" pitchFamily="34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</a:rPr>
              <a:t>  </a:t>
            </a:r>
            <a:r>
              <a:rPr lang="en-US" sz="2000" b="1" dirty="0" err="1">
                <a:latin typeface="Agency FB" panose="020B0503020202020204" pitchFamily="34" charset="0"/>
              </a:rPr>
              <a:t>compareTwoNumber</a:t>
            </a:r>
            <a:r>
              <a:rPr lang="en-US" sz="2000" b="1" dirty="0">
                <a:latin typeface="Agency FB" panose="020B0503020202020204" pitchFamily="34" charset="0"/>
              </a:rPr>
              <a:t> ( </a:t>
            </a:r>
            <a:r>
              <a:rPr lang="en-US" sz="2000" b="1" dirty="0" err="1">
                <a:latin typeface="Agency FB" panose="020B0503020202020204" pitchFamily="34" charset="0"/>
              </a:rPr>
              <a:t>int</a:t>
            </a:r>
            <a:r>
              <a:rPr lang="en-US" sz="2000" b="1" dirty="0">
                <a:latin typeface="Agency FB" panose="020B0503020202020204" pitchFamily="34" charset="0"/>
              </a:rPr>
              <a:t> num1,  num2);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{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	if ( num1 &lt; num2)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		</a:t>
            </a:r>
            <a:r>
              <a:rPr lang="en-US" sz="2000" b="1" dirty="0" err="1">
                <a:latin typeface="Agency FB" panose="020B0503020202020204" pitchFamily="34" charset="0"/>
              </a:rPr>
              <a:t>printf</a:t>
            </a:r>
            <a:r>
              <a:rPr lang="en-US" sz="2000" b="1" dirty="0">
                <a:latin typeface="Agency FB" panose="020B0503020202020204" pitchFamily="34" charset="0"/>
              </a:rPr>
              <a:t> (“\n %d is less than  %d \n”, num1 , num2);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	else if ( num1 ==num2)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		</a:t>
            </a:r>
            <a:r>
              <a:rPr lang="en-US" sz="2000" b="1" dirty="0" err="1">
                <a:latin typeface="Agency FB" panose="020B0503020202020204" pitchFamily="34" charset="0"/>
              </a:rPr>
              <a:t>printf</a:t>
            </a:r>
            <a:r>
              <a:rPr lang="en-US" sz="2000" b="1" dirty="0">
                <a:latin typeface="Agency FB" panose="020B0503020202020204" pitchFamily="34" charset="0"/>
              </a:rPr>
              <a:t>(“\n %d is equal to %d \n”, num1 , num2);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	else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		</a:t>
            </a:r>
            <a:r>
              <a:rPr lang="en-US" sz="2000" b="1" dirty="0" err="1">
                <a:latin typeface="Agency FB" panose="020B0503020202020204" pitchFamily="34" charset="0"/>
              </a:rPr>
              <a:t>printf</a:t>
            </a:r>
            <a:r>
              <a:rPr lang="en-US" sz="2000" b="1" dirty="0">
                <a:latin typeface="Agency FB" panose="020B0503020202020204" pitchFamily="34" charset="0"/>
              </a:rPr>
              <a:t>(“\n %d is greater than %d \n”, num1 , num2);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en-US" sz="2000" b="1" dirty="0">
                <a:latin typeface="Agency FB" panose="020B0503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411911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Variable scope identifies and determines the life span of any variable in any programming language. </a:t>
            </a:r>
          </a:p>
          <a:p>
            <a:endParaRPr lang="en-US" dirty="0"/>
          </a:p>
          <a:p>
            <a:r>
              <a:rPr lang="en-US" dirty="0"/>
              <a:t>  We’ve used local scopes every time we’ve programmed thus far. Local variables are defined in functions, such as main() function; and lose their scope each time the function is executed. </a:t>
            </a:r>
          </a:p>
          <a:p>
            <a:endParaRPr lang="en-US" dirty="0"/>
          </a:p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380364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52400"/>
            <a:ext cx="7773338" cy="75308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Review from Chapter four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494" y="990600"/>
            <a:ext cx="86790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Looping structures use conditional expressions to evaluate how many times something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++ operator is useful for counting up by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-- operator is useful for counting down by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Placing ++ before variable (++X) or after (X++) could produce different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+= operator adds a variable’s contents to another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while loop’s condition is at the top of the loop, so the condition needs to be met before it reads the looping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do. . .while loop’s condition is at the bottom of the loop, so the program runs through the looping code at least once before it reaches the 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for loop is common for building loops when a number of iterations is already 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Each time the program runs, C allocated memory space for the integer variable “num1”; with its variable declaration.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data is then lost as soon as the main() is terminated.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Let’s try it out.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reuse the name of locally scoped variables without harming one another’s contents. At times you may want to share data between and across functions. You could then create a Global Variable.</a:t>
            </a:r>
          </a:p>
          <a:p>
            <a:endParaRPr lang="en-US" dirty="0"/>
          </a:p>
          <a:p>
            <a:r>
              <a:rPr lang="en-US" dirty="0"/>
              <a:t>Global variables are create and defined outside any function (. . including main() function)</a:t>
            </a:r>
          </a:p>
          <a:p>
            <a:endParaRPr lang="en-US" dirty="0"/>
          </a:p>
          <a:p>
            <a:r>
              <a:rPr lang="en-US" dirty="0"/>
              <a:t>Try it out. . . .</a:t>
            </a:r>
          </a:p>
        </p:txBody>
      </p:sp>
    </p:spTree>
    <p:extLst>
      <p:ext uri="{BB962C8B-B14F-4D97-AF65-F5344CB8AC3E}">
        <p14:creationId xmlns:p14="http://schemas.microsoft.com/office/powerpoint/2010/main" val="21731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structure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programming allows programmers to break complex programs into manageable components</a:t>
            </a:r>
          </a:p>
          <a:p>
            <a:pPr>
              <a:lnSpc>
                <a:spcPct val="100000"/>
              </a:lnSpc>
            </a:pPr>
            <a:r>
              <a:rPr lang="en-US" dirty="0"/>
              <a:t>In C these components are known as </a:t>
            </a:r>
            <a:r>
              <a:rPr lang="en-US" b="1" i="1" dirty="0"/>
              <a:t>“functions”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many different concepts of structured programming, but the three we are going to be following are:</a:t>
            </a:r>
          </a:p>
          <a:p>
            <a:pPr lvl="4">
              <a:lnSpc>
                <a:spcPct val="100000"/>
              </a:lnSpc>
            </a:pPr>
            <a:r>
              <a:rPr lang="en-US" sz="2800" dirty="0"/>
              <a:t>Top-Down design</a:t>
            </a:r>
          </a:p>
          <a:p>
            <a:pPr lvl="4">
              <a:lnSpc>
                <a:spcPct val="100000"/>
              </a:lnSpc>
            </a:pPr>
            <a:r>
              <a:rPr lang="en-US" sz="2800" dirty="0"/>
              <a:t>Code reusability</a:t>
            </a:r>
          </a:p>
          <a:p>
            <a:pPr lvl="4">
              <a:lnSpc>
                <a:spcPct val="100000"/>
              </a:lnSpc>
            </a:pPr>
            <a:r>
              <a:rPr lang="en-US" sz="2800" dirty="0"/>
              <a:t>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6977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multi-tasking can be hard, especially for programmers, the top-down design allows programmers to work at one problem at a time. </a:t>
            </a:r>
          </a:p>
          <a:p>
            <a:endParaRPr lang="en-US" dirty="0"/>
          </a:p>
          <a:p>
            <a:r>
              <a:rPr lang="en-US" dirty="0"/>
              <a:t>The top-down design can help you out of a long dark forest of system design, breaking the problem into small manageable pieces. 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46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endParaRPr lang="en-C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2" y="1143000"/>
            <a:ext cx="7773339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Let’s use the book’s ATM problem as an example. Suppose your boss tells you to program the software for a virtual bank. Where do you begin?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Break the problem into small, manageable pieces, starting from the top   - in C the top is always the main() function. </a:t>
            </a:r>
          </a:p>
          <a:p>
            <a:endParaRPr lang="en-US" sz="2400" dirty="0"/>
          </a:p>
          <a:p>
            <a:r>
              <a:rPr lang="en-US" sz="2400" dirty="0"/>
              <a:t>Next identify all major components. </a:t>
            </a:r>
          </a:p>
          <a:p>
            <a:pPr marL="457200" lvl="1" indent="0">
              <a:buNone/>
            </a:pPr>
            <a:r>
              <a:rPr lang="en-US" sz="2000" dirty="0"/>
              <a:t>(Display balance, Deposit funds, Transfer funds, Withdraw funds)</a:t>
            </a:r>
          </a:p>
          <a:p>
            <a:endParaRPr lang="en-US" sz="2400" dirty="0"/>
          </a:p>
          <a:p>
            <a:r>
              <a:rPr lang="en-US" sz="2400" dirty="0"/>
              <a:t>Now you can start to visualize the work. Break down one major components to make it more manageable.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5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914400"/>
            <a:ext cx="7773339" cy="586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“withdrawal funds” component can be broken down into much smaller pieces, such as:</a:t>
            </a:r>
          </a:p>
          <a:p>
            <a:pPr lvl="2"/>
            <a:r>
              <a:rPr lang="en-US" sz="2400" dirty="0"/>
              <a:t>Get available balance to amount requested</a:t>
            </a:r>
          </a:p>
          <a:p>
            <a:pPr lvl="2"/>
            <a:r>
              <a:rPr lang="en-US" sz="2400" dirty="0"/>
              <a:t>Compare available balance to amount requested</a:t>
            </a:r>
          </a:p>
          <a:p>
            <a:pPr lvl="2"/>
            <a:r>
              <a:rPr lang="en-US" sz="2400" dirty="0"/>
              <a:t>Update Customer’s account</a:t>
            </a:r>
          </a:p>
          <a:p>
            <a:pPr lvl="2"/>
            <a:r>
              <a:rPr lang="en-US" sz="2400" dirty="0"/>
              <a:t>Distribute the appropriate funds</a:t>
            </a:r>
          </a:p>
          <a:p>
            <a:pPr lvl="2"/>
            <a:r>
              <a:rPr lang="en-US" sz="2400" dirty="0"/>
              <a:t>Reject request</a:t>
            </a:r>
          </a:p>
          <a:p>
            <a:pPr lvl="2"/>
            <a:r>
              <a:rPr lang="en-US" sz="2400" dirty="0"/>
              <a:t>Print receipt</a:t>
            </a:r>
          </a:p>
          <a:p>
            <a:r>
              <a:rPr lang="en-US" dirty="0"/>
              <a:t>Break it down even further if you need to . . . Take “distribute approved funds”</a:t>
            </a:r>
          </a:p>
          <a:p>
            <a:pPr lvl="2"/>
            <a:r>
              <a:rPr lang="en-US" sz="2400" dirty="0"/>
              <a:t>Verify that the ATM funds exist</a:t>
            </a:r>
          </a:p>
          <a:p>
            <a:pPr lvl="2"/>
            <a:r>
              <a:rPr lang="en-US" sz="2400" dirty="0"/>
              <a:t>Initiate virtual/mechanical processes</a:t>
            </a:r>
          </a:p>
          <a:p>
            <a:pPr lvl="2"/>
            <a:r>
              <a:rPr lang="en-US" sz="2400" dirty="0"/>
              <a:t>Update bank/ATM records</a:t>
            </a:r>
          </a:p>
        </p:txBody>
      </p:sp>
    </p:spTree>
    <p:extLst>
      <p:ext uri="{BB962C8B-B14F-4D97-AF65-F5344CB8AC3E}">
        <p14:creationId xmlns:p14="http://schemas.microsoft.com/office/powerpoint/2010/main" val="96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Problem</a:t>
            </a:r>
            <a:endParaRPr lang="en-CA" dirty="0"/>
          </a:p>
        </p:txBody>
      </p:sp>
      <p:pic>
        <p:nvPicPr>
          <p:cNvPr id="2050" name="Picture 2" descr="272f697d-0b6e-4c40-8e5d-8f3cecf0945a@CANPRD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0" y="863023"/>
            <a:ext cx="8088802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7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Reusability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219200"/>
            <a:ext cx="7773339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Programmers in C can use functions for problems that generally need frequently used solutions such as:</a:t>
            </a:r>
          </a:p>
          <a:p>
            <a:pPr lvl="2"/>
            <a:r>
              <a:rPr lang="en-US" sz="2400" dirty="0"/>
              <a:t>Get available balance</a:t>
            </a:r>
          </a:p>
          <a:p>
            <a:pPr lvl="2"/>
            <a:r>
              <a:rPr lang="en-US" sz="2400" dirty="0"/>
              <a:t>Compare available balance to amount requested</a:t>
            </a:r>
          </a:p>
          <a:p>
            <a:pPr lvl="2"/>
            <a:r>
              <a:rPr lang="en-US" sz="2400" dirty="0"/>
              <a:t>Update customer account</a:t>
            </a:r>
          </a:p>
          <a:p>
            <a:pPr lvl="2"/>
            <a:r>
              <a:rPr lang="en-US" sz="2400" dirty="0"/>
              <a:t>Distribute approved funds</a:t>
            </a:r>
          </a:p>
          <a:p>
            <a:pPr lvl="2"/>
            <a:r>
              <a:rPr lang="en-US" sz="2400" dirty="0"/>
              <a:t>Reject request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Putting all the code into a function that you can call on repeatedly saves you time as a programmer, immediately and in the future (if you need to make a change)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One very popular example of this is the “</a:t>
            </a:r>
            <a:r>
              <a:rPr lang="en-US" dirty="0" err="1"/>
              <a:t>printf</a:t>
            </a:r>
            <a:r>
              <a:rPr lang="en-US" dirty="0"/>
              <a:t>” function!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8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 a conceptual  process by which programmers conceal implementation details into functions.  (A.K.A. – Black Box)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1026" name="Picture 2" descr="02b24efb-7079-415c-93c9-c120ed11317f@CANPRD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7010869" cy="355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1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678E7BDA384641A41341B3B56CD865" ma:contentTypeVersion="10" ma:contentTypeDescription="Create a new document." ma:contentTypeScope="" ma:versionID="4ca65797de16b5343830877358b12f96">
  <xsd:schema xmlns:xsd="http://www.w3.org/2001/XMLSchema" xmlns:xs="http://www.w3.org/2001/XMLSchema" xmlns:p="http://schemas.microsoft.com/office/2006/metadata/properties" xmlns:ns3="99ecd9f7-b5c8-4220-b2ff-ea35724da410" xmlns:ns4="81f3ccc9-6914-48f0-a02a-6fca1d180784" targetNamespace="http://schemas.microsoft.com/office/2006/metadata/properties" ma:root="true" ma:fieldsID="e62668e401bcea44195568ea8ad94165" ns3:_="" ns4:_="">
    <xsd:import namespace="99ecd9f7-b5c8-4220-b2ff-ea35724da410"/>
    <xsd:import namespace="81f3ccc9-6914-48f0-a02a-6fca1d1807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cd9f7-b5c8-4220-b2ff-ea35724da4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3ccc9-6914-48f0-a02a-6fca1d1807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A2E54-1364-47E7-B909-3082F5BDF2DC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81f3ccc9-6914-48f0-a02a-6fca1d180784"/>
    <ds:schemaRef ds:uri="99ecd9f7-b5c8-4220-b2ff-ea35724da410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C65EE9D-9550-4A20-8BFB-7C32A3AAD1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3182EE-C052-460B-8B67-0ADAD284A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cd9f7-b5c8-4220-b2ff-ea35724da410"/>
    <ds:schemaRef ds:uri="81f3ccc9-6914-48f0-a02a-6fca1d180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6956</TotalTime>
  <Words>1194</Words>
  <Application>Microsoft Office PowerPoint</Application>
  <PresentationFormat>On-screen Show (4:3)</PresentationFormat>
  <Paragraphs>161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Adobe Devanagari</vt:lpstr>
      <vt:lpstr>Agency FB</vt:lpstr>
      <vt:lpstr>Arial</vt:lpstr>
      <vt:lpstr>Calibri</vt:lpstr>
      <vt:lpstr>Tw Cen MT</vt:lpstr>
      <vt:lpstr>Droplet</vt:lpstr>
      <vt:lpstr>Ch 5 – Structured Programming</vt:lpstr>
      <vt:lpstr>Review from Chapter four</vt:lpstr>
      <vt:lpstr>Intro to structure design</vt:lpstr>
      <vt:lpstr>Top-Down Design</vt:lpstr>
      <vt:lpstr>Top-Down Design</vt:lpstr>
      <vt:lpstr>Top-Down Design</vt:lpstr>
      <vt:lpstr>ATM Problem</vt:lpstr>
      <vt:lpstr>Code Reusability</vt:lpstr>
      <vt:lpstr>Information Hiding</vt:lpstr>
      <vt:lpstr>Information Hiding</vt:lpstr>
      <vt:lpstr>PrintF (hidden and reusable)</vt:lpstr>
      <vt:lpstr>Information Hiding</vt:lpstr>
      <vt:lpstr>Function Prototypes</vt:lpstr>
      <vt:lpstr>Function Prototypes</vt:lpstr>
      <vt:lpstr>Function Prototypes</vt:lpstr>
      <vt:lpstr>Function definitions</vt:lpstr>
      <vt:lpstr>Return ;</vt:lpstr>
      <vt:lpstr>TRY IT OUT!</vt:lpstr>
      <vt:lpstr>Variable Scope</vt:lpstr>
      <vt:lpstr>PowerPoint Presentation</vt:lpstr>
      <vt:lpstr>Global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Windows User</dc:creator>
  <cp:lastModifiedBy>Sullivan, Joshua</cp:lastModifiedBy>
  <cp:revision>125</cp:revision>
  <dcterms:created xsi:type="dcterms:W3CDTF">2009-10-18T17:21:14Z</dcterms:created>
  <dcterms:modified xsi:type="dcterms:W3CDTF">2022-10-07T18:08:11Z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0x01010024678E7BDA384641A41341B3B56CD865</vt:lpwstr>
  </property>
</Properties>
</file>