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4"/>
  </p:sldMasterIdLst>
  <p:notesMasterIdLst>
    <p:notesMasterId r:id="rId20"/>
  </p:notesMasterIdLst>
  <p:sldIdLst>
    <p:sldId id="418" r:id="rId5"/>
    <p:sldId id="441" r:id="rId6"/>
    <p:sldId id="442" r:id="rId7"/>
    <p:sldId id="443" r:id="rId8"/>
    <p:sldId id="445" r:id="rId9"/>
    <p:sldId id="446" r:id="rId10"/>
    <p:sldId id="444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4423" autoAdjust="0"/>
  </p:normalViewPr>
  <p:slideViewPr>
    <p:cSldViewPr>
      <p:cViewPr varScale="1">
        <p:scale>
          <a:sx n="65" d="100"/>
          <a:sy n="65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BAE58D3-6113-4DBE-8508-EEE67FA0B524}" type="datetimeFigureOut">
              <a:rPr lang="en-US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2160E29-42D7-4430-9C87-0E031F19FE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baseline="0" dirty="0" smtClean="0"/>
              <a:t> (line1\nline2\nline3\n”);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60E29-42D7-4430-9C87-0E031F19FEB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89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597D52-B323-430F-8E33-3C3793BE01A9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0611-0AD6-48D8-8D4C-BB8A282535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40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6471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5026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01905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9184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79009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400157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3F9B7C-088D-4C61-9165-8B7136D628A0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222-4C58-4A2C-9369-39181CA6B1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147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A6CDC-0669-414B-94AF-6A8CAD9F11CA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50B1-1C8D-486D-B716-5D1A5E7A1DC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982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152400"/>
            <a:ext cx="7773338" cy="829282"/>
          </a:xfrm>
        </p:spPr>
        <p:txBody>
          <a:bodyPr/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219200"/>
            <a:ext cx="7773339" cy="457200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 cap="none" baseline="0"/>
            </a:lvl1pPr>
            <a:lvl2pPr>
              <a:spcBef>
                <a:spcPts val="0"/>
              </a:spcBef>
              <a:defRPr sz="2400" cap="none" baseline="0"/>
            </a:lvl2pPr>
            <a:lvl3pPr>
              <a:spcBef>
                <a:spcPts val="0"/>
              </a:spcBef>
              <a:defRPr sz="2000" cap="none" baseline="0"/>
            </a:lvl3pPr>
            <a:lvl4pPr>
              <a:spcBef>
                <a:spcPts val="0"/>
              </a:spcBef>
              <a:defRPr sz="1800" cap="none" baseline="0"/>
            </a:lvl4pPr>
            <a:lvl5pPr>
              <a:spcBef>
                <a:spcPts val="0"/>
              </a:spcBef>
              <a:defRPr sz="1800" cap="none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6F2E2D-6F6F-431D-A93B-61C752A84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86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6C9539-9F41-4607-A196-F43DDAEECE42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4391-B0D1-41F7-9156-7F0269ED8F4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77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F15BB-28D3-49DB-A326-569602101034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E61B-9694-463F-948D-928DD77A74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2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1252D-47DD-4889-8829-FA3AFA87783A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359-1479-4C01-B1A5-207CEDCAC3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97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60677F-4718-4269-B6ED-6FA83086B2B7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2572-6A22-40E4-91D8-BD4DA2133AA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86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FDC83D-993E-4919-AF49-6087B99907E9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9F3-1FAF-473C-844B-CE8D1046D8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7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B971C2-FADF-4028-8A45-FC62C2F6EF61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5ABC-D333-44AF-97B8-02670FFCC0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92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75688A-F191-44E7-806A-B3C94D95E014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F62B-6375-4478-9DE6-D7BA6763917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EE68A0-8068-42F8-AB35-AAF220076223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4044-4C95-4C73-BEDA-09F2C00CAC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97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15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13258" y="1300786"/>
            <a:ext cx="6992541" cy="25854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Ch</a:t>
            </a:r>
            <a:r>
              <a:rPr lang="en-US" dirty="0" smtClean="0"/>
              <a:t> 6 – Arrays</a:t>
            </a:r>
            <a:endParaRPr lang="en-US" dirty="0"/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dirty="0" smtClean="0"/>
              <a:t>CIS 142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also initialize using a loop . . .  Try it out. . .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gency FB" panose="020B0503020202020204" pitchFamily="34" charset="0"/>
              </a:rPr>
              <a:t>\0  </a:t>
            </a:r>
            <a:r>
              <a:rPr lang="en-US" dirty="0" smtClean="0"/>
              <a:t>is another way of stating ‘Null’.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also initialize by: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>
                <a:latin typeface="Agency FB" panose="020B0503020202020204" pitchFamily="34" charset="0"/>
              </a:rPr>
              <a:t>char </a:t>
            </a:r>
            <a:r>
              <a:rPr lang="en-US" dirty="0" err="1">
                <a:latin typeface="Agency FB" panose="020B0503020202020204" pitchFamily="34" charset="0"/>
              </a:rPr>
              <a:t>cName</a:t>
            </a:r>
            <a:r>
              <a:rPr lang="en-US" dirty="0" smtClean="0">
                <a:latin typeface="Agency FB" panose="020B0503020202020204" pitchFamily="34" charset="0"/>
              </a:rPr>
              <a:t>[ ] </a:t>
            </a:r>
            <a:r>
              <a:rPr lang="en-US" dirty="0">
                <a:latin typeface="Agency FB" panose="020B0503020202020204" pitchFamily="34" charset="0"/>
              </a:rPr>
              <a:t>= </a:t>
            </a:r>
            <a:r>
              <a:rPr lang="en-US" dirty="0" smtClean="0">
                <a:latin typeface="Agency FB" panose="020B0503020202020204" pitchFamily="34" charset="0"/>
              </a:rPr>
              <a:t>{ 'O</a:t>
            </a:r>
            <a:r>
              <a:rPr lang="en-US" dirty="0">
                <a:latin typeface="Agency FB" panose="020B0503020202020204" pitchFamily="34" charset="0"/>
              </a:rPr>
              <a:t>', </a:t>
            </a:r>
            <a:r>
              <a:rPr lang="en-US" dirty="0" smtClean="0">
                <a:latin typeface="Agency FB" panose="020B0503020202020204" pitchFamily="34" charset="0"/>
              </a:rPr>
              <a:t> 'l</a:t>
            </a:r>
            <a:r>
              <a:rPr lang="en-US" dirty="0">
                <a:latin typeface="Agency FB" panose="020B0503020202020204" pitchFamily="34" charset="0"/>
              </a:rPr>
              <a:t>', '</a:t>
            </a:r>
            <a:r>
              <a:rPr lang="en-US" dirty="0" err="1">
                <a:latin typeface="Agency FB" panose="020B0503020202020204" pitchFamily="34" charset="0"/>
              </a:rPr>
              <a:t>i</a:t>
            </a:r>
            <a:r>
              <a:rPr lang="en-US" dirty="0">
                <a:latin typeface="Agency FB" panose="020B0503020202020204" pitchFamily="34" charset="0"/>
              </a:rPr>
              <a:t>', 'v', '</a:t>
            </a:r>
            <a:r>
              <a:rPr lang="en-US" dirty="0" err="1">
                <a:latin typeface="Agency FB" panose="020B0503020202020204" pitchFamily="34" charset="0"/>
              </a:rPr>
              <a:t>i</a:t>
            </a:r>
            <a:r>
              <a:rPr lang="en-US" dirty="0">
                <a:latin typeface="Agency FB" panose="020B0503020202020204" pitchFamily="34" charset="0"/>
              </a:rPr>
              <a:t>', 'a', '\</a:t>
            </a:r>
            <a:r>
              <a:rPr lang="en-US" dirty="0" smtClean="0">
                <a:latin typeface="Agency FB" panose="020B0503020202020204" pitchFamily="34" charset="0"/>
              </a:rPr>
              <a:t>0' };</a:t>
            </a:r>
            <a:endParaRPr lang="en-US" dirty="0">
              <a:latin typeface="Agency FB" panose="020B0503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/>
              <a:t>or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latin typeface="Agency FB" panose="020B0503020202020204" pitchFamily="34" charset="0"/>
              </a:rPr>
              <a:t>char </a:t>
            </a:r>
            <a:r>
              <a:rPr lang="en-US" dirty="0" err="1">
                <a:latin typeface="Agency FB" panose="020B0503020202020204" pitchFamily="34" charset="0"/>
              </a:rPr>
              <a:t>cName</a:t>
            </a:r>
            <a:r>
              <a:rPr lang="en-US" dirty="0">
                <a:latin typeface="Agency FB" panose="020B0503020202020204" pitchFamily="34" charset="0"/>
              </a:rPr>
              <a:t>[ ] </a:t>
            </a:r>
            <a:r>
              <a:rPr lang="en-US" dirty="0" smtClean="0">
                <a:latin typeface="Agency FB" panose="020B0503020202020204" pitchFamily="34" charset="0"/>
              </a:rPr>
              <a:t>= “Olivia”;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Searching </a:t>
            </a:r>
            <a:r>
              <a:rPr lang="en-US" dirty="0" err="1" smtClean="0"/>
              <a:t>ONE-Dimensional</a:t>
            </a:r>
            <a:r>
              <a:rPr lang="en-US" dirty="0" smtClean="0"/>
              <a:t> arrays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loops and conditional statements we can search through an array and find the value we are looking for.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Try it out. . . 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416545"/>
              </p:ext>
            </p:extLst>
          </p:nvPr>
        </p:nvGraphicFramePr>
        <p:xfrm>
          <a:off x="1981200" y="3962400"/>
          <a:ext cx="4191000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1971749083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3208197093"/>
                    </a:ext>
                  </a:extLst>
                </a:gridCol>
              </a:tblGrid>
              <a:tr h="439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244802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77090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Array[1]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73075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Array[2]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246639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Array[3]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749210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Array[4]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88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6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363106" cy="2438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05200" y="1153886"/>
            <a:ext cx="5334000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1360714"/>
            <a:ext cx="2209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1892146"/>
            <a:ext cx="457200" cy="393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90800" y="2558143"/>
            <a:ext cx="457200" cy="393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28900" y="3246433"/>
            <a:ext cx="457200" cy="393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" y="1003454"/>
            <a:ext cx="1333500" cy="2754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0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4478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gency FB" panose="020B0503020202020204" pitchFamily="34" charset="0"/>
              </a:rPr>
              <a:t>int</a:t>
            </a:r>
            <a:r>
              <a:rPr lang="en-US" sz="2400" dirty="0" smtClean="0">
                <a:latin typeface="Agency FB" panose="020B0503020202020204" pitchFamily="34" charset="0"/>
              </a:rPr>
              <a:t>  </a:t>
            </a:r>
            <a:r>
              <a:rPr lang="en-US" sz="2400" dirty="0" err="1" smtClean="0">
                <a:latin typeface="Agency FB" panose="020B0503020202020204" pitchFamily="34" charset="0"/>
              </a:rPr>
              <a:t>TwoD</a:t>
            </a:r>
            <a:r>
              <a:rPr lang="en-US" sz="2400" dirty="0" smtClean="0">
                <a:latin typeface="Agency FB" panose="020B0503020202020204" pitchFamily="34" charset="0"/>
              </a:rPr>
              <a:t>  [3] [3]	 = {  { 0, 1, 2},   { 3, 4, 5},   { 6, 7, 8}  };</a:t>
            </a:r>
            <a:endParaRPr lang="en-US" sz="2400" dirty="0">
              <a:latin typeface="Agency FB" panose="020B0503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19878"/>
              </p:ext>
            </p:extLst>
          </p:nvPr>
        </p:nvGraphicFramePr>
        <p:xfrm>
          <a:off x="5105400" y="2743200"/>
          <a:ext cx="3886199" cy="2808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4855">
                  <a:extLst>
                    <a:ext uri="{9D8B030D-6E8A-4147-A177-3AD203B41FA5}">
                      <a16:colId xmlns:a16="http://schemas.microsoft.com/office/drawing/2014/main" val="256736151"/>
                    </a:ext>
                  </a:extLst>
                </a:gridCol>
                <a:gridCol w="1295672">
                  <a:extLst>
                    <a:ext uri="{9D8B030D-6E8A-4147-A177-3AD203B41FA5}">
                      <a16:colId xmlns:a16="http://schemas.microsoft.com/office/drawing/2014/main" val="3826978414"/>
                    </a:ext>
                  </a:extLst>
                </a:gridCol>
                <a:gridCol w="1295672">
                  <a:extLst>
                    <a:ext uri="{9D8B030D-6E8A-4147-A177-3AD203B41FA5}">
                      <a16:colId xmlns:a16="http://schemas.microsoft.com/office/drawing/2014/main" val="3294105032"/>
                    </a:ext>
                  </a:extLst>
                </a:gridCol>
              </a:tblGrid>
              <a:tr h="9360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576269"/>
                  </a:ext>
                </a:extLst>
              </a:tr>
              <a:tr h="9360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7306"/>
                  </a:ext>
                </a:extLst>
              </a:tr>
              <a:tr h="9360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8151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691012"/>
              </p:ext>
            </p:extLst>
          </p:nvPr>
        </p:nvGraphicFramePr>
        <p:xfrm>
          <a:off x="76200" y="2743200"/>
          <a:ext cx="4571999" cy="2808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3359">
                  <a:extLst>
                    <a:ext uri="{9D8B030D-6E8A-4147-A177-3AD203B41FA5}">
                      <a16:colId xmlns:a16="http://schemas.microsoft.com/office/drawing/2014/main" val="256736151"/>
                    </a:ext>
                  </a:extLst>
                </a:gridCol>
                <a:gridCol w="1524320">
                  <a:extLst>
                    <a:ext uri="{9D8B030D-6E8A-4147-A177-3AD203B41FA5}">
                      <a16:colId xmlns:a16="http://schemas.microsoft.com/office/drawing/2014/main" val="3826978414"/>
                    </a:ext>
                  </a:extLst>
                </a:gridCol>
                <a:gridCol w="1524320">
                  <a:extLst>
                    <a:ext uri="{9D8B030D-6E8A-4147-A177-3AD203B41FA5}">
                      <a16:colId xmlns:a16="http://schemas.microsoft.com/office/drawing/2014/main" val="329410503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TwoD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[0][0]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TwoD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[0][1]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TwoD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[0][2]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576269"/>
                  </a:ext>
                </a:extLst>
              </a:tr>
              <a:tr h="9469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TwoD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[1][0]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TwoD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[1][1]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TwoD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[1][2]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7306"/>
                  </a:ext>
                </a:extLst>
              </a:tr>
              <a:tr h="9469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TwoD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[2][0]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TwoD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[2][1]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TwoD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[2][2]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8151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648199" y="3670983"/>
            <a:ext cx="397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sz="2800" b="1" dirty="0">
                <a:latin typeface="Agency FB" panose="020B0503020202020204" pitchFamily="34" charset="0"/>
              </a:rPr>
              <a:t>=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1" y="5923552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gency FB" panose="020B0503020202020204" pitchFamily="34" charset="0"/>
              </a:rPr>
              <a:t>TRY IT OUT. . . . .</a:t>
            </a:r>
            <a:endParaRPr 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9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Searching two-Dimensional arrays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loops and conditional statements we can search through an array and find the value we are looking for in a two dimensional array.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Try it out. . . . </a:t>
            </a:r>
            <a:r>
              <a:rPr lang="en-US" smtClean="0"/>
              <a:t>The end;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52400"/>
            <a:ext cx="7773338" cy="75308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Arial"/>
              </a:rPr>
              <a:t>Review from Chapter Five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494" y="990600"/>
            <a:ext cx="867901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Structured programming enables programmers to break complex systems into manageable components. Some reasons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Top-down design breaks the problem into small manageable components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Code reusability is implemented as functions in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Information hiding is a process by which programmers conceal implementation details into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Function prototypes tell C how your function will be built and used, normally found at the top of program. </a:t>
            </a:r>
          </a:p>
          <a:p>
            <a:r>
              <a:rPr lang="en-US" sz="2000" b="1" dirty="0" smtClean="0">
                <a:latin typeface="Agency FB" panose="020B0503020202020204" pitchFamily="34" charset="0"/>
                <a:cs typeface="Adobe Devanagari" panose="02040503050201020203" pitchFamily="18" charset="0"/>
              </a:rPr>
              <a:t>						float   </a:t>
            </a:r>
            <a:r>
              <a:rPr lang="en-US" sz="2000" b="1" dirty="0" err="1">
                <a:latin typeface="Agency FB" panose="020B0503020202020204" pitchFamily="34" charset="0"/>
                <a:cs typeface="Adobe Devanagari" panose="02040503050201020203" pitchFamily="18" charset="0"/>
              </a:rPr>
              <a:t>addTwoNumbers</a:t>
            </a:r>
            <a:r>
              <a:rPr lang="en-US" sz="2000" b="1" dirty="0">
                <a:latin typeface="Agency FB" panose="020B0503020202020204" pitchFamily="34" charset="0"/>
                <a:cs typeface="Adobe Devanagari" panose="02040503050201020203" pitchFamily="18" charset="0"/>
              </a:rPr>
              <a:t>  ( </a:t>
            </a:r>
            <a:r>
              <a:rPr lang="en-US" sz="2000" b="1" dirty="0" err="1">
                <a:latin typeface="Agency FB" panose="020B0503020202020204" pitchFamily="34" charset="0"/>
                <a:cs typeface="Adobe Devanagari" panose="02040503050201020203" pitchFamily="18" charset="0"/>
              </a:rPr>
              <a:t>int</a:t>
            </a:r>
            <a:r>
              <a:rPr lang="en-US" sz="2000" b="1" dirty="0">
                <a:latin typeface="Agency FB" panose="020B0503020202020204" pitchFamily="34" charset="0"/>
                <a:cs typeface="Adobe Devanagari" panose="02040503050201020203" pitchFamily="18" charset="0"/>
              </a:rPr>
              <a:t>,  float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Function definitions implement the function prototype. (The actual code)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Local variables are defined in functions, such as main() and lose their scope each time the function is executed  </a:t>
            </a:r>
          </a:p>
          <a:p>
            <a:endParaRPr lang="en-US" sz="2000" dirty="0"/>
          </a:p>
          <a:p>
            <a:r>
              <a:rPr lang="en-US" sz="2000" dirty="0" smtClean="0"/>
              <a:t>Global variables are created and defined outside any function.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101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8001469" cy="4572001"/>
          </a:xfrm>
        </p:spPr>
        <p:txBody>
          <a:bodyPr/>
          <a:lstStyle/>
          <a:p>
            <a:r>
              <a:rPr lang="en-US" dirty="0" smtClean="0"/>
              <a:t>Arrays are another common programming construct that be found in the highest levels of programming. </a:t>
            </a:r>
          </a:p>
          <a:p>
            <a:endParaRPr lang="en-US" dirty="0"/>
          </a:p>
          <a:p>
            <a:r>
              <a:rPr lang="en-US" dirty="0" smtClean="0"/>
              <a:t>Arrays are a way of grouping “like variables” together. 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3886200"/>
            <a:ext cx="5029200" cy="272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6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3505200"/>
            <a:ext cx="8458199" cy="3276600"/>
          </a:xfrm>
        </p:spPr>
        <p:txBody>
          <a:bodyPr>
            <a:normAutofit/>
          </a:bodyPr>
          <a:lstStyle/>
          <a:p>
            <a:r>
              <a:rPr lang="en-US" dirty="0" smtClean="0"/>
              <a:t>Variables </a:t>
            </a:r>
            <a:r>
              <a:rPr lang="en-US" dirty="0"/>
              <a:t>in an array share the same name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Variables </a:t>
            </a:r>
            <a:r>
              <a:rPr lang="en-US" dirty="0"/>
              <a:t>in an array share the same data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Individual variables in an array are called elements</a:t>
            </a:r>
          </a:p>
          <a:p>
            <a:r>
              <a:rPr lang="en-US" dirty="0" smtClean="0"/>
              <a:t>Elements in an array are accessed with an index number</a:t>
            </a:r>
          </a:p>
          <a:p>
            <a:r>
              <a:rPr lang="en-US" dirty="0" smtClean="0"/>
              <a:t>Index numbers  start with zero.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62000"/>
            <a:ext cx="5181600" cy="280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6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3505200"/>
            <a:ext cx="8458199" cy="3276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75" y="1295400"/>
            <a:ext cx="8001468" cy="47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ONe</a:t>
            </a:r>
            <a:r>
              <a:rPr lang="en-US" dirty="0" smtClean="0"/>
              <a:t> dimension </a:t>
            </a:r>
            <a:r>
              <a:rPr lang="en-US" dirty="0" err="1" smtClean="0"/>
              <a:t>ArrAy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Although there are no rules of when to use an array, some problems are better suited for an array based solution., like: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# of </a:t>
            </a:r>
            <a:r>
              <a:rPr lang="en-US" dirty="0" smtClean="0"/>
              <a:t>pages in each chapter of a book</a:t>
            </a:r>
          </a:p>
          <a:p>
            <a:pPr lvl="1"/>
            <a:r>
              <a:rPr lang="en-US" dirty="0" smtClean="0"/>
              <a:t>A List of students’ GPAs</a:t>
            </a:r>
          </a:p>
          <a:p>
            <a:pPr lvl="1"/>
            <a:r>
              <a:rPr lang="en-US" dirty="0"/>
              <a:t>A list of phone numbers</a:t>
            </a:r>
          </a:p>
          <a:p>
            <a:pPr lvl="1"/>
            <a:r>
              <a:rPr lang="en-US" dirty="0" smtClean="0"/>
              <a:t>Your golf score history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Arrays?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030" y="981682"/>
            <a:ext cx="8839199" cy="5571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Let’s use the golf score example:</a:t>
            </a:r>
          </a:p>
          <a:p>
            <a:pPr marL="914400" lvl="2" indent="0">
              <a:buNone/>
            </a:pPr>
            <a:r>
              <a:rPr lang="en-US" sz="2400" dirty="0" err="1" smtClean="0">
                <a:latin typeface="Agency FB" panose="020B0503020202020204" pitchFamily="34" charset="0"/>
              </a:rPr>
              <a:t>int</a:t>
            </a:r>
            <a:r>
              <a:rPr lang="en-US" sz="2400" dirty="0" smtClean="0">
                <a:latin typeface="Agency FB" panose="020B0503020202020204" pitchFamily="34" charset="0"/>
              </a:rPr>
              <a:t> hole1;</a:t>
            </a:r>
          </a:p>
          <a:p>
            <a:pPr marL="914400" lvl="2" indent="0">
              <a:buNone/>
            </a:pPr>
            <a:r>
              <a:rPr lang="en-US" sz="2400" dirty="0" err="1">
                <a:latin typeface="Agency FB" panose="020B0503020202020204" pitchFamily="34" charset="0"/>
              </a:rPr>
              <a:t>i</a:t>
            </a:r>
            <a:r>
              <a:rPr lang="en-US" sz="2400" dirty="0" err="1" smtClean="0">
                <a:latin typeface="Agency FB" panose="020B0503020202020204" pitchFamily="34" charset="0"/>
              </a:rPr>
              <a:t>nt</a:t>
            </a:r>
            <a:r>
              <a:rPr lang="en-US" sz="2400" dirty="0" smtClean="0">
                <a:latin typeface="Agency FB" panose="020B0503020202020204" pitchFamily="34" charset="0"/>
              </a:rPr>
              <a:t> hole2;</a:t>
            </a:r>
          </a:p>
          <a:p>
            <a:pPr marL="914400" lvl="2" indent="0">
              <a:buNone/>
            </a:pPr>
            <a:r>
              <a:rPr lang="en-US" sz="2400" dirty="0" err="1" smtClean="0">
                <a:latin typeface="Agency FB" panose="020B0503020202020204" pitchFamily="34" charset="0"/>
              </a:rPr>
              <a:t>int</a:t>
            </a:r>
            <a:r>
              <a:rPr lang="en-US" sz="2400" dirty="0" smtClean="0">
                <a:latin typeface="Agency FB" panose="020B0503020202020204" pitchFamily="34" charset="0"/>
              </a:rPr>
              <a:t> hole3;</a:t>
            </a:r>
            <a:endParaRPr lang="en-US" sz="2400" dirty="0">
              <a:latin typeface="Agency FB" panose="020B0503020202020204" pitchFamily="34" charset="0"/>
            </a:endParaRPr>
          </a:p>
          <a:p>
            <a:pPr marL="914400" lvl="2" indent="0">
              <a:buNone/>
            </a:pPr>
            <a:r>
              <a:rPr lang="en-US" sz="2400" dirty="0" err="1">
                <a:latin typeface="Agency FB" panose="020B0503020202020204" pitchFamily="34" charset="0"/>
              </a:rPr>
              <a:t>i</a:t>
            </a:r>
            <a:r>
              <a:rPr lang="en-US" sz="2400" dirty="0" err="1" smtClean="0">
                <a:latin typeface="Agency FB" panose="020B0503020202020204" pitchFamily="34" charset="0"/>
              </a:rPr>
              <a:t>nt</a:t>
            </a:r>
            <a:r>
              <a:rPr lang="en-US" sz="2400" dirty="0" smtClean="0">
                <a:latin typeface="Agency FB" panose="020B0503020202020204" pitchFamily="34" charset="0"/>
              </a:rPr>
              <a:t> hole4, hole5, hole6, hole7, hole8,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smtClean="0">
                <a:latin typeface="Agency FB" panose="020B0503020202020204" pitchFamily="34" charset="0"/>
              </a:rPr>
              <a:t>hole9, hole10, hole11;</a:t>
            </a:r>
          </a:p>
          <a:p>
            <a:pPr marL="914400" lvl="2" indent="0">
              <a:buNone/>
            </a:pPr>
            <a:r>
              <a:rPr lang="en-US" sz="2400" dirty="0" err="1">
                <a:latin typeface="Agency FB" panose="020B0503020202020204" pitchFamily="34" charset="0"/>
              </a:rPr>
              <a:t>int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smtClean="0">
                <a:latin typeface="Agency FB" panose="020B0503020202020204" pitchFamily="34" charset="0"/>
              </a:rPr>
              <a:t>hole12, hole13, hole14, hole15, hole16, hole17, hole18;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a lot of variables to keep track of.</a:t>
            </a:r>
            <a:r>
              <a:rPr lang="en-US" dirty="0"/>
              <a:t> </a:t>
            </a:r>
            <a:r>
              <a:rPr lang="en-US" dirty="0" smtClean="0"/>
              <a:t>If we use an array, it would look like: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Agency FB" panose="020B0503020202020204" pitchFamily="34" charset="0"/>
              </a:rPr>
              <a:t>	</a:t>
            </a:r>
            <a:r>
              <a:rPr lang="en-US" dirty="0" err="1" smtClean="0">
                <a:latin typeface="Agency FB" panose="020B0503020202020204" pitchFamily="34" charset="0"/>
              </a:rPr>
              <a:t>int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 err="1" smtClean="0">
                <a:latin typeface="Agency FB" panose="020B0503020202020204" pitchFamily="34" charset="0"/>
              </a:rPr>
              <a:t>golfScores</a:t>
            </a:r>
            <a:r>
              <a:rPr lang="en-US" dirty="0" smtClean="0">
                <a:latin typeface="Agency FB" panose="020B0503020202020204" pitchFamily="34" charset="0"/>
              </a:rPr>
              <a:t>[18];</a:t>
            </a: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single dimension array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219200"/>
            <a:ext cx="7773339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Creating an array is simple, but it can take practice.</a:t>
            </a:r>
          </a:p>
          <a:p>
            <a:pPr marL="457200" lvl="1" indent="0" algn="ctr">
              <a:buNone/>
            </a:pPr>
            <a:r>
              <a:rPr lang="en-US" dirty="0" err="1" smtClean="0">
                <a:latin typeface="Agency FB" panose="020B0503020202020204" pitchFamily="34" charset="0"/>
              </a:rPr>
              <a:t>int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 err="1" smtClean="0">
                <a:latin typeface="Agency FB" panose="020B0503020202020204" pitchFamily="34" charset="0"/>
              </a:rPr>
              <a:t>golfScores</a:t>
            </a:r>
            <a:r>
              <a:rPr lang="en-US" dirty="0" smtClean="0">
                <a:latin typeface="Agency FB" panose="020B0503020202020204" pitchFamily="34" charset="0"/>
              </a:rPr>
              <a:t> [5];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This gives you 5 elements that can store </a:t>
            </a:r>
            <a:r>
              <a:rPr lang="en-US" dirty="0" err="1" smtClean="0"/>
              <a:t>intergers</a:t>
            </a:r>
            <a:r>
              <a:rPr lang="en-US" dirty="0"/>
              <a:t>.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>
                <a:latin typeface="Agency FB" panose="020B0503020202020204" pitchFamily="34" charset="0"/>
              </a:rPr>
              <a:t>golfScores</a:t>
            </a:r>
            <a:r>
              <a:rPr lang="en-US" dirty="0" smtClean="0">
                <a:latin typeface="Agency FB" panose="020B0503020202020204" pitchFamily="34" charset="0"/>
              </a:rPr>
              <a:t>[0];</a:t>
            </a:r>
            <a:endParaRPr lang="en-US" dirty="0"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Agency FB" panose="020B0503020202020204" pitchFamily="34" charset="0"/>
              </a:rPr>
              <a:t>golfScores</a:t>
            </a:r>
            <a:r>
              <a:rPr lang="en-US" dirty="0" smtClean="0">
                <a:latin typeface="Agency FB" panose="020B0503020202020204" pitchFamily="34" charset="0"/>
              </a:rPr>
              <a:t>[1];</a:t>
            </a:r>
            <a:endParaRPr lang="en-US" dirty="0"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Agency FB" panose="020B0503020202020204" pitchFamily="34" charset="0"/>
              </a:rPr>
              <a:t>golfScores</a:t>
            </a:r>
            <a:r>
              <a:rPr lang="en-US" dirty="0" smtClean="0">
                <a:latin typeface="Agency FB" panose="020B0503020202020204" pitchFamily="34" charset="0"/>
              </a:rPr>
              <a:t>[2];</a:t>
            </a:r>
            <a:endParaRPr lang="en-US" dirty="0"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Agency FB" panose="020B0503020202020204" pitchFamily="34" charset="0"/>
              </a:rPr>
              <a:t>golfScores</a:t>
            </a:r>
            <a:r>
              <a:rPr lang="en-US" dirty="0" smtClean="0">
                <a:latin typeface="Agency FB" panose="020B0503020202020204" pitchFamily="34" charset="0"/>
              </a:rPr>
              <a:t>[3];</a:t>
            </a:r>
            <a:endParaRPr lang="en-US" dirty="0"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Agency FB" panose="020B0503020202020204" pitchFamily="34" charset="0"/>
              </a:rPr>
              <a:t>golfScores</a:t>
            </a:r>
            <a:r>
              <a:rPr lang="en-US" dirty="0" smtClean="0">
                <a:latin typeface="Agency FB" panose="020B0503020202020204" pitchFamily="34" charset="0"/>
              </a:rPr>
              <a:t>[4];</a:t>
            </a: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453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single dimension array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95400"/>
            <a:ext cx="800147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can declare and initialize an array in the same line 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	</a:t>
            </a:r>
            <a:r>
              <a:rPr lang="en-US" dirty="0" smtClean="0">
                <a:latin typeface="Agency FB" panose="020B0503020202020204" pitchFamily="34" charset="0"/>
              </a:rPr>
              <a:t>	</a:t>
            </a:r>
            <a:r>
              <a:rPr lang="en-US" dirty="0" err="1" smtClean="0">
                <a:latin typeface="Agency FB" panose="020B0503020202020204" pitchFamily="34" charset="0"/>
              </a:rPr>
              <a:t>int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 err="1" smtClean="0">
                <a:latin typeface="Agency FB" panose="020B0503020202020204" pitchFamily="34" charset="0"/>
              </a:rPr>
              <a:t>golfScores</a:t>
            </a:r>
            <a:r>
              <a:rPr lang="en-US" dirty="0" smtClean="0">
                <a:latin typeface="Agency FB" panose="020B0503020202020204" pitchFamily="34" charset="0"/>
              </a:rPr>
              <a:t> [5] = { 11, 22, 33, 44, 55};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This puts data in each element starting at .</a:t>
            </a:r>
          </a:p>
          <a:p>
            <a:pPr marL="0" indent="0" algn="ctr">
              <a:buNone/>
            </a:pPr>
            <a:r>
              <a:rPr lang="en-US" dirty="0" err="1" smtClean="0">
                <a:latin typeface="Agency FB" panose="020B0503020202020204" pitchFamily="34" charset="0"/>
              </a:rPr>
              <a:t>golfScores</a:t>
            </a:r>
            <a:r>
              <a:rPr lang="en-US" dirty="0" smtClean="0">
                <a:latin typeface="Agency FB" panose="020B0503020202020204" pitchFamily="34" charset="0"/>
              </a:rPr>
              <a:t>[0] 		11</a:t>
            </a:r>
            <a:endParaRPr lang="en-US" dirty="0"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Agency FB" panose="020B0503020202020204" pitchFamily="34" charset="0"/>
              </a:rPr>
              <a:t>golfScores</a:t>
            </a:r>
            <a:r>
              <a:rPr lang="en-US" dirty="0" smtClean="0">
                <a:latin typeface="Agency FB" panose="020B0503020202020204" pitchFamily="34" charset="0"/>
              </a:rPr>
              <a:t>[1]		22</a:t>
            </a:r>
            <a:endParaRPr lang="en-US" dirty="0"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Agency FB" panose="020B0503020202020204" pitchFamily="34" charset="0"/>
              </a:rPr>
              <a:t>golfScores</a:t>
            </a:r>
            <a:r>
              <a:rPr lang="en-US" dirty="0" smtClean="0">
                <a:latin typeface="Agency FB" panose="020B0503020202020204" pitchFamily="34" charset="0"/>
              </a:rPr>
              <a:t>[2]		33</a:t>
            </a:r>
            <a:endParaRPr lang="en-US" dirty="0"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Agency FB" panose="020B0503020202020204" pitchFamily="34" charset="0"/>
              </a:rPr>
              <a:t>golfScores</a:t>
            </a:r>
            <a:r>
              <a:rPr lang="en-US" dirty="0" smtClean="0">
                <a:latin typeface="Agency FB" panose="020B0503020202020204" pitchFamily="34" charset="0"/>
              </a:rPr>
              <a:t>[3]		44</a:t>
            </a:r>
            <a:endParaRPr lang="en-US" dirty="0"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Agency FB" panose="020B0503020202020204" pitchFamily="34" charset="0"/>
              </a:rPr>
              <a:t>golfScores</a:t>
            </a:r>
            <a:r>
              <a:rPr lang="en-US" dirty="0" smtClean="0">
                <a:latin typeface="Agency FB" panose="020B0503020202020204" pitchFamily="34" charset="0"/>
              </a:rPr>
              <a:t>[4]		55</a:t>
            </a: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75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678E7BDA384641A41341B3B56CD865" ma:contentTypeVersion="10" ma:contentTypeDescription="Create a new document." ma:contentTypeScope="" ma:versionID="4ca65797de16b5343830877358b12f96">
  <xsd:schema xmlns:xsd="http://www.w3.org/2001/XMLSchema" xmlns:xs="http://www.w3.org/2001/XMLSchema" xmlns:p="http://schemas.microsoft.com/office/2006/metadata/properties" xmlns:ns3="99ecd9f7-b5c8-4220-b2ff-ea35724da410" xmlns:ns4="81f3ccc9-6914-48f0-a02a-6fca1d180784" targetNamespace="http://schemas.microsoft.com/office/2006/metadata/properties" ma:root="true" ma:fieldsID="e62668e401bcea44195568ea8ad94165" ns3:_="" ns4:_="">
    <xsd:import namespace="99ecd9f7-b5c8-4220-b2ff-ea35724da410"/>
    <xsd:import namespace="81f3ccc9-6914-48f0-a02a-6fca1d1807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ecd9f7-b5c8-4220-b2ff-ea35724da4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3ccc9-6914-48f0-a02a-6fca1d18078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65EE9D-9550-4A20-8BFB-7C32A3AAD1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3182EE-C052-460B-8B67-0ADAD284AF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ecd9f7-b5c8-4220-b2ff-ea35724da410"/>
    <ds:schemaRef ds:uri="81f3ccc9-6914-48f0-a02a-6fca1d180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0A2E54-1364-47E7-B909-3082F5BDF2DC}">
  <ds:schemaRefs>
    <ds:schemaRef ds:uri="81f3ccc9-6914-48f0-a02a-6fca1d180784"/>
    <ds:schemaRef ds:uri="http://purl.org/dc/dcmitype/"/>
    <ds:schemaRef ds:uri="http://www.w3.org/XML/1998/namespace"/>
    <ds:schemaRef ds:uri="http://schemas.microsoft.com/office/2006/documentManagement/types"/>
    <ds:schemaRef ds:uri="99ecd9f7-b5c8-4220-b2ff-ea35724da410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7251</TotalTime>
  <Words>582</Words>
  <Application>Microsoft Office PowerPoint</Application>
  <PresentationFormat>On-screen Show (4:3)</PresentationFormat>
  <Paragraphs>129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Adobe Devanagari</vt:lpstr>
      <vt:lpstr>Agency FB</vt:lpstr>
      <vt:lpstr>Arial</vt:lpstr>
      <vt:lpstr>Calibri</vt:lpstr>
      <vt:lpstr>Times New Roman</vt:lpstr>
      <vt:lpstr>Tw Cen MT</vt:lpstr>
      <vt:lpstr>Droplet</vt:lpstr>
      <vt:lpstr>Ch 6 – Arrays</vt:lpstr>
      <vt:lpstr>Review from Chapter Five</vt:lpstr>
      <vt:lpstr>Arrays</vt:lpstr>
      <vt:lpstr>Arrays</vt:lpstr>
      <vt:lpstr>Arrays</vt:lpstr>
      <vt:lpstr>ONe dimension ArrAy</vt:lpstr>
      <vt:lpstr>Why use Arrays?</vt:lpstr>
      <vt:lpstr>Creating a single dimension array</vt:lpstr>
      <vt:lpstr>Creating a single dimension array</vt:lpstr>
      <vt:lpstr>Arrays</vt:lpstr>
      <vt:lpstr>Arrays</vt:lpstr>
      <vt:lpstr>Searching ONE-Dimensional arrays </vt:lpstr>
      <vt:lpstr>Two dimensional array</vt:lpstr>
      <vt:lpstr>Two dimensional array</vt:lpstr>
      <vt:lpstr>Searching two-Dimensional arrays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Programming</dc:title>
  <dc:creator>Windows User</dc:creator>
  <cp:lastModifiedBy>Sullivan, Joshua</cp:lastModifiedBy>
  <cp:revision>151</cp:revision>
  <dcterms:created xsi:type="dcterms:W3CDTF">2009-10-18T17:21:14Z</dcterms:created>
  <dcterms:modified xsi:type="dcterms:W3CDTF">2019-10-08T20:03:31Z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0x01010024678E7BDA384641A41341B3B56CD865</vt:lpwstr>
  </property>
</Properties>
</file>