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8" r:id="rId3"/>
    <p:sldId id="257" r:id="rId4"/>
    <p:sldId id="258" r:id="rId5"/>
    <p:sldId id="259" r:id="rId6"/>
    <p:sldId id="279" r:id="rId7"/>
    <p:sldId id="262" r:id="rId8"/>
    <p:sldId id="264" r:id="rId9"/>
    <p:sldId id="263" r:id="rId10"/>
    <p:sldId id="265" r:id="rId11"/>
    <p:sldId id="280" r:id="rId12"/>
    <p:sldId id="283" r:id="rId13"/>
    <p:sldId id="284" r:id="rId14"/>
    <p:sldId id="285" r:id="rId15"/>
    <p:sldId id="286" r:id="rId16"/>
    <p:sldId id="287" r:id="rId17"/>
    <p:sldId id="289" r:id="rId18"/>
    <p:sldId id="288" r:id="rId19"/>
    <p:sldId id="282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9" autoAdjust="0"/>
    <p:restoredTop sz="96813" autoAdjust="0"/>
  </p:normalViewPr>
  <p:slideViewPr>
    <p:cSldViewPr snapToGrid="0" snapToObjects="1">
      <p:cViewPr varScale="1">
        <p:scale>
          <a:sx n="85" d="100"/>
          <a:sy n="85" d="100"/>
        </p:scale>
        <p:origin x="-18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71941-3D81-9D42-A1B5-C730807CE549}" type="datetimeFigureOut">
              <a:rPr lang="en-US" smtClean="0"/>
              <a:t>7/3/16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339A7-77A3-3A45-A45D-CE6BB309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3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 Everyone, my</a:t>
            </a:r>
            <a:r>
              <a:rPr lang="en-US" baseline="0" dirty="0" smtClean="0"/>
              <a:t> name is Justas, and I work with Dr. Crook and Dr. </a:t>
            </a:r>
            <a:r>
              <a:rPr lang="en-US" baseline="0" dirty="0" err="1" smtClean="0"/>
              <a:t>Gerkin</a:t>
            </a:r>
            <a:r>
              <a:rPr lang="en-US" baseline="0" dirty="0" smtClean="0"/>
              <a:t>, at Arizona State University.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want to talk about an important problem in the computational neuroscience field…. The problem of Model Validation.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39A7-77A3-3A45-A45D-CE6BB3091F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37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illustrate the problem. Suppose you wanted to</a:t>
            </a:r>
            <a:r>
              <a:rPr lang="en-US" baseline="0" dirty="0" smtClean="0"/>
              <a:t> use a model of your favorite cell. Suppose it’s the OB MC. Now if you searched on </a:t>
            </a:r>
            <a:r>
              <a:rPr lang="en-US" baseline="0" dirty="0" err="1" smtClean="0"/>
              <a:t>ModelDB</a:t>
            </a:r>
            <a:r>
              <a:rPr lang="en-US" baseline="0" dirty="0" smtClean="0"/>
              <a:t>, you’d find 30 of them.</a:t>
            </a:r>
            <a:endParaRPr lang="en-US" dirty="0" smtClean="0"/>
          </a:p>
          <a:p>
            <a:r>
              <a:rPr lang="en-US" dirty="0" smtClean="0"/>
              <a:t>You’d find </a:t>
            </a:r>
            <a:r>
              <a:rPr lang="en-US" baseline="0" dirty="0" smtClean="0"/>
              <a:t>58 models of </a:t>
            </a:r>
            <a:r>
              <a:rPr lang="en-US" baseline="0" dirty="0" err="1" smtClean="0"/>
              <a:t>Neucortical</a:t>
            </a:r>
            <a:r>
              <a:rPr lang="en-US" baseline="0" dirty="0" smtClean="0"/>
              <a:t> L23 Pyramidal cells. Even worse in the hippocampus – there are 103 models of the CA1 pyramidal cell.</a:t>
            </a:r>
          </a:p>
          <a:p>
            <a:r>
              <a:rPr lang="en-US" baseline="0" dirty="0" smtClean="0"/>
              <a:t>If you want to use one of these models. How do you decide which one to pick? Which models will work for your goal? </a:t>
            </a:r>
          </a:p>
          <a:p>
            <a:r>
              <a:rPr lang="en-US" baseline="0" dirty="0" smtClean="0"/>
              <a:t>What if there was a way to objectively test each model, compare them, and find the one that works best for you? </a:t>
            </a:r>
          </a:p>
          <a:p>
            <a:r>
              <a:rPr lang="en-US" baseline="0" dirty="0" smtClean="0"/>
              <a:t>Furthermore, if you create such models, how do you communicate your model’s fitness for particular purpose to others?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39A7-77A3-3A45-A45D-CE6BB3091F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54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Do parallel appearance of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39A7-77A3-3A45-A45D-CE6BB3091F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44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39A7-77A3-3A45-A45D-CE6BB3091F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35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 brings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aquestion</a:t>
            </a:r>
            <a:r>
              <a:rPr lang="en-US" baseline="0" dirty="0" smtClean="0"/>
              <a:t>. Are our models any good? How do we know this? Do the models running on the computer behave the same way as the real cells?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Images: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www.yalescientific.org</a:t>
            </a:r>
            <a:r>
              <a:rPr lang="en-US" dirty="0" smtClean="0"/>
              <a:t>/</a:t>
            </a:r>
            <a:r>
              <a:rPr lang="en-US" dirty="0" err="1" smtClean="0"/>
              <a:t>wp</a:t>
            </a:r>
            <a:r>
              <a:rPr lang="en-US" dirty="0" smtClean="0"/>
              <a:t>-content/uploads/2011/05/fulllengths-olfaction-5.jpg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raw.githubusercontent.com</a:t>
            </a:r>
            <a:r>
              <a:rPr lang="en-US" dirty="0" smtClean="0"/>
              <a:t>/</a:t>
            </a:r>
            <a:r>
              <a:rPr lang="en-US" dirty="0" err="1" smtClean="0"/>
              <a:t>OpenSourceBrain</a:t>
            </a:r>
            <a:r>
              <a:rPr lang="en-US" dirty="0" smtClean="0"/>
              <a:t>/MiglioreEtAl14_OlfactoryBulb3D/master/images/30cells.jpg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www.thorlabs.us</a:t>
            </a:r>
            <a:r>
              <a:rPr lang="en-US" dirty="0" smtClean="0"/>
              <a:t>/images/gallery/</a:t>
            </a:r>
            <a:r>
              <a:rPr lang="en-US" dirty="0" err="1" smtClean="0"/>
              <a:t>Cerna</a:t>
            </a:r>
            <a:r>
              <a:rPr lang="en-US" dirty="0" smtClean="0"/>
              <a:t>/Cerna4.jpg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upload.wikimedia.org</a:t>
            </a:r>
            <a:r>
              <a:rPr lang="en-US" dirty="0" smtClean="0"/>
              <a:t>/</a:t>
            </a:r>
            <a:r>
              <a:rPr lang="en-US" dirty="0" err="1" smtClean="0"/>
              <a:t>wikipedia</a:t>
            </a:r>
            <a:r>
              <a:rPr lang="en-US" dirty="0" smtClean="0"/>
              <a:t>/commons/d/d3/</a:t>
            </a:r>
            <a:r>
              <a:rPr lang="en-US" dirty="0" err="1" smtClean="0"/>
              <a:t>IBM_Blue_Gene_P_supercomputer.jpg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060F8-135D-B049-896D-6F0DE362A1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50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</a:t>
            </a:r>
            <a:r>
              <a:rPr lang="en-US" baseline="0" dirty="0" smtClean="0"/>
              <a:t> AXIS not important – for visual clarity only.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060F8-135D-B049-896D-6F0DE362A1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83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 dots</a:t>
            </a:r>
            <a:r>
              <a:rPr lang="en-US" baseline="0" dirty="0" smtClean="0"/>
              <a:t> are the properties, lines are average model deviations (absolute). Y axis is sorted by average model deviation. Most properties of all models are within 2SDs from experimental means. All models have at least one property outside the 2SD window.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!!!</a:t>
            </a:r>
            <a:r>
              <a:rPr lang="en-US" dirty="0" smtClean="0"/>
              <a:t> Not </a:t>
            </a:r>
            <a:r>
              <a:rPr lang="en-US" dirty="0" err="1" smtClean="0"/>
              <a:t>neccesarily</a:t>
            </a:r>
            <a:r>
              <a:rPr lang="en-US" dirty="0" smtClean="0"/>
              <a:t> </a:t>
            </a:r>
            <a:r>
              <a:rPr lang="en-US" dirty="0" err="1" smtClean="0"/>
              <a:t>biophyz</a:t>
            </a:r>
            <a:r>
              <a:rPr lang="en-US" dirty="0" smtClean="0"/>
              <a:t> realistic models !!!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060F8-135D-B049-896D-6F0DE362A1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grey dots are the model values. The x-axis is</a:t>
            </a:r>
            <a:r>
              <a:rPr lang="en-US" baseline="0" dirty="0" smtClean="0"/>
              <a:t> model deviation from experimental mean in SDs. Orange lines are the average absolute deviations. Using absolute values to avoid negative cancelation affects. The y axis is sorted by average property deviation.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060F8-135D-B049-896D-6F0DE362A1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7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Because of pooling</a:t>
            </a:r>
            <a:r>
              <a:rPr lang="en-US" baseline="0" dirty="0" smtClean="0"/>
              <a:t> we get these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39A7-77A3-3A45-A45D-CE6BB3091F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9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7091-0FB5-8640-8B57-7FACFA492DFD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122E-C622-B044-9F24-49C65A9BC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9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7091-0FB5-8640-8B57-7FACFA492DFD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122E-C622-B044-9F24-49C65A9BC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0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7091-0FB5-8640-8B57-7FACFA492DFD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122E-C622-B044-9F24-49C65A9BC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7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7091-0FB5-8640-8B57-7FACFA492DFD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122E-C622-B044-9F24-49C65A9BC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0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7091-0FB5-8640-8B57-7FACFA492DFD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122E-C622-B044-9F24-49C65A9BC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1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7091-0FB5-8640-8B57-7FACFA492DFD}" type="datetimeFigureOut">
              <a:rPr lang="en-US" smtClean="0"/>
              <a:t>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122E-C622-B044-9F24-49C65A9BC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9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7091-0FB5-8640-8B57-7FACFA492DFD}" type="datetimeFigureOut">
              <a:rPr lang="en-US" smtClean="0"/>
              <a:t>7/3/16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122E-C622-B044-9F24-49C65A9BC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1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7091-0FB5-8640-8B57-7FACFA492DFD}" type="datetimeFigureOut">
              <a:rPr lang="en-US" smtClean="0"/>
              <a:t>7/3/16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122E-C622-B044-9F24-49C65A9BC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3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7091-0FB5-8640-8B57-7FACFA492DFD}" type="datetimeFigureOut">
              <a:rPr lang="en-US" smtClean="0"/>
              <a:t>7/3/16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122E-C622-B044-9F24-49C65A9BC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7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7091-0FB5-8640-8B57-7FACFA492DFD}" type="datetimeFigureOut">
              <a:rPr lang="en-US" smtClean="0"/>
              <a:t>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122E-C622-B044-9F24-49C65A9BC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0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7091-0FB5-8640-8B57-7FACFA492DFD}" type="datetimeFigureOut">
              <a:rPr lang="en-US" smtClean="0"/>
              <a:t>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122E-C622-B044-9F24-49C65A9BC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5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57091-0FB5-8640-8B57-7FACFA492DFD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122E-C622-B044-9F24-49C65A9BC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8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6027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the model any good? </a:t>
            </a:r>
            <a:br>
              <a:rPr lang="en-US" dirty="0" smtClean="0"/>
            </a:br>
            <a:r>
              <a:rPr lang="en-US" sz="3600" dirty="0" smtClean="0"/>
              <a:t>Objective Validation of Computational Neuroscience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5867"/>
            <a:ext cx="6400800" cy="1752600"/>
          </a:xfrm>
        </p:spPr>
        <p:txBody>
          <a:bodyPr/>
          <a:lstStyle/>
          <a:p>
            <a:r>
              <a:rPr lang="en-US" dirty="0" smtClean="0"/>
              <a:t>Justas Birgiolas, MBA</a:t>
            </a:r>
          </a:p>
          <a:p>
            <a:r>
              <a:rPr lang="en-US" dirty="0" smtClean="0"/>
              <a:t>Rick </a:t>
            </a:r>
            <a:r>
              <a:rPr lang="en-US" dirty="0" err="1" smtClean="0"/>
              <a:t>Gerkin</a:t>
            </a:r>
            <a:r>
              <a:rPr lang="en-US" dirty="0" smtClean="0"/>
              <a:t>, PhD</a:t>
            </a:r>
          </a:p>
          <a:p>
            <a:r>
              <a:rPr lang="en-US" dirty="0" smtClean="0"/>
              <a:t>Sharon Crook, PhD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025" y="5764622"/>
            <a:ext cx="3622263" cy="6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75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NeuronUnit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Model soma</a:t>
            </a:r>
            <a:r>
              <a:rPr lang="en-US" baseline="0" dirty="0" smtClean="0"/>
              <a:t> sections subjected to current injections</a:t>
            </a:r>
            <a:endParaRPr lang="en-US" dirty="0" smtClean="0"/>
          </a:p>
          <a:p>
            <a:pPr lvl="1"/>
            <a:r>
              <a:rPr lang="en-US" dirty="0" smtClean="0"/>
              <a:t>6 property values computed by </a:t>
            </a:r>
            <a:r>
              <a:rPr lang="en-US" dirty="0" err="1" smtClean="0"/>
              <a:t>NeuronUnit</a:t>
            </a:r>
            <a:endParaRPr lang="en-US" dirty="0" smtClean="0"/>
          </a:p>
          <a:p>
            <a:r>
              <a:rPr lang="en-US" dirty="0" smtClean="0"/>
              <a:t>Expected Values</a:t>
            </a:r>
          </a:p>
          <a:p>
            <a:pPr lvl="1"/>
            <a:r>
              <a:rPr lang="en-US" dirty="0" smtClean="0"/>
              <a:t>Article data is retrieved </a:t>
            </a:r>
            <a:r>
              <a:rPr lang="en-US" baseline="0" dirty="0" smtClean="0"/>
              <a:t>from </a:t>
            </a:r>
            <a:r>
              <a:rPr lang="en-US" baseline="0" dirty="0" err="1" smtClean="0"/>
              <a:t>NeuroElectro</a:t>
            </a:r>
            <a:endParaRPr lang="en-US" baseline="0" dirty="0" smtClean="0"/>
          </a:p>
          <a:p>
            <a:pPr lvl="1"/>
            <a:r>
              <a:rPr lang="en-US" baseline="0" dirty="0" smtClean="0"/>
              <a:t>Article</a:t>
            </a:r>
            <a:r>
              <a:rPr lang="en-US" dirty="0" smtClean="0"/>
              <a:t> Values Pooled</a:t>
            </a:r>
          </a:p>
          <a:p>
            <a:pPr lvl="2"/>
            <a:r>
              <a:rPr lang="en-US" baseline="0" dirty="0" smtClean="0"/>
              <a:t>Article mean</a:t>
            </a:r>
            <a:r>
              <a:rPr lang="en-US" dirty="0" smtClean="0"/>
              <a:t> and SD </a:t>
            </a:r>
          </a:p>
          <a:p>
            <a:pPr lvl="2"/>
            <a:r>
              <a:rPr lang="en-US" dirty="0" smtClean="0"/>
              <a:t>Each as independent, random Gaussian </a:t>
            </a:r>
            <a:r>
              <a:rPr lang="en-US" baseline="0" dirty="0" smtClean="0"/>
              <a:t>variable</a:t>
            </a:r>
          </a:p>
          <a:p>
            <a:pPr lvl="2"/>
            <a:r>
              <a:rPr lang="en-US" dirty="0"/>
              <a:t>N-</a:t>
            </a:r>
            <a:r>
              <a:rPr lang="en-US" dirty="0" smtClean="0"/>
              <a:t>Weighted</a:t>
            </a:r>
          </a:p>
          <a:p>
            <a:pPr lvl="2"/>
            <a:r>
              <a:rPr lang="en-US" dirty="0" smtClean="0"/>
              <a:t>=&gt; Aggregate distribution, mean, and 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7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78753"/>
            <a:ext cx="9144000" cy="6033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0515" y="457727"/>
            <a:ext cx="1788792" cy="928076"/>
          </a:xfrm>
          <a:prstGeom prst="rect">
            <a:avLst/>
          </a:prstGeom>
        </p:spPr>
      </p:pic>
      <p:sp>
        <p:nvSpPr>
          <p:cNvPr id="5" name="Notched Right Arrow 4"/>
          <p:cNvSpPr/>
          <p:nvPr/>
        </p:nvSpPr>
        <p:spPr>
          <a:xfrm rot="7933269">
            <a:off x="8311785" y="414963"/>
            <a:ext cx="400538" cy="73786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1826846" y="4013725"/>
            <a:ext cx="547077" cy="137746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3078" y="4061010"/>
            <a:ext cx="1625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Experimental </a:t>
            </a:r>
          </a:p>
          <a:p>
            <a:r>
              <a:rPr lang="en-US" dirty="0"/>
              <a:t>l</a:t>
            </a:r>
            <a:r>
              <a:rPr lang="en-US" dirty="0" smtClean="0"/>
              <a:t>iterature</a:t>
            </a:r>
          </a:p>
          <a:p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8" name="Notched Right Arrow 7"/>
          <p:cNvSpPr/>
          <p:nvPr/>
        </p:nvSpPr>
        <p:spPr>
          <a:xfrm rot="11448492">
            <a:off x="5169089" y="3865968"/>
            <a:ext cx="1558479" cy="184028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75231" y="4013725"/>
            <a:ext cx="144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Literature mean + SD</a:t>
            </a:r>
            <a:endParaRPr lang="en-US" dirty="0"/>
          </a:p>
        </p:txBody>
      </p:sp>
      <p:sp>
        <p:nvSpPr>
          <p:cNvPr id="10" name="Notched Right Arrow 9"/>
          <p:cNvSpPr/>
          <p:nvPr/>
        </p:nvSpPr>
        <p:spPr>
          <a:xfrm rot="1033582">
            <a:off x="2478340" y="3000363"/>
            <a:ext cx="970031" cy="192345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3627" y="2493193"/>
            <a:ext cx="1875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Pooled</a:t>
            </a:r>
          </a:p>
          <a:p>
            <a:r>
              <a:rPr lang="en-US" dirty="0" smtClean="0"/>
              <a:t>experimental distribution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36198" y="914144"/>
            <a:ext cx="187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Computational</a:t>
            </a:r>
          </a:p>
          <a:p>
            <a:r>
              <a:rPr lang="en-US" dirty="0" smtClean="0"/>
              <a:t>model values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>
            <a:off x="3311647" y="697072"/>
            <a:ext cx="547077" cy="98180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20166" y="6230054"/>
            <a:ext cx="5303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Resting Membrane Potential (mV)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7035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3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2522"/>
            <a:ext cx="9144000" cy="57863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Model Deviations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4706" y="1447520"/>
            <a:ext cx="2450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Expected &gt;2 SD: 2.4</a:t>
            </a:r>
          </a:p>
          <a:p>
            <a:pPr algn="r"/>
            <a:r>
              <a:rPr lang="en-US" dirty="0" smtClean="0"/>
              <a:t>Actual: 12</a:t>
            </a:r>
          </a:p>
          <a:p>
            <a:pPr algn="r"/>
            <a:r>
              <a:rPr lang="en-US" dirty="0" smtClean="0"/>
              <a:t>p &lt; 0.001 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31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5-16 at 7.40.50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4600" y="1614298"/>
            <a:ext cx="6819900" cy="12140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19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 descr="figure1.pdf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2722"/>
          <a:stretch/>
        </p:blipFill>
        <p:spPr>
          <a:xfrm>
            <a:off x="534590" y="2391095"/>
            <a:ext cx="8119702" cy="38152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5567" y="6405086"/>
            <a:ext cx="5156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Arial"/>
                <a:cs typeface="Arial"/>
              </a:rPr>
              <a:t>Izhikevich</a:t>
            </a:r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, Dynamical Systems in Neuroscience, 2007.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NeuronUnit</a:t>
            </a:r>
            <a:r>
              <a:rPr lang="en-US" dirty="0" smtClean="0"/>
              <a:t> for Parameter </a:t>
            </a:r>
            <a:r>
              <a:rPr lang="en-US" dirty="0" smtClean="0"/>
              <a:t>Search: Test Scores as the Cost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7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MCMSC Mini-workshop 2011                                         Approaches for Model Reproducibility</a:t>
            </a:r>
            <a:endParaRPr lang="en-US"/>
          </a:p>
        </p:txBody>
      </p:sp>
      <p:pic>
        <p:nvPicPr>
          <p:cNvPr id="5" name="Picture 4" descr="Screen Shot 2016-05-15 at 10.25.33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39984" y="11908702"/>
            <a:ext cx="8904513" cy="7646267"/>
          </a:xfrm>
          <a:prstGeom prst="rect">
            <a:avLst/>
          </a:prstGeom>
        </p:spPr>
      </p:pic>
      <p:pic>
        <p:nvPicPr>
          <p:cNvPr id="6" name="Picture 5" descr="Screen Shot 2016-05-15 at 10.25.33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323" y="154313"/>
            <a:ext cx="7647834" cy="6567162"/>
          </a:xfrm>
          <a:prstGeom prst="rect">
            <a:avLst/>
          </a:prstGeom>
        </p:spPr>
      </p:pic>
      <p:pic>
        <p:nvPicPr>
          <p:cNvPr id="7" name="Picture 6" descr="Screen Shot 2016-05-13 at 8.49.43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01143" y="14095306"/>
            <a:ext cx="9253809" cy="389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1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 (2)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9022" y="0"/>
            <a:ext cx="4783333" cy="3587500"/>
          </a:xfrm>
          <a:prstGeom prst="rect">
            <a:avLst/>
          </a:prstGeom>
        </p:spPr>
      </p:pic>
      <p:pic>
        <p:nvPicPr>
          <p:cNvPr id="6" name="Picture 5" descr="Screen Shot 2016-05-13 at 8.56.42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437" y="3233116"/>
            <a:ext cx="4809052" cy="34489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1437" y="973234"/>
            <a:ext cx="3496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Parameter Search </a:t>
            </a:r>
          </a:p>
          <a:p>
            <a:r>
              <a:rPr lang="en-US" sz="2400" dirty="0" smtClean="0"/>
              <a:t>Results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199640" y="4721651"/>
            <a:ext cx="3496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Best Cell Response</a:t>
            </a:r>
            <a:endParaRPr lang="en-US" sz="2400" dirty="0"/>
          </a:p>
        </p:txBody>
      </p:sp>
      <p:sp>
        <p:nvSpPr>
          <p:cNvPr id="3" name="Notched Right Arrow 2"/>
          <p:cNvSpPr/>
          <p:nvPr/>
        </p:nvSpPr>
        <p:spPr>
          <a:xfrm>
            <a:off x="2655574" y="1154684"/>
            <a:ext cx="1369023" cy="428883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otched Right Arrow 7"/>
          <p:cNvSpPr/>
          <p:nvPr/>
        </p:nvSpPr>
        <p:spPr>
          <a:xfrm rot="10800000">
            <a:off x="4968718" y="4770927"/>
            <a:ext cx="1117657" cy="428883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43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77462"/>
            <a:ext cx="7556313" cy="4748701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ModelDB</a:t>
            </a:r>
            <a:r>
              <a:rPr lang="en-US" dirty="0" smtClean="0"/>
              <a:t> + </a:t>
            </a:r>
            <a:r>
              <a:rPr lang="en-US" dirty="0" err="1" smtClean="0"/>
              <a:t>NeuronUnit</a:t>
            </a:r>
            <a:r>
              <a:rPr lang="en-US" dirty="0" smtClean="0"/>
              <a:t> + </a:t>
            </a:r>
            <a:r>
              <a:rPr lang="en-US" dirty="0" err="1" smtClean="0"/>
              <a:t>NeuroElectro</a:t>
            </a:r>
            <a:r>
              <a:rPr lang="en-US" dirty="0" smtClean="0"/>
              <a:t> can be used to:</a:t>
            </a:r>
          </a:p>
          <a:p>
            <a:pPr lvl="1"/>
            <a:r>
              <a:rPr lang="en-US" dirty="0" smtClean="0"/>
              <a:t>Objectively validate a set of models vs. a set of experimental properties</a:t>
            </a:r>
          </a:p>
          <a:p>
            <a:pPr lvl="1"/>
            <a:r>
              <a:rPr lang="en-US" dirty="0" smtClean="0"/>
              <a:t>Fine-tune models via parameter search</a:t>
            </a:r>
          </a:p>
          <a:p>
            <a:r>
              <a:rPr lang="en-US" dirty="0" smtClean="0"/>
              <a:t>Mitral Cell Model Evaluation</a:t>
            </a:r>
          </a:p>
          <a:p>
            <a:pPr lvl="1"/>
            <a:r>
              <a:rPr lang="en-US" dirty="0" smtClean="0"/>
              <a:t>Majority of properties of every model were in agreement with experimental data</a:t>
            </a:r>
          </a:p>
          <a:p>
            <a:pPr lvl="1"/>
            <a:r>
              <a:rPr lang="en-US" dirty="0" smtClean="0"/>
              <a:t>Every model had at least one property that disagreed</a:t>
            </a:r>
          </a:p>
          <a:p>
            <a:r>
              <a:rPr lang="en-US" dirty="0" smtClean="0"/>
              <a:t>Experimental value reporting can be improved by:</a:t>
            </a:r>
          </a:p>
          <a:p>
            <a:pPr lvl="1"/>
            <a:r>
              <a:rPr lang="en-US" dirty="0" smtClean="0"/>
              <a:t>Reporting </a:t>
            </a:r>
            <a:r>
              <a:rPr lang="en-US" dirty="0"/>
              <a:t>junction potential correction</a:t>
            </a:r>
          </a:p>
          <a:p>
            <a:pPr lvl="1"/>
            <a:r>
              <a:rPr lang="en-US" dirty="0" smtClean="0"/>
              <a:t>Standardizing AP </a:t>
            </a:r>
            <a:r>
              <a:rPr lang="en-US" dirty="0"/>
              <a:t>property computation methods</a:t>
            </a:r>
          </a:p>
          <a:p>
            <a:pPr lvl="1"/>
            <a:r>
              <a:rPr lang="en-US" dirty="0"/>
              <a:t>Making </a:t>
            </a:r>
            <a:r>
              <a:rPr lang="en-US" dirty="0" smtClean="0"/>
              <a:t>individual, paired cell </a:t>
            </a:r>
            <a:r>
              <a:rPr lang="en-US" dirty="0"/>
              <a:t>data </a:t>
            </a:r>
            <a:r>
              <a:rPr lang="en-US" dirty="0" smtClean="0"/>
              <a:t>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63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Acknowledgments</a:t>
            </a:r>
          </a:p>
          <a:p>
            <a:pPr lvl="1"/>
            <a:r>
              <a:rPr lang="en-US" dirty="0" err="1" smtClean="0"/>
              <a:t>Shreejoy</a:t>
            </a:r>
            <a:r>
              <a:rPr lang="en-US" dirty="0" smtClean="0"/>
              <a:t> </a:t>
            </a:r>
            <a:r>
              <a:rPr lang="en-US" dirty="0" err="1" smtClean="0"/>
              <a:t>Tripathy</a:t>
            </a:r>
            <a:r>
              <a:rPr lang="en-US" dirty="0" smtClean="0"/>
              <a:t>, Ph.D.: </a:t>
            </a:r>
            <a:r>
              <a:rPr lang="en-US" dirty="0" err="1" smtClean="0"/>
              <a:t>NeuroElectro.org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National </a:t>
            </a:r>
            <a:r>
              <a:rPr lang="en-US" dirty="0"/>
              <a:t>Institutes of </a:t>
            </a:r>
            <a:r>
              <a:rPr lang="en-US" dirty="0" smtClean="0"/>
              <a:t>Health: R01MH1006674</a:t>
            </a:r>
          </a:p>
          <a:p>
            <a:r>
              <a:rPr lang="en-US" dirty="0" smtClean="0"/>
              <a:t>Code, Slides, Data </a:t>
            </a:r>
            <a:r>
              <a:rPr lang="en-US" dirty="0"/>
              <a:t>Available Online</a:t>
            </a:r>
          </a:p>
          <a:p>
            <a:pPr lvl="1"/>
            <a:r>
              <a:rPr lang="en-US" u="sng" dirty="0" err="1"/>
              <a:t>github.com</a:t>
            </a:r>
            <a:r>
              <a:rPr lang="en-US" u="sng" dirty="0"/>
              <a:t>/</a:t>
            </a:r>
            <a:r>
              <a:rPr lang="en-US" u="sng" dirty="0" err="1"/>
              <a:t>JustasB</a:t>
            </a:r>
            <a:r>
              <a:rPr lang="en-US" u="sng" dirty="0" smtClean="0"/>
              <a:t>/</a:t>
            </a:r>
            <a:r>
              <a:rPr lang="en-US" u="sng" dirty="0" err="1" smtClean="0"/>
              <a:t>MitralSuite</a:t>
            </a:r>
            <a:endParaRPr lang="en-US" dirty="0" smtClean="0"/>
          </a:p>
          <a:p>
            <a:r>
              <a:rPr lang="en-US" dirty="0" err="1" smtClean="0"/>
              <a:t>NeuronUnit</a:t>
            </a:r>
            <a:r>
              <a:rPr lang="en-US" dirty="0" smtClean="0"/>
              <a:t> framework: </a:t>
            </a:r>
          </a:p>
          <a:p>
            <a:pPr lvl="1"/>
            <a:r>
              <a:rPr lang="en-US" u="sng" dirty="0" err="1" smtClean="0"/>
              <a:t>github.com</a:t>
            </a:r>
            <a:r>
              <a:rPr lang="en-US" u="sng" dirty="0" smtClean="0"/>
              <a:t>/</a:t>
            </a:r>
            <a:r>
              <a:rPr lang="en-US" u="sng" dirty="0" err="1" smtClean="0"/>
              <a:t>scidash</a:t>
            </a:r>
            <a:r>
              <a:rPr lang="en-US" u="sng" dirty="0" smtClean="0"/>
              <a:t>/</a:t>
            </a:r>
            <a:r>
              <a:rPr lang="en-US" u="sng" dirty="0" err="1" smtClean="0"/>
              <a:t>neuronunit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4318000"/>
            <a:ext cx="2540000" cy="2540000"/>
          </a:xfrm>
          <a:prstGeom prst="rect">
            <a:avLst/>
          </a:prstGeom>
        </p:spPr>
      </p:pic>
      <p:sp>
        <p:nvSpPr>
          <p:cNvPr id="6" name="Bent Arrow 5"/>
          <p:cNvSpPr/>
          <p:nvPr/>
        </p:nvSpPr>
        <p:spPr>
          <a:xfrm rot="5400000">
            <a:off x="6966182" y="3176943"/>
            <a:ext cx="993782" cy="1449384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31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Other properties:</a:t>
            </a:r>
          </a:p>
          <a:p>
            <a:pPr lvl="1"/>
            <a:r>
              <a:rPr lang="en-US" dirty="0" smtClean="0"/>
              <a:t>Bursting properties</a:t>
            </a:r>
          </a:p>
          <a:p>
            <a:pPr lvl="1"/>
            <a:r>
              <a:rPr lang="en-US" dirty="0" smtClean="0"/>
              <a:t>I-F properties</a:t>
            </a:r>
          </a:p>
          <a:p>
            <a:r>
              <a:rPr lang="en-US" dirty="0" smtClean="0"/>
              <a:t>Other Models:</a:t>
            </a:r>
          </a:p>
          <a:p>
            <a:pPr lvl="1"/>
            <a:r>
              <a:rPr lang="en-US" dirty="0" smtClean="0"/>
              <a:t>Stochastic models</a:t>
            </a:r>
          </a:p>
          <a:p>
            <a:pPr lvl="1"/>
            <a:r>
              <a:rPr lang="en-US" dirty="0" smtClean="0"/>
              <a:t>Network models</a:t>
            </a:r>
          </a:p>
          <a:p>
            <a:r>
              <a:rPr lang="en-US" dirty="0" smtClean="0"/>
              <a:t>Model Complexity vs. </a:t>
            </a:r>
            <a:r>
              <a:rPr lang="en-US" dirty="0" smtClean="0"/>
              <a:t>Fitness</a:t>
            </a:r>
            <a:endParaRPr lang="en-US" dirty="0" smtClean="0"/>
          </a:p>
          <a:p>
            <a:r>
              <a:rPr lang="en-US" dirty="0" smtClean="0"/>
              <a:t>Ultimate Goal: Behavioral Validation</a:t>
            </a:r>
          </a:p>
        </p:txBody>
      </p:sp>
    </p:spTree>
    <p:extLst>
      <p:ext uri="{BB962C8B-B14F-4D97-AF65-F5344CB8AC3E}">
        <p14:creationId xmlns:p14="http://schemas.microsoft.com/office/powerpoint/2010/main" val="590073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Property Deviations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06180"/>
            <a:ext cx="9144000" cy="5651820"/>
          </a:xfrm>
          <a:prstGeom prst="rect">
            <a:avLst/>
          </a:prstGeom>
        </p:spPr>
      </p:pic>
      <p:sp>
        <p:nvSpPr>
          <p:cNvPr id="6" name="Notched Right Arrow 5"/>
          <p:cNvSpPr/>
          <p:nvPr/>
        </p:nvSpPr>
        <p:spPr>
          <a:xfrm rot="12863645">
            <a:off x="4384830" y="6264368"/>
            <a:ext cx="683846" cy="25400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Notched Right Arrow 6"/>
          <p:cNvSpPr/>
          <p:nvPr/>
        </p:nvSpPr>
        <p:spPr>
          <a:xfrm rot="19060437">
            <a:off x="2524762" y="6287217"/>
            <a:ext cx="683846" cy="25400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otched Right Arrow 7"/>
          <p:cNvSpPr/>
          <p:nvPr/>
        </p:nvSpPr>
        <p:spPr>
          <a:xfrm rot="7183751">
            <a:off x="4754905" y="4678536"/>
            <a:ext cx="840154" cy="12700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tched Right Arrow 8"/>
          <p:cNvSpPr/>
          <p:nvPr/>
        </p:nvSpPr>
        <p:spPr>
          <a:xfrm rot="9432714">
            <a:off x="4797883" y="3296274"/>
            <a:ext cx="840154" cy="12700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Notched Right Arrow 9"/>
          <p:cNvSpPr/>
          <p:nvPr/>
        </p:nvSpPr>
        <p:spPr>
          <a:xfrm rot="4327301">
            <a:off x="367350" y="723394"/>
            <a:ext cx="840154" cy="12700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9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Model Validation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94" b="685"/>
          <a:stretch/>
        </p:blipFill>
        <p:spPr>
          <a:xfrm>
            <a:off x="332059" y="1583567"/>
            <a:ext cx="8483832" cy="423934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4898792" y="6014834"/>
            <a:ext cx="378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HP </a:t>
            </a:r>
            <a:r>
              <a:rPr lang="en-US" sz="2400" dirty="0"/>
              <a:t>CA1 </a:t>
            </a:r>
            <a:r>
              <a:rPr lang="en-US" sz="2400" dirty="0" smtClean="0"/>
              <a:t>Pyramidal: </a:t>
            </a:r>
            <a:r>
              <a:rPr lang="en-US" sz="2400" b="1" dirty="0"/>
              <a:t>103</a:t>
            </a:r>
            <a:r>
              <a:rPr lang="en-US" sz="2400" dirty="0"/>
              <a:t>!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027803"/>
            <a:ext cx="323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NC L23 Pyramidal: </a:t>
            </a:r>
            <a:r>
              <a:rPr lang="en-US" sz="2400" b="1" dirty="0" smtClean="0"/>
              <a:t>58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88447" y="4486773"/>
            <a:ext cx="2177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30</a:t>
            </a:r>
            <a:r>
              <a:rPr lang="en-US" sz="2400" dirty="0" smtClean="0"/>
              <a:t> OB Mitral Cell Models</a:t>
            </a:r>
            <a:endParaRPr lang="en-US" sz="2400" dirty="0"/>
          </a:p>
        </p:txBody>
      </p:sp>
      <p:sp>
        <p:nvSpPr>
          <p:cNvPr id="9" name="Notched Right Arrow 8"/>
          <p:cNvSpPr/>
          <p:nvPr/>
        </p:nvSpPr>
        <p:spPr>
          <a:xfrm rot="7639668">
            <a:off x="5248069" y="5161246"/>
            <a:ext cx="682970" cy="230955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95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407260"/>
              </p:ext>
            </p:extLst>
          </p:nvPr>
        </p:nvGraphicFramePr>
        <p:xfrm>
          <a:off x="576384" y="1992922"/>
          <a:ext cx="7961924" cy="438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0962"/>
                <a:gridCol w="3980962"/>
              </a:tblGrid>
              <a:tr h="548299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Pooled Estimates ± SD (N)</a:t>
                      </a:r>
                      <a:endParaRPr lang="en-US" dirty="0"/>
                    </a:p>
                  </a:txBody>
                  <a:tcPr/>
                </a:tc>
              </a:tr>
              <a:tr h="548299">
                <a:tc>
                  <a:txBody>
                    <a:bodyPr/>
                    <a:lstStyle/>
                    <a:p>
                      <a:r>
                        <a:rPr lang="en-US" dirty="0" smtClean="0"/>
                        <a:t>Resting Potential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-62 ± 23 mV (295)</a:t>
                      </a:r>
                      <a:endParaRPr lang="en-US" dirty="0"/>
                    </a:p>
                  </a:txBody>
                  <a:tcPr/>
                </a:tc>
              </a:tr>
              <a:tr h="548299">
                <a:tc>
                  <a:txBody>
                    <a:bodyPr/>
                    <a:lstStyle/>
                    <a:p>
                      <a:r>
                        <a:rPr lang="en-US" dirty="0" smtClean="0"/>
                        <a:t>Input Resistance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 ± 150 MΩ (386)</a:t>
                      </a:r>
                      <a:endParaRPr lang="en-US" dirty="0"/>
                    </a:p>
                  </a:txBody>
                  <a:tcPr/>
                </a:tc>
              </a:tr>
              <a:tr h="548299">
                <a:tc>
                  <a:txBody>
                    <a:bodyPr/>
                    <a:lstStyle/>
                    <a:p>
                      <a:r>
                        <a:rPr lang="en-US" dirty="0" smtClean="0"/>
                        <a:t>Time 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 ± 14 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 (66)</a:t>
                      </a:r>
                      <a:endParaRPr lang="en-US" dirty="0"/>
                    </a:p>
                  </a:txBody>
                  <a:tcPr/>
                </a:tc>
              </a:tr>
              <a:tr h="548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8299">
                <a:tc>
                  <a:txBody>
                    <a:bodyPr/>
                    <a:lstStyle/>
                    <a:p>
                      <a:r>
                        <a:rPr lang="en-US" dirty="0" smtClean="0"/>
                        <a:t>AP 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-47 ± 4.2 mV (8)</a:t>
                      </a:r>
                      <a:endParaRPr lang="en-US" dirty="0"/>
                    </a:p>
                  </a:txBody>
                  <a:tcPr/>
                </a:tc>
              </a:tr>
              <a:tr h="548299">
                <a:tc>
                  <a:txBody>
                    <a:bodyPr/>
                    <a:lstStyle/>
                    <a:p>
                      <a:r>
                        <a:rPr lang="en-US" dirty="0" smtClean="0"/>
                        <a:t>AP Amplitude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 ± 7.3 mV (52)</a:t>
                      </a:r>
                      <a:endParaRPr lang="en-US" dirty="0"/>
                    </a:p>
                  </a:txBody>
                  <a:tcPr/>
                </a:tc>
              </a:tr>
              <a:tr h="548299">
                <a:tc>
                  <a:txBody>
                    <a:bodyPr/>
                    <a:lstStyle/>
                    <a:p>
                      <a:r>
                        <a:rPr lang="en-US" dirty="0" smtClean="0"/>
                        <a:t>AP Half-Width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 ± 0.41 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 (64)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Pooled Property Estimates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87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Broader Model </a:t>
            </a:r>
            <a:r>
              <a:rPr lang="en-US" baseline="0" dirty="0" smtClean="0"/>
              <a:t>Validation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Creators need:</a:t>
            </a:r>
          </a:p>
          <a:p>
            <a:pPr lvl="1"/>
            <a:r>
              <a:rPr lang="en-US" dirty="0" smtClean="0"/>
              <a:t>Clear way to outline model scope</a:t>
            </a:r>
          </a:p>
          <a:p>
            <a:pPr lvl="1"/>
            <a:r>
              <a:rPr lang="en-US" dirty="0" smtClean="0"/>
              <a:t>Rigorous way to demonstrate fitness</a:t>
            </a:r>
          </a:p>
          <a:p>
            <a:pPr lvl="1"/>
            <a:r>
              <a:rPr lang="en-US" dirty="0" smtClean="0"/>
              <a:t>Defend the above two to users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Users need:</a:t>
            </a:r>
          </a:p>
          <a:p>
            <a:pPr lvl="1"/>
            <a:r>
              <a:rPr lang="en-US" dirty="0" smtClean="0"/>
              <a:t>Clear way to know what was modeled</a:t>
            </a:r>
          </a:p>
          <a:p>
            <a:pPr lvl="1"/>
            <a:r>
              <a:rPr lang="en-US" dirty="0" smtClean="0"/>
              <a:t>How the fitness was </a:t>
            </a:r>
            <a:r>
              <a:rPr lang="en-US" dirty="0" smtClean="0"/>
              <a:t>tested and </a:t>
            </a:r>
            <a:r>
              <a:rPr lang="en-US" dirty="0" smtClean="0"/>
              <a:t>the results</a:t>
            </a:r>
            <a:endParaRPr lang="en-US" dirty="0" smtClean="0"/>
          </a:p>
          <a:p>
            <a:pPr lvl="1"/>
            <a:r>
              <a:rPr lang="en-US" dirty="0" smtClean="0"/>
              <a:t>Understand the justification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5534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0168"/>
            <a:ext cx="8229600" cy="831008"/>
          </a:xfrm>
        </p:spPr>
        <p:txBody>
          <a:bodyPr/>
          <a:lstStyle/>
          <a:p>
            <a:r>
              <a:rPr lang="en-US" dirty="0" smtClean="0"/>
              <a:t>Solution: Unit Testing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651070"/>
              </p:ext>
            </p:extLst>
          </p:nvPr>
        </p:nvGraphicFramePr>
        <p:xfrm>
          <a:off x="457200" y="130138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Test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Test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Test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Test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Overall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App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4434590"/>
              </p:ext>
            </p:extLst>
          </p:nvPr>
        </p:nvGraphicFramePr>
        <p:xfrm>
          <a:off x="457200" y="3235960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Test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Test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Test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Test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Overall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Model 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Model 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Model 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Model 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Model 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Overall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01170" y="1780959"/>
            <a:ext cx="368272" cy="3816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3688" y="1780959"/>
            <a:ext cx="368272" cy="3816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7922" y="1780959"/>
            <a:ext cx="368272" cy="3816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117" y="1780959"/>
            <a:ext cx="381629" cy="3816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399" y="1780959"/>
            <a:ext cx="381629" cy="3816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97529" y="1780959"/>
            <a:ext cx="540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837764" y="1766019"/>
            <a:ext cx="5468471" cy="4497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06235" y="1754068"/>
            <a:ext cx="1380565" cy="4617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" y="4168587"/>
            <a:ext cx="8229600" cy="18078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" y="5976471"/>
            <a:ext cx="8229600" cy="4598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200" y="3235960"/>
            <a:ext cx="8381999" cy="9326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otched Right Arrow 21"/>
          <p:cNvSpPr/>
          <p:nvPr/>
        </p:nvSpPr>
        <p:spPr>
          <a:xfrm rot="5400000">
            <a:off x="786579" y="2502119"/>
            <a:ext cx="680113" cy="400567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Notched Right Arrow 22"/>
          <p:cNvSpPr/>
          <p:nvPr/>
        </p:nvSpPr>
        <p:spPr>
          <a:xfrm rot="5400000">
            <a:off x="2141197" y="2502119"/>
            <a:ext cx="680113" cy="400567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3048002" y="2197474"/>
            <a:ext cx="5076439" cy="998817"/>
            <a:chOff x="3406586" y="2197474"/>
            <a:chExt cx="5076439" cy="998817"/>
          </a:xfrm>
        </p:grpSpPr>
        <p:sp>
          <p:nvSpPr>
            <p:cNvPr id="21" name="TextBox 20"/>
            <p:cNvSpPr txBox="1"/>
            <p:nvPr/>
          </p:nvSpPr>
          <p:spPr>
            <a:xfrm>
              <a:off x="3406586" y="2579451"/>
              <a:ext cx="1434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Model Test =</a:t>
              </a:r>
              <a:endParaRPr lang="en-US" b="1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76471" y="2272179"/>
              <a:ext cx="1058144" cy="924112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7022356" y="2396128"/>
              <a:ext cx="14606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Experimental </a:t>
              </a:r>
              <a:endParaRPr lang="en-US" b="1" dirty="0" smtClean="0"/>
            </a:p>
            <a:p>
              <a:r>
                <a:rPr lang="en-US" b="1" dirty="0" smtClean="0"/>
                <a:t>Observation</a:t>
              </a:r>
              <a:endParaRPr lang="en-US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25370" y="2197474"/>
              <a:ext cx="116604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b="1" dirty="0"/>
                <a:t>Model </a:t>
              </a:r>
              <a:endParaRPr lang="en-US" b="1" dirty="0" smtClean="0"/>
            </a:p>
            <a:p>
              <a:pPr algn="r"/>
              <a:r>
                <a:rPr lang="en-US" b="1" dirty="0" smtClean="0"/>
                <a:t>Prediction</a:t>
              </a:r>
              <a:endParaRPr lang="en-US" dirty="0"/>
            </a:p>
          </p:txBody>
        </p:sp>
      </p:grpSp>
      <p:sp>
        <p:nvSpPr>
          <p:cNvPr id="28" name="Notched Right Arrow 27"/>
          <p:cNvSpPr/>
          <p:nvPr/>
        </p:nvSpPr>
        <p:spPr>
          <a:xfrm rot="10800000">
            <a:off x="8686799" y="5134755"/>
            <a:ext cx="340056" cy="400567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Notched Right Arrow 28"/>
          <p:cNvSpPr/>
          <p:nvPr/>
        </p:nvSpPr>
        <p:spPr>
          <a:xfrm rot="16200000">
            <a:off x="6484472" y="6415376"/>
            <a:ext cx="358600" cy="400567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69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9" grpId="1" animBg="1"/>
      <p:bldP spid="22" grpId="0" animBg="1"/>
      <p:bldP spid="23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SciUnit</a:t>
            </a:r>
            <a:r>
              <a:rPr lang="en-US" dirty="0" smtClean="0"/>
              <a:t> to </a:t>
            </a:r>
            <a:r>
              <a:rPr lang="en-US" dirty="0" err="1" smtClean="0"/>
              <a:t>NeuronUnit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SciUnit</a:t>
            </a:r>
            <a:r>
              <a:rPr lang="en-US" dirty="0" smtClean="0"/>
              <a:t> Framework</a:t>
            </a:r>
            <a:endParaRPr lang="en-US" dirty="0"/>
          </a:p>
          <a:p>
            <a:pPr lvl="1"/>
            <a:r>
              <a:rPr lang="en-US" dirty="0" smtClean="0"/>
              <a:t>Python framework for </a:t>
            </a:r>
            <a:r>
              <a:rPr lang="en-US" dirty="0"/>
              <a:t>s</a:t>
            </a:r>
            <a:r>
              <a:rPr lang="en-US" dirty="0" smtClean="0"/>
              <a:t>cientific </a:t>
            </a:r>
            <a:r>
              <a:rPr lang="en-US" dirty="0"/>
              <a:t>m</a:t>
            </a:r>
            <a:r>
              <a:rPr lang="en-US" dirty="0" smtClean="0"/>
              <a:t>odel validation</a:t>
            </a:r>
          </a:p>
          <a:p>
            <a:pPr lvl="1"/>
            <a:r>
              <a:rPr lang="en-US" dirty="0" smtClean="0"/>
              <a:t>Take a scientific model as input</a:t>
            </a:r>
          </a:p>
          <a:p>
            <a:pPr lvl="1"/>
            <a:r>
              <a:rPr lang="en-US" dirty="0" smtClean="0"/>
              <a:t>Create a suite of tests</a:t>
            </a:r>
          </a:p>
          <a:p>
            <a:pPr lvl="1"/>
            <a:r>
              <a:rPr lang="en-US" dirty="0" smtClean="0"/>
              <a:t>Compare test results to expected values</a:t>
            </a:r>
          </a:p>
          <a:p>
            <a:r>
              <a:rPr lang="en-US" b="1" dirty="0" err="1" smtClean="0"/>
              <a:t>NeuronUnit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Provides support for </a:t>
            </a:r>
            <a:r>
              <a:rPr lang="en-US" dirty="0" err="1" smtClean="0"/>
              <a:t>CompNeuro</a:t>
            </a:r>
            <a:r>
              <a:rPr lang="en-US" dirty="0" smtClean="0"/>
              <a:t> models</a:t>
            </a:r>
          </a:p>
          <a:p>
            <a:pPr lvl="1"/>
            <a:r>
              <a:rPr lang="en-US" dirty="0" smtClean="0"/>
              <a:t>Passive membrane property tests</a:t>
            </a:r>
          </a:p>
          <a:p>
            <a:pPr lvl="1"/>
            <a:r>
              <a:rPr lang="en-US" dirty="0" smtClean="0"/>
              <a:t>Action potential property tests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02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BioPhysically</a:t>
            </a:r>
            <a:r>
              <a:rPr lang="en-US" dirty="0" smtClean="0"/>
              <a:t> Realistic Models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7590" y="4796446"/>
            <a:ext cx="2254693" cy="15700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454" y="1600200"/>
            <a:ext cx="3205721" cy="20651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510" y="1600200"/>
            <a:ext cx="3117782" cy="206515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3232045">
            <a:off x="1349129" y="3969158"/>
            <a:ext cx="964642" cy="4179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7793300">
            <a:off x="6221069" y="4074698"/>
            <a:ext cx="964642" cy="4179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qual 10"/>
          <p:cNvSpPr/>
          <p:nvPr/>
        </p:nvSpPr>
        <p:spPr>
          <a:xfrm>
            <a:off x="3855500" y="5435452"/>
            <a:ext cx="996796" cy="771601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74442" y="4803128"/>
            <a:ext cx="70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?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973" y="4803127"/>
            <a:ext cx="1563410" cy="15634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4633" y="4803128"/>
            <a:ext cx="1488397" cy="7722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4634" y="5575349"/>
            <a:ext cx="1284541" cy="7202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9193" y="4787772"/>
            <a:ext cx="1488397" cy="7722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9194" y="5559993"/>
            <a:ext cx="1284541" cy="7202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1577" y="1876638"/>
            <a:ext cx="2939715" cy="13567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142" y="2386721"/>
            <a:ext cx="4197100" cy="7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44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ModelDB</a:t>
            </a:r>
            <a:endParaRPr lang="en-US" dirty="0" smtClean="0"/>
          </a:p>
          <a:p>
            <a:pPr lvl="1"/>
            <a:r>
              <a:rPr lang="en-US" dirty="0" smtClean="0"/>
              <a:t>Repository for published </a:t>
            </a:r>
            <a:r>
              <a:rPr lang="en-US" dirty="0" err="1" smtClean="0"/>
              <a:t>CompNeuro</a:t>
            </a:r>
            <a:r>
              <a:rPr lang="en-US" dirty="0" smtClean="0"/>
              <a:t> models</a:t>
            </a:r>
          </a:p>
          <a:p>
            <a:pPr lvl="0"/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8 NEURON Models</a:t>
            </a:r>
          </a:p>
          <a:p>
            <a:pPr lvl="1"/>
            <a:r>
              <a:rPr lang="en-US" dirty="0" smtClean="0"/>
              <a:t>Mitral Cells (Olfactory Bulb)</a:t>
            </a:r>
          </a:p>
          <a:p>
            <a:pPr lvl="1"/>
            <a:r>
              <a:rPr lang="en-US" dirty="0" smtClean="0"/>
              <a:t>Deterministic</a:t>
            </a:r>
          </a:p>
          <a:p>
            <a:pPr lvl="1"/>
            <a:r>
              <a:rPr lang="en-US" dirty="0" smtClean="0"/>
              <a:t>Produce APs</a:t>
            </a:r>
            <a:endParaRPr lang="en-US" dirty="0"/>
          </a:p>
          <a:p>
            <a:pPr lvl="1"/>
            <a:r>
              <a:rPr lang="en-US" dirty="0" smtClean="0"/>
              <a:t>Single and Multi-</a:t>
            </a:r>
            <a:r>
              <a:rPr lang="en-US" dirty="0" smtClean="0"/>
              <a:t>Compartment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180" y="143461"/>
            <a:ext cx="2939715" cy="135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24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Tests: Deviations from Experimental Property Values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641" t="11600" r="8927" b="6869"/>
          <a:stretch/>
        </p:blipFill>
        <p:spPr>
          <a:xfrm>
            <a:off x="3393177" y="1483618"/>
            <a:ext cx="5480729" cy="284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300" t="9247" r="9832" b="7262"/>
          <a:stretch/>
        </p:blipFill>
        <p:spPr>
          <a:xfrm>
            <a:off x="230921" y="3290650"/>
            <a:ext cx="5614230" cy="34188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0074" y="2160804"/>
            <a:ext cx="208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Passive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471895" y="4998029"/>
            <a:ext cx="12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Active</a:t>
            </a:r>
            <a:endParaRPr lang="en-US" sz="2400" dirty="0"/>
          </a:p>
        </p:txBody>
      </p:sp>
      <p:sp>
        <p:nvSpPr>
          <p:cNvPr id="9" name="Notched Right Arrow 8"/>
          <p:cNvSpPr/>
          <p:nvPr/>
        </p:nvSpPr>
        <p:spPr>
          <a:xfrm>
            <a:off x="2045287" y="2259883"/>
            <a:ext cx="1072126" cy="329596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Notched Right Arrow 9"/>
          <p:cNvSpPr/>
          <p:nvPr/>
        </p:nvSpPr>
        <p:spPr>
          <a:xfrm rot="10800000">
            <a:off x="6256990" y="5080559"/>
            <a:ext cx="1072126" cy="329596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3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55" y="300027"/>
            <a:ext cx="6231884" cy="11207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391" y="1450628"/>
            <a:ext cx="8464194" cy="429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07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7167</TotalTime>
  <Words>1006</Words>
  <Application>Microsoft Macintosh PowerPoint</Application>
  <PresentationFormat>On-screen Show (4:3)</PresentationFormat>
  <Paragraphs>199</Paragraphs>
  <Slides>20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Is the model any good?  Objective Validation of Computational Neuroscience Models</vt:lpstr>
      <vt:lpstr>The Model Validation Problem</vt:lpstr>
      <vt:lpstr>The Broader Model Validation Problem</vt:lpstr>
      <vt:lpstr>Solution: Unit Testing</vt:lpstr>
      <vt:lpstr>From SciUnit to NeuronUnit</vt:lpstr>
      <vt:lpstr>BioPhysically Realistic Models</vt:lpstr>
      <vt:lpstr>ModelDB</vt:lpstr>
      <vt:lpstr>Tests: Deviations from Experimental Property Values</vt:lpstr>
      <vt:lpstr>PowerPoint Presentation</vt:lpstr>
      <vt:lpstr>NeuronUnit</vt:lpstr>
      <vt:lpstr>PowerPoint Presentation</vt:lpstr>
      <vt:lpstr>Overall Model Deviations</vt:lpstr>
      <vt:lpstr>NeuronUnit for Parameter Search: Test Scores as the Cost Function</vt:lpstr>
      <vt:lpstr>PowerPoint Presentation</vt:lpstr>
      <vt:lpstr>PowerPoint Presentation</vt:lpstr>
      <vt:lpstr>Conclusions</vt:lpstr>
      <vt:lpstr>Thank You</vt:lpstr>
      <vt:lpstr>Future Directions</vt:lpstr>
      <vt:lpstr>Overall Property Deviations</vt:lpstr>
      <vt:lpstr>Pooled Property Estimates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Slide</dc:title>
  <dc:creator>Justas Birgiolas</dc:creator>
  <cp:lastModifiedBy>Justas Birgiolas</cp:lastModifiedBy>
  <cp:revision>65</cp:revision>
  <dcterms:created xsi:type="dcterms:W3CDTF">2016-06-24T19:53:40Z</dcterms:created>
  <dcterms:modified xsi:type="dcterms:W3CDTF">2016-07-03T22:52:52Z</dcterms:modified>
</cp:coreProperties>
</file>