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21"/>
  </p:notesMasterIdLst>
  <p:sldIdLst>
    <p:sldId id="256" r:id="rId2"/>
    <p:sldId id="257" r:id="rId3"/>
    <p:sldId id="258" r:id="rId4"/>
    <p:sldId id="259" r:id="rId5"/>
    <p:sldId id="271" r:id="rId6"/>
    <p:sldId id="269" r:id="rId7"/>
    <p:sldId id="260" r:id="rId8"/>
    <p:sldId id="261" r:id="rId9"/>
    <p:sldId id="270" r:id="rId10"/>
    <p:sldId id="262" r:id="rId11"/>
    <p:sldId id="263" r:id="rId12"/>
    <p:sldId id="264" r:id="rId13"/>
    <p:sldId id="272" r:id="rId14"/>
    <p:sldId id="273" r:id="rId15"/>
    <p:sldId id="274" r:id="rId16"/>
    <p:sldId id="265" r:id="rId17"/>
    <p:sldId id="266" r:id="rId18"/>
    <p:sldId id="267" r:id="rId19"/>
    <p:sldId id="268" r:id="rId20"/>
  </p:sldIdLst>
  <p:sldSz cx="9144000" cy="6858000" type="screen4x3"/>
  <p:notesSz cx="6858000" cy="9144000"/>
  <p:defaultTextStyle>
    <a:defPPr>
      <a:defRPr lang="lt-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1506"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t-L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E3D7DB-5EC3-418C-935E-BB8B291CA7DB}" type="datetimeFigureOut">
              <a:rPr lang="lt-LT" smtClean="0"/>
              <a:t>2015-04-16</a:t>
            </a:fld>
            <a:endParaRPr lang="lt-LT"/>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lt-L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t-L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t-L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C53B0F-1D30-4F74-A689-465494860DD2}" type="slidenum">
              <a:rPr lang="lt-LT" smtClean="0"/>
              <a:t>‹#›</a:t>
            </a:fld>
            <a:endParaRPr lang="lt-LT"/>
          </a:p>
        </p:txBody>
      </p:sp>
    </p:spTree>
    <p:extLst>
      <p:ext uri="{BB962C8B-B14F-4D97-AF65-F5344CB8AC3E}">
        <p14:creationId xmlns:p14="http://schemas.microsoft.com/office/powerpoint/2010/main" val="17242719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a:p>
        </p:txBody>
      </p:sp>
      <p:sp>
        <p:nvSpPr>
          <p:cNvPr id="4" name="Slide Number Placeholder 3"/>
          <p:cNvSpPr>
            <a:spLocks noGrp="1"/>
          </p:cNvSpPr>
          <p:nvPr>
            <p:ph type="sldNum" sz="quarter" idx="10"/>
          </p:nvPr>
        </p:nvSpPr>
        <p:spPr/>
        <p:txBody>
          <a:bodyPr/>
          <a:lstStyle/>
          <a:p>
            <a:fld id="{13C53B0F-1D30-4F74-A689-465494860DD2}" type="slidenum">
              <a:rPr lang="lt-LT" smtClean="0"/>
              <a:t>8</a:t>
            </a:fld>
            <a:endParaRPr lang="lt-LT"/>
          </a:p>
        </p:txBody>
      </p:sp>
    </p:spTree>
    <p:extLst>
      <p:ext uri="{BB962C8B-B14F-4D97-AF65-F5344CB8AC3E}">
        <p14:creationId xmlns:p14="http://schemas.microsoft.com/office/powerpoint/2010/main" val="21273246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01D257-D9C5-4917-8A50-55E410E8533E}" type="datetimeFigureOut">
              <a:rPr lang="lt-LT" smtClean="0"/>
              <a:t>2015-04-16</a:t>
            </a:fld>
            <a:endParaRPr lang="lt-LT"/>
          </a:p>
        </p:txBody>
      </p:sp>
      <p:sp>
        <p:nvSpPr>
          <p:cNvPr id="5" name="Footer Placeholder 4"/>
          <p:cNvSpPr>
            <a:spLocks noGrp="1"/>
          </p:cNvSpPr>
          <p:nvPr>
            <p:ph type="ftr" sz="quarter" idx="11"/>
          </p:nvPr>
        </p:nvSpPr>
        <p:spPr/>
        <p:txBody>
          <a:bodyPr/>
          <a:lstStyle/>
          <a:p>
            <a:endParaRPr lang="lt-LT"/>
          </a:p>
        </p:txBody>
      </p:sp>
      <p:sp>
        <p:nvSpPr>
          <p:cNvPr id="6" name="Slide Number Placeholder 5"/>
          <p:cNvSpPr>
            <a:spLocks noGrp="1"/>
          </p:cNvSpPr>
          <p:nvPr>
            <p:ph type="sldNum" sz="quarter" idx="12"/>
          </p:nvPr>
        </p:nvSpPr>
        <p:spPr/>
        <p:txBody>
          <a:bodyPr/>
          <a:lstStyle/>
          <a:p>
            <a:fld id="{ECF8566C-51AF-4474-BB1D-F1C5290794C8}" type="slidenum">
              <a:rPr lang="lt-LT" smtClean="0"/>
              <a:t>‹#›</a:t>
            </a:fld>
            <a:endParaRPr lang="lt-LT"/>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4223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01D257-D9C5-4917-8A50-55E410E8533E}" type="datetimeFigureOut">
              <a:rPr lang="lt-LT" smtClean="0"/>
              <a:t>2015-04-16</a:t>
            </a:fld>
            <a:endParaRPr lang="lt-LT"/>
          </a:p>
        </p:txBody>
      </p:sp>
      <p:sp>
        <p:nvSpPr>
          <p:cNvPr id="5" name="Footer Placeholder 4"/>
          <p:cNvSpPr>
            <a:spLocks noGrp="1"/>
          </p:cNvSpPr>
          <p:nvPr>
            <p:ph type="ftr" sz="quarter" idx="11"/>
          </p:nvPr>
        </p:nvSpPr>
        <p:spPr/>
        <p:txBody>
          <a:bodyPr/>
          <a:lstStyle/>
          <a:p>
            <a:endParaRPr lang="lt-LT"/>
          </a:p>
        </p:txBody>
      </p:sp>
      <p:sp>
        <p:nvSpPr>
          <p:cNvPr id="6" name="Slide Number Placeholder 5"/>
          <p:cNvSpPr>
            <a:spLocks noGrp="1"/>
          </p:cNvSpPr>
          <p:nvPr>
            <p:ph type="sldNum" sz="quarter" idx="12"/>
          </p:nvPr>
        </p:nvSpPr>
        <p:spPr/>
        <p:txBody>
          <a:bodyPr/>
          <a:lstStyle/>
          <a:p>
            <a:fld id="{ECF8566C-51AF-4474-BB1D-F1C5290794C8}" type="slidenum">
              <a:rPr lang="lt-LT" smtClean="0"/>
              <a:t>‹#›</a:t>
            </a:fld>
            <a:endParaRPr lang="lt-LT"/>
          </a:p>
        </p:txBody>
      </p:sp>
    </p:spTree>
    <p:extLst>
      <p:ext uri="{BB962C8B-B14F-4D97-AF65-F5344CB8AC3E}">
        <p14:creationId xmlns:p14="http://schemas.microsoft.com/office/powerpoint/2010/main" val="1651338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01D257-D9C5-4917-8A50-55E410E8533E}" type="datetimeFigureOut">
              <a:rPr lang="lt-LT" smtClean="0"/>
              <a:t>2015-04-16</a:t>
            </a:fld>
            <a:endParaRPr lang="lt-LT"/>
          </a:p>
        </p:txBody>
      </p:sp>
      <p:sp>
        <p:nvSpPr>
          <p:cNvPr id="5" name="Footer Placeholder 4"/>
          <p:cNvSpPr>
            <a:spLocks noGrp="1"/>
          </p:cNvSpPr>
          <p:nvPr>
            <p:ph type="ftr" sz="quarter" idx="11"/>
          </p:nvPr>
        </p:nvSpPr>
        <p:spPr/>
        <p:txBody>
          <a:bodyPr/>
          <a:lstStyle/>
          <a:p>
            <a:endParaRPr lang="lt-LT"/>
          </a:p>
        </p:txBody>
      </p:sp>
      <p:sp>
        <p:nvSpPr>
          <p:cNvPr id="6" name="Slide Number Placeholder 5"/>
          <p:cNvSpPr>
            <a:spLocks noGrp="1"/>
          </p:cNvSpPr>
          <p:nvPr>
            <p:ph type="sldNum" sz="quarter" idx="12"/>
          </p:nvPr>
        </p:nvSpPr>
        <p:spPr/>
        <p:txBody>
          <a:bodyPr/>
          <a:lstStyle/>
          <a:p>
            <a:fld id="{ECF8566C-51AF-4474-BB1D-F1C5290794C8}" type="slidenum">
              <a:rPr lang="lt-LT" smtClean="0"/>
              <a:t>‹#›</a:t>
            </a:fld>
            <a:endParaRPr lang="lt-LT"/>
          </a:p>
        </p:txBody>
      </p:sp>
    </p:spTree>
    <p:extLst>
      <p:ext uri="{BB962C8B-B14F-4D97-AF65-F5344CB8AC3E}">
        <p14:creationId xmlns:p14="http://schemas.microsoft.com/office/powerpoint/2010/main" val="2585264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01D257-D9C5-4917-8A50-55E410E8533E}" type="datetimeFigureOut">
              <a:rPr lang="lt-LT" smtClean="0"/>
              <a:t>2015-04-16</a:t>
            </a:fld>
            <a:endParaRPr lang="lt-LT"/>
          </a:p>
        </p:txBody>
      </p:sp>
      <p:sp>
        <p:nvSpPr>
          <p:cNvPr id="5" name="Footer Placeholder 4"/>
          <p:cNvSpPr>
            <a:spLocks noGrp="1"/>
          </p:cNvSpPr>
          <p:nvPr>
            <p:ph type="ftr" sz="quarter" idx="11"/>
          </p:nvPr>
        </p:nvSpPr>
        <p:spPr/>
        <p:txBody>
          <a:bodyPr/>
          <a:lstStyle/>
          <a:p>
            <a:endParaRPr lang="lt-LT"/>
          </a:p>
        </p:txBody>
      </p:sp>
      <p:sp>
        <p:nvSpPr>
          <p:cNvPr id="6" name="Slide Number Placeholder 5"/>
          <p:cNvSpPr>
            <a:spLocks noGrp="1"/>
          </p:cNvSpPr>
          <p:nvPr>
            <p:ph type="sldNum" sz="quarter" idx="12"/>
          </p:nvPr>
        </p:nvSpPr>
        <p:spPr/>
        <p:txBody>
          <a:bodyPr/>
          <a:lstStyle/>
          <a:p>
            <a:fld id="{ECF8566C-51AF-4474-BB1D-F1C5290794C8}" type="slidenum">
              <a:rPr lang="lt-LT" smtClean="0"/>
              <a:t>‹#›</a:t>
            </a:fld>
            <a:endParaRPr lang="lt-LT"/>
          </a:p>
        </p:txBody>
      </p:sp>
    </p:spTree>
    <p:extLst>
      <p:ext uri="{BB962C8B-B14F-4D97-AF65-F5344CB8AC3E}">
        <p14:creationId xmlns:p14="http://schemas.microsoft.com/office/powerpoint/2010/main" val="2240952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01D257-D9C5-4917-8A50-55E410E8533E}" type="datetimeFigureOut">
              <a:rPr lang="lt-LT" smtClean="0"/>
              <a:t>2015-04-16</a:t>
            </a:fld>
            <a:endParaRPr lang="lt-LT"/>
          </a:p>
        </p:txBody>
      </p:sp>
      <p:sp>
        <p:nvSpPr>
          <p:cNvPr id="5" name="Footer Placeholder 4"/>
          <p:cNvSpPr>
            <a:spLocks noGrp="1"/>
          </p:cNvSpPr>
          <p:nvPr>
            <p:ph type="ftr" sz="quarter" idx="11"/>
          </p:nvPr>
        </p:nvSpPr>
        <p:spPr/>
        <p:txBody>
          <a:bodyPr/>
          <a:lstStyle/>
          <a:p>
            <a:endParaRPr lang="lt-LT"/>
          </a:p>
        </p:txBody>
      </p:sp>
      <p:sp>
        <p:nvSpPr>
          <p:cNvPr id="6" name="Slide Number Placeholder 5"/>
          <p:cNvSpPr>
            <a:spLocks noGrp="1"/>
          </p:cNvSpPr>
          <p:nvPr>
            <p:ph type="sldNum" sz="quarter" idx="12"/>
          </p:nvPr>
        </p:nvSpPr>
        <p:spPr/>
        <p:txBody>
          <a:bodyPr/>
          <a:lstStyle/>
          <a:p>
            <a:fld id="{ECF8566C-51AF-4474-BB1D-F1C5290794C8}" type="slidenum">
              <a:rPr lang="lt-LT" smtClean="0"/>
              <a:t>‹#›</a:t>
            </a:fld>
            <a:endParaRPr lang="lt-LT"/>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3138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01D257-D9C5-4917-8A50-55E410E8533E}" type="datetimeFigureOut">
              <a:rPr lang="lt-LT" smtClean="0"/>
              <a:t>2015-04-16</a:t>
            </a:fld>
            <a:endParaRPr lang="lt-LT"/>
          </a:p>
        </p:txBody>
      </p:sp>
      <p:sp>
        <p:nvSpPr>
          <p:cNvPr id="6" name="Footer Placeholder 5"/>
          <p:cNvSpPr>
            <a:spLocks noGrp="1"/>
          </p:cNvSpPr>
          <p:nvPr>
            <p:ph type="ftr" sz="quarter" idx="11"/>
          </p:nvPr>
        </p:nvSpPr>
        <p:spPr/>
        <p:txBody>
          <a:bodyPr/>
          <a:lstStyle/>
          <a:p>
            <a:endParaRPr lang="lt-LT"/>
          </a:p>
        </p:txBody>
      </p:sp>
      <p:sp>
        <p:nvSpPr>
          <p:cNvPr id="7" name="Slide Number Placeholder 6"/>
          <p:cNvSpPr>
            <a:spLocks noGrp="1"/>
          </p:cNvSpPr>
          <p:nvPr>
            <p:ph type="sldNum" sz="quarter" idx="12"/>
          </p:nvPr>
        </p:nvSpPr>
        <p:spPr/>
        <p:txBody>
          <a:bodyPr/>
          <a:lstStyle/>
          <a:p>
            <a:fld id="{ECF8566C-51AF-4474-BB1D-F1C5290794C8}" type="slidenum">
              <a:rPr lang="lt-LT" smtClean="0"/>
              <a:t>‹#›</a:t>
            </a:fld>
            <a:endParaRPr lang="lt-LT"/>
          </a:p>
        </p:txBody>
      </p:sp>
    </p:spTree>
    <p:extLst>
      <p:ext uri="{BB962C8B-B14F-4D97-AF65-F5344CB8AC3E}">
        <p14:creationId xmlns:p14="http://schemas.microsoft.com/office/powerpoint/2010/main" val="1083145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01D257-D9C5-4917-8A50-55E410E8533E}" type="datetimeFigureOut">
              <a:rPr lang="lt-LT" smtClean="0"/>
              <a:t>2015-04-16</a:t>
            </a:fld>
            <a:endParaRPr lang="lt-LT"/>
          </a:p>
        </p:txBody>
      </p:sp>
      <p:sp>
        <p:nvSpPr>
          <p:cNvPr id="8" name="Footer Placeholder 7"/>
          <p:cNvSpPr>
            <a:spLocks noGrp="1"/>
          </p:cNvSpPr>
          <p:nvPr>
            <p:ph type="ftr" sz="quarter" idx="11"/>
          </p:nvPr>
        </p:nvSpPr>
        <p:spPr/>
        <p:txBody>
          <a:bodyPr/>
          <a:lstStyle/>
          <a:p>
            <a:endParaRPr lang="lt-LT"/>
          </a:p>
        </p:txBody>
      </p:sp>
      <p:sp>
        <p:nvSpPr>
          <p:cNvPr id="9" name="Slide Number Placeholder 8"/>
          <p:cNvSpPr>
            <a:spLocks noGrp="1"/>
          </p:cNvSpPr>
          <p:nvPr>
            <p:ph type="sldNum" sz="quarter" idx="12"/>
          </p:nvPr>
        </p:nvSpPr>
        <p:spPr/>
        <p:txBody>
          <a:bodyPr/>
          <a:lstStyle/>
          <a:p>
            <a:fld id="{ECF8566C-51AF-4474-BB1D-F1C5290794C8}" type="slidenum">
              <a:rPr lang="lt-LT" smtClean="0"/>
              <a:t>‹#›</a:t>
            </a:fld>
            <a:endParaRPr lang="lt-LT"/>
          </a:p>
        </p:txBody>
      </p:sp>
    </p:spTree>
    <p:extLst>
      <p:ext uri="{BB962C8B-B14F-4D97-AF65-F5344CB8AC3E}">
        <p14:creationId xmlns:p14="http://schemas.microsoft.com/office/powerpoint/2010/main" val="3132270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01D257-D9C5-4917-8A50-55E410E8533E}" type="datetimeFigureOut">
              <a:rPr lang="lt-LT" smtClean="0"/>
              <a:t>2015-04-16</a:t>
            </a:fld>
            <a:endParaRPr lang="lt-LT"/>
          </a:p>
        </p:txBody>
      </p:sp>
      <p:sp>
        <p:nvSpPr>
          <p:cNvPr id="4" name="Footer Placeholder 3"/>
          <p:cNvSpPr>
            <a:spLocks noGrp="1"/>
          </p:cNvSpPr>
          <p:nvPr>
            <p:ph type="ftr" sz="quarter" idx="11"/>
          </p:nvPr>
        </p:nvSpPr>
        <p:spPr/>
        <p:txBody>
          <a:bodyPr/>
          <a:lstStyle/>
          <a:p>
            <a:endParaRPr lang="lt-LT"/>
          </a:p>
        </p:txBody>
      </p:sp>
      <p:sp>
        <p:nvSpPr>
          <p:cNvPr id="5" name="Slide Number Placeholder 4"/>
          <p:cNvSpPr>
            <a:spLocks noGrp="1"/>
          </p:cNvSpPr>
          <p:nvPr>
            <p:ph type="sldNum" sz="quarter" idx="12"/>
          </p:nvPr>
        </p:nvSpPr>
        <p:spPr/>
        <p:txBody>
          <a:bodyPr/>
          <a:lstStyle/>
          <a:p>
            <a:fld id="{ECF8566C-51AF-4474-BB1D-F1C5290794C8}" type="slidenum">
              <a:rPr lang="lt-LT" smtClean="0"/>
              <a:t>‹#›</a:t>
            </a:fld>
            <a:endParaRPr lang="lt-LT"/>
          </a:p>
        </p:txBody>
      </p:sp>
    </p:spTree>
    <p:extLst>
      <p:ext uri="{BB962C8B-B14F-4D97-AF65-F5344CB8AC3E}">
        <p14:creationId xmlns:p14="http://schemas.microsoft.com/office/powerpoint/2010/main" val="220235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01D257-D9C5-4917-8A50-55E410E8533E}" type="datetimeFigureOut">
              <a:rPr lang="lt-LT" smtClean="0"/>
              <a:t>2015-04-16</a:t>
            </a:fld>
            <a:endParaRPr lang="lt-LT"/>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lt-LT"/>
          </a:p>
        </p:txBody>
      </p:sp>
      <p:sp>
        <p:nvSpPr>
          <p:cNvPr id="9" name="Slide Number Placeholder 8"/>
          <p:cNvSpPr>
            <a:spLocks noGrp="1"/>
          </p:cNvSpPr>
          <p:nvPr>
            <p:ph type="sldNum" sz="quarter" idx="12"/>
          </p:nvPr>
        </p:nvSpPr>
        <p:spPr/>
        <p:txBody>
          <a:bodyPr/>
          <a:lstStyle/>
          <a:p>
            <a:fld id="{ECF8566C-51AF-4474-BB1D-F1C5290794C8}" type="slidenum">
              <a:rPr lang="lt-LT" smtClean="0"/>
              <a:t>‹#›</a:t>
            </a:fld>
            <a:endParaRPr lang="lt-LT"/>
          </a:p>
        </p:txBody>
      </p:sp>
    </p:spTree>
    <p:extLst>
      <p:ext uri="{BB962C8B-B14F-4D97-AF65-F5344CB8AC3E}">
        <p14:creationId xmlns:p14="http://schemas.microsoft.com/office/powerpoint/2010/main" val="2383139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9601D257-D9C5-4917-8A50-55E410E8533E}" type="datetimeFigureOut">
              <a:rPr lang="lt-LT" smtClean="0"/>
              <a:t>2015-04-16</a:t>
            </a:fld>
            <a:endParaRPr lang="lt-LT"/>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lt-LT"/>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CF8566C-51AF-4474-BB1D-F1C5290794C8}" type="slidenum">
              <a:rPr lang="lt-LT" smtClean="0"/>
              <a:t>‹#›</a:t>
            </a:fld>
            <a:endParaRPr lang="lt-LT"/>
          </a:p>
        </p:txBody>
      </p:sp>
    </p:spTree>
    <p:extLst>
      <p:ext uri="{BB962C8B-B14F-4D97-AF65-F5344CB8AC3E}">
        <p14:creationId xmlns:p14="http://schemas.microsoft.com/office/powerpoint/2010/main" val="3465075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01D257-D9C5-4917-8A50-55E410E8533E}" type="datetimeFigureOut">
              <a:rPr lang="lt-LT" smtClean="0"/>
              <a:t>2015-04-16</a:t>
            </a:fld>
            <a:endParaRPr lang="lt-LT"/>
          </a:p>
        </p:txBody>
      </p:sp>
      <p:sp>
        <p:nvSpPr>
          <p:cNvPr id="6" name="Footer Placeholder 5"/>
          <p:cNvSpPr>
            <a:spLocks noGrp="1"/>
          </p:cNvSpPr>
          <p:nvPr>
            <p:ph type="ftr" sz="quarter" idx="11"/>
          </p:nvPr>
        </p:nvSpPr>
        <p:spPr/>
        <p:txBody>
          <a:bodyPr/>
          <a:lstStyle/>
          <a:p>
            <a:endParaRPr lang="lt-LT"/>
          </a:p>
        </p:txBody>
      </p:sp>
      <p:sp>
        <p:nvSpPr>
          <p:cNvPr id="7" name="Slide Number Placeholder 6"/>
          <p:cNvSpPr>
            <a:spLocks noGrp="1"/>
          </p:cNvSpPr>
          <p:nvPr>
            <p:ph type="sldNum" sz="quarter" idx="12"/>
          </p:nvPr>
        </p:nvSpPr>
        <p:spPr/>
        <p:txBody>
          <a:bodyPr/>
          <a:lstStyle/>
          <a:p>
            <a:fld id="{ECF8566C-51AF-4474-BB1D-F1C5290794C8}" type="slidenum">
              <a:rPr lang="lt-LT" smtClean="0"/>
              <a:t>‹#›</a:t>
            </a:fld>
            <a:endParaRPr lang="lt-LT"/>
          </a:p>
        </p:txBody>
      </p:sp>
    </p:spTree>
    <p:extLst>
      <p:ext uri="{BB962C8B-B14F-4D97-AF65-F5344CB8AC3E}">
        <p14:creationId xmlns:p14="http://schemas.microsoft.com/office/powerpoint/2010/main" val="1514805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9601D257-D9C5-4917-8A50-55E410E8533E}" type="datetimeFigureOut">
              <a:rPr lang="lt-LT" smtClean="0"/>
              <a:t>2015-04-16</a:t>
            </a:fld>
            <a:endParaRPr lang="lt-LT"/>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lt-LT"/>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ECF8566C-51AF-4474-BB1D-F1C5290794C8}" type="slidenum">
              <a:rPr lang="lt-LT" smtClean="0"/>
              <a:t>‹#›</a:t>
            </a:fld>
            <a:endParaRPr lang="lt-LT"/>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3992992"/>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lt-LT" altLang="lt-LT" dirty="0"/>
              <a:t>Elektroninės komercijos teisinis reguliavimas</a:t>
            </a:r>
            <a:endParaRPr lang="lt-LT" dirty="0"/>
          </a:p>
        </p:txBody>
      </p:sp>
      <p:sp>
        <p:nvSpPr>
          <p:cNvPr id="3" name="Subtitle 2"/>
          <p:cNvSpPr>
            <a:spLocks noGrp="1"/>
          </p:cNvSpPr>
          <p:nvPr>
            <p:ph type="subTitle" idx="1"/>
          </p:nvPr>
        </p:nvSpPr>
        <p:spPr/>
        <p:txBody>
          <a:bodyPr/>
          <a:lstStyle/>
          <a:p>
            <a:r>
              <a:rPr lang="lt-LT" altLang="lt-LT" dirty="0"/>
              <a:t>Informacijos sklaida ir </a:t>
            </a:r>
            <a:r>
              <a:rPr lang="lt-LT" altLang="lt-LT" dirty="0" err="1"/>
              <a:t>vertimasis</a:t>
            </a:r>
            <a:r>
              <a:rPr lang="lt-LT" altLang="lt-LT" dirty="0"/>
              <a:t> licencijuojama veikla</a:t>
            </a:r>
          </a:p>
          <a:p>
            <a:endParaRPr lang="lt-LT" dirty="0"/>
          </a:p>
        </p:txBody>
      </p:sp>
    </p:spTree>
    <p:extLst>
      <p:ext uri="{BB962C8B-B14F-4D97-AF65-F5344CB8AC3E}">
        <p14:creationId xmlns:p14="http://schemas.microsoft.com/office/powerpoint/2010/main" val="2414849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ltLang="lt-LT" dirty="0"/>
              <a:t>Informacija pilnamečiams</a:t>
            </a:r>
            <a:endParaRPr lang="lt-LT" dirty="0"/>
          </a:p>
        </p:txBody>
      </p:sp>
      <p:sp>
        <p:nvSpPr>
          <p:cNvPr id="3" name="Content Placeholder 2"/>
          <p:cNvSpPr>
            <a:spLocks noGrp="1"/>
          </p:cNvSpPr>
          <p:nvPr>
            <p:ph idx="1"/>
          </p:nvPr>
        </p:nvSpPr>
        <p:spPr/>
        <p:txBody>
          <a:bodyPr>
            <a:normAutofit lnSpcReduction="10000"/>
          </a:bodyPr>
          <a:lstStyle/>
          <a:p>
            <a:pPr algn="just"/>
            <a:r>
              <a:rPr lang="lt-LT" altLang="lt-LT" sz="2400" dirty="0"/>
              <a:t>Ši informacija gali būti skelbiama, tik, kai naudojant technines priemones atsakingiems už vaikų auklėjimą ir priežiūra asmenims sudaromos sąlygos riboti tokios viešosios informacijos pasiūlą nepilnamečiams:</a:t>
            </a:r>
          </a:p>
          <a:p>
            <a:pPr algn="just"/>
            <a:r>
              <a:rPr lang="lt-LT" dirty="0"/>
              <a:t>1) smurtinio pobūdžio, skatinanti agresyvumą ir nepagarbą gyvybei;</a:t>
            </a:r>
          </a:p>
          <a:p>
            <a:pPr algn="just"/>
            <a:r>
              <a:rPr lang="lt-LT" dirty="0"/>
              <a:t>2) kai skatinamas turto naikinimas ar gadinimas;</a:t>
            </a:r>
          </a:p>
          <a:p>
            <a:pPr algn="just"/>
            <a:r>
              <a:rPr lang="lt-LT" dirty="0"/>
              <a:t>3) kai stambiu planu rodomas mirusio, mirštančio arba žiauriai sužaloto žmogaus kūnas, išskyrus atvejus, kai toks rodymas reikalingas asmens tapatybei nustatyti;</a:t>
            </a:r>
          </a:p>
          <a:p>
            <a:pPr algn="just"/>
            <a:r>
              <a:rPr lang="lt-LT" dirty="0"/>
              <a:t>4) erotinio pobūdžio;</a:t>
            </a:r>
          </a:p>
          <a:p>
            <a:pPr algn="just"/>
            <a:r>
              <a:rPr lang="lt-LT" dirty="0"/>
              <a:t>5) sukelianti baimę ar siaubą;</a:t>
            </a:r>
          </a:p>
          <a:p>
            <a:pPr algn="just"/>
            <a:endParaRPr lang="lt-LT" dirty="0"/>
          </a:p>
        </p:txBody>
      </p:sp>
    </p:spTree>
    <p:extLst>
      <p:ext uri="{BB962C8B-B14F-4D97-AF65-F5344CB8AC3E}">
        <p14:creationId xmlns:p14="http://schemas.microsoft.com/office/powerpoint/2010/main" val="3632978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ltLang="lt-LT" dirty="0"/>
              <a:t>Informacija pilnamečiams</a:t>
            </a:r>
            <a:endParaRPr lang="lt-LT" dirty="0"/>
          </a:p>
        </p:txBody>
      </p:sp>
      <p:sp>
        <p:nvSpPr>
          <p:cNvPr id="3" name="Content Placeholder 2"/>
          <p:cNvSpPr>
            <a:spLocks noGrp="1"/>
          </p:cNvSpPr>
          <p:nvPr>
            <p:ph idx="1"/>
          </p:nvPr>
        </p:nvSpPr>
        <p:spPr/>
        <p:txBody>
          <a:bodyPr>
            <a:normAutofit lnSpcReduction="10000"/>
          </a:bodyPr>
          <a:lstStyle/>
          <a:p>
            <a:pPr algn="just"/>
            <a:r>
              <a:rPr lang="lt-LT" dirty="0" smtClean="0"/>
              <a:t>6</a:t>
            </a:r>
            <a:r>
              <a:rPr lang="lt-LT" dirty="0"/>
              <a:t>) skatinanti lošti, raginanti, siūlanti dalyvauti azartiniuose lošimuose ir kituose žaidimuose, kuriuose sudaromas lengvo laimėjimo įspūdis;</a:t>
            </a:r>
            <a:endParaRPr lang="lt-LT" sz="2400" dirty="0"/>
          </a:p>
          <a:p>
            <a:pPr algn="just"/>
            <a:r>
              <a:rPr lang="lt-LT" dirty="0"/>
              <a:t>7) kuria palankiai vertinama priklausomybė nuo narkotinių, toksinių, psichotropinių medžiagų, tabako ar alkoholio, taip pat nuo kitų medžiagų, kurios vartojamos arba gali būti vartojamos svaiginimosi tikslais, ir kuria skatinamas jų vartojimas, gamyba, platinimas ar įsigijimas;</a:t>
            </a:r>
            <a:endParaRPr lang="lt-LT" sz="2400" dirty="0"/>
          </a:p>
          <a:p>
            <a:pPr algn="just"/>
            <a:r>
              <a:rPr lang="lt-LT" dirty="0"/>
              <a:t>8) skatinanti savęs žalojimą ar savižudybę, detalizuojanti savižudybės priemones ir aplinkybes;</a:t>
            </a:r>
            <a:endParaRPr lang="lt-LT" sz="2400" dirty="0"/>
          </a:p>
          <a:p>
            <a:pPr algn="just"/>
            <a:r>
              <a:rPr lang="lt-LT" dirty="0"/>
              <a:t>9) kuria teigiamai vertinama nusikalstama veika ar idealizuojami nusikaltėliai;</a:t>
            </a:r>
          </a:p>
          <a:p>
            <a:pPr algn="just"/>
            <a:r>
              <a:rPr lang="lt-LT" dirty="0" smtClean="0"/>
              <a:t>10) susijusi </a:t>
            </a:r>
            <a:r>
              <a:rPr lang="lt-LT" dirty="0"/>
              <a:t>su nusikalstamos </a:t>
            </a:r>
            <a:r>
              <a:rPr lang="lt-LT" dirty="0" smtClean="0"/>
              <a:t>veikos modeliavimu;</a:t>
            </a:r>
            <a:r>
              <a:rPr lang="lt-LT" dirty="0"/>
              <a:t/>
            </a:r>
            <a:br>
              <a:rPr lang="lt-LT" dirty="0"/>
            </a:br>
            <a:endParaRPr lang="lt-LT" dirty="0"/>
          </a:p>
        </p:txBody>
      </p:sp>
    </p:spTree>
    <p:extLst>
      <p:ext uri="{BB962C8B-B14F-4D97-AF65-F5344CB8AC3E}">
        <p14:creationId xmlns:p14="http://schemas.microsoft.com/office/powerpoint/2010/main" val="3335715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ltLang="lt-LT" dirty="0"/>
              <a:t>Informacija pilnamečiams</a:t>
            </a:r>
            <a:endParaRPr lang="lt-LT" dirty="0"/>
          </a:p>
        </p:txBody>
      </p:sp>
      <p:sp>
        <p:nvSpPr>
          <p:cNvPr id="3" name="Content Placeholder 2"/>
          <p:cNvSpPr>
            <a:spLocks noGrp="1"/>
          </p:cNvSpPr>
          <p:nvPr>
            <p:ph idx="1"/>
          </p:nvPr>
        </p:nvSpPr>
        <p:spPr/>
        <p:txBody>
          <a:bodyPr/>
          <a:lstStyle/>
          <a:p>
            <a:pPr algn="just"/>
            <a:r>
              <a:rPr lang="lt-LT" dirty="0"/>
              <a:t>11) kuria skatinamas žmogaus orumą žeminantis elgesys;</a:t>
            </a:r>
          </a:p>
          <a:p>
            <a:pPr algn="just"/>
            <a:r>
              <a:rPr lang="lt-LT" dirty="0"/>
              <a:t>12) kuria iš žmogaus ar žmonių grupės tyčiojamasi arba žmogus ar žmonių grupė niekinami dėl tautybės, rasės, lyties, kilmės, neįgalumo, seksualinės orientacijos, socialinės padėties, kalbos, tikėjimo, įsitikinimų, pažiūrų ar kitais panašiais pagrindais;</a:t>
            </a:r>
          </a:p>
          <a:p>
            <a:pPr algn="just"/>
            <a:r>
              <a:rPr lang="lt-LT" dirty="0"/>
              <a:t>13) kai demonstruojami</a:t>
            </a:r>
            <a:r>
              <a:rPr lang="lt-LT" b="1" dirty="0"/>
              <a:t> </a:t>
            </a:r>
            <a:r>
              <a:rPr lang="lt-LT" dirty="0"/>
              <a:t>inscenizuoti paranormalūs reiškiniai, sudarant šių reiškinių tikrumo įspūdį; </a:t>
            </a:r>
          </a:p>
          <a:p>
            <a:pPr algn="just"/>
            <a:r>
              <a:rPr lang="lt-LT" dirty="0"/>
              <a:t>14) kuria skatinama nepilnamečių seksualinė prievarta ir jų išnaudojimas, nepilnamečių lytiniai santykiai;</a:t>
            </a:r>
          </a:p>
          <a:p>
            <a:pPr algn="just"/>
            <a:r>
              <a:rPr lang="lt-LT" dirty="0"/>
              <a:t>15) kuria skatinami lytiniai santykiai</a:t>
            </a:r>
            <a:r>
              <a:rPr lang="lt-LT" dirty="0" smtClean="0"/>
              <a:t>;</a:t>
            </a:r>
            <a:endParaRPr lang="lt-LT" dirty="0"/>
          </a:p>
        </p:txBody>
      </p:sp>
    </p:spTree>
    <p:extLst>
      <p:ext uri="{BB962C8B-B14F-4D97-AF65-F5344CB8AC3E}">
        <p14:creationId xmlns:p14="http://schemas.microsoft.com/office/powerpoint/2010/main" val="2335888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ltLang="lt-LT" dirty="0"/>
              <a:t>Informacija pilnamečiams</a:t>
            </a:r>
            <a:endParaRPr lang="lt-LT" dirty="0"/>
          </a:p>
        </p:txBody>
      </p:sp>
      <p:sp>
        <p:nvSpPr>
          <p:cNvPr id="3" name="Content Placeholder 2"/>
          <p:cNvSpPr>
            <a:spLocks noGrp="1"/>
          </p:cNvSpPr>
          <p:nvPr>
            <p:ph idx="1"/>
          </p:nvPr>
        </p:nvSpPr>
        <p:spPr/>
        <p:txBody>
          <a:bodyPr/>
          <a:lstStyle/>
          <a:p>
            <a:pPr algn="just"/>
            <a:r>
              <a:rPr lang="lt-LT" dirty="0"/>
              <a:t>16) kuria niekinamos šeimos vertybės, skatinama kitokia, negu Lietuvos Respublikos Konstitucijoje ir Lietuvos Respublikos civiliniame kodekse įtvirtinta, santuokos sudarymo ir šeimos kūrimo samprata;</a:t>
            </a:r>
          </a:p>
          <a:p>
            <a:pPr algn="just"/>
            <a:r>
              <a:rPr lang="lt-LT" dirty="0"/>
              <a:t>17) kai vartojami nešvankūs posakiai, žodžiai ar nepadorūs gestai;</a:t>
            </a:r>
          </a:p>
          <a:p>
            <a:pPr algn="just"/>
            <a:r>
              <a:rPr lang="lt-LT" dirty="0"/>
              <a:t>18) kai patariama, kaip pasigaminti, įsigyti ar naudoti sprogmenis, narkotines ar psichotropines medžiagas, taip pat kitus gyvybei ar sveikatai pavojingus dalykus;</a:t>
            </a:r>
          </a:p>
          <a:p>
            <a:pPr algn="just"/>
            <a:r>
              <a:rPr lang="lt-LT" dirty="0"/>
              <a:t>19) kuria skatinami blogi mitybos, higienos ir fizinio pasyvumo įpročiai;</a:t>
            </a:r>
          </a:p>
          <a:p>
            <a:pPr algn="just"/>
            <a:r>
              <a:rPr lang="lt-LT" dirty="0"/>
              <a:t>20) kai demonstruojami masinės hipnozės seansai, kurių poveikio objektas yra visuomenės informavimo priemonės auditorija;</a:t>
            </a:r>
          </a:p>
          <a:p>
            <a:pPr algn="just"/>
            <a:endParaRPr lang="lt-LT" dirty="0"/>
          </a:p>
        </p:txBody>
      </p:sp>
    </p:spTree>
    <p:extLst>
      <p:ext uri="{BB962C8B-B14F-4D97-AF65-F5344CB8AC3E}">
        <p14:creationId xmlns:p14="http://schemas.microsoft.com/office/powerpoint/2010/main" val="3608029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Informacija pilnamečiams</a:t>
            </a:r>
            <a:endParaRPr lang="lt-LT" dirty="0"/>
          </a:p>
        </p:txBody>
      </p:sp>
      <p:sp>
        <p:nvSpPr>
          <p:cNvPr id="3" name="Content Placeholder 2"/>
          <p:cNvSpPr>
            <a:spLocks noGrp="1"/>
          </p:cNvSpPr>
          <p:nvPr>
            <p:ph idx="1"/>
          </p:nvPr>
        </p:nvSpPr>
        <p:spPr>
          <a:xfrm>
            <a:off x="822959" y="1845734"/>
            <a:ext cx="7543801" cy="4418588"/>
          </a:xfrm>
        </p:spPr>
        <p:txBody>
          <a:bodyPr>
            <a:normAutofit/>
          </a:bodyPr>
          <a:lstStyle/>
          <a:p>
            <a:pPr algn="just">
              <a:spcBef>
                <a:spcPts val="0"/>
              </a:spcBef>
              <a:spcAft>
                <a:spcPts val="0"/>
              </a:spcAft>
            </a:pPr>
            <a:r>
              <a:rPr lang="lt-LT" dirty="0"/>
              <a:t>Visuomenės informavimo priemonėse draudžiama skleisti neigiamą poveikį nepilnamečių vystymuisi darančią informaciją, susijusią su asmens duomenimis</a:t>
            </a:r>
            <a:r>
              <a:rPr lang="lt-LT" dirty="0" smtClean="0"/>
              <a:t>:</a:t>
            </a:r>
          </a:p>
          <a:p>
            <a:pPr algn="just">
              <a:spcBef>
                <a:spcPts val="0"/>
              </a:spcBef>
              <a:spcAft>
                <a:spcPts val="0"/>
              </a:spcAft>
            </a:pPr>
            <a:endParaRPr lang="lt-LT" b="1" dirty="0"/>
          </a:p>
          <a:p>
            <a:pPr algn="just">
              <a:spcBef>
                <a:spcPts val="0"/>
              </a:spcBef>
              <a:spcAft>
                <a:spcPts val="0"/>
              </a:spcAft>
            </a:pPr>
            <a:r>
              <a:rPr lang="lt-LT" dirty="0"/>
              <a:t>1) kai siejant su nusikalstama veika ar kitais teisės pažeidimais skelbiami nuo teisėsaugos institucijų ar teismo nesislapstančio įtariamojo padarius nusikalstamą veiką, kaltinamojo, nuteistojo ar nuo nusikalstamos veikos arba kitų teisės pažeidimų nukentėjusio nepilnamečio (aukos) asmens duomenys, pagal kuriuos galima nustatyti jo asmens tapatybę;</a:t>
            </a:r>
            <a:endParaRPr lang="lt-LT" b="1" dirty="0"/>
          </a:p>
          <a:p>
            <a:pPr algn="just">
              <a:spcBef>
                <a:spcPts val="0"/>
              </a:spcBef>
              <a:spcAft>
                <a:spcPts val="0"/>
              </a:spcAft>
            </a:pPr>
            <a:r>
              <a:rPr lang="lt-LT" dirty="0"/>
              <a:t>2) kai skelbiami save sužalojusio ar mėginusio tai padaryti, nusižudžiusio ar mėginusio nusižudyti nepilnamečio asmens duomenys, pagal kuriuos galima nustatyti jo asmens tapatybę;</a:t>
            </a:r>
          </a:p>
          <a:p>
            <a:endParaRPr lang="lt-LT" dirty="0"/>
          </a:p>
        </p:txBody>
      </p:sp>
    </p:spTree>
    <p:extLst>
      <p:ext uri="{BB962C8B-B14F-4D97-AF65-F5344CB8AC3E}">
        <p14:creationId xmlns:p14="http://schemas.microsoft.com/office/powerpoint/2010/main" val="112513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Informacija pilnamečiams</a:t>
            </a:r>
            <a:endParaRPr lang="lt-LT" dirty="0"/>
          </a:p>
        </p:txBody>
      </p:sp>
      <p:sp>
        <p:nvSpPr>
          <p:cNvPr id="3" name="Content Placeholder 2"/>
          <p:cNvSpPr>
            <a:spLocks noGrp="1"/>
          </p:cNvSpPr>
          <p:nvPr>
            <p:ph idx="1"/>
          </p:nvPr>
        </p:nvSpPr>
        <p:spPr/>
        <p:txBody>
          <a:bodyPr>
            <a:normAutofit/>
          </a:bodyPr>
          <a:lstStyle/>
          <a:p>
            <a:pPr algn="just">
              <a:spcBef>
                <a:spcPts val="0"/>
              </a:spcBef>
              <a:spcAft>
                <a:spcPts val="0"/>
              </a:spcAft>
            </a:pPr>
            <a:r>
              <a:rPr lang="lt-LT" dirty="0"/>
              <a:t>3) kuria, pateikiant duomenis apie nepilnametį, žeminamas jo orumas ir (ar) pažeidžiami jo interesai;</a:t>
            </a:r>
          </a:p>
          <a:p>
            <a:pPr algn="just">
              <a:spcBef>
                <a:spcPts val="0"/>
              </a:spcBef>
              <a:spcAft>
                <a:spcPts val="0"/>
              </a:spcAft>
            </a:pPr>
            <a:r>
              <a:rPr lang="lt-LT" dirty="0"/>
              <a:t>4) kai piktnaudžiaujant nepilnamečių pasitikėjimu ir nepatyrimu, neigiamų socialinių reiškinių kontekste pateikiamos nepilnamečių nuomonės ir vertinimai;</a:t>
            </a:r>
          </a:p>
          <a:p>
            <a:pPr algn="just">
              <a:spcBef>
                <a:spcPts val="0"/>
              </a:spcBef>
              <a:spcAft>
                <a:spcPts val="0"/>
              </a:spcAft>
            </a:pPr>
            <a:r>
              <a:rPr lang="lt-LT" dirty="0"/>
              <a:t>5) kai neigiamų socialinių reiškinių kontekste pateikiamos nepilnamečių nuotraukos ar filmuota medžiaga apie juos, jei pagal tai galima nustatyti jo asmens tapatybę.</a:t>
            </a:r>
          </a:p>
          <a:p>
            <a:endParaRPr lang="lt-LT" dirty="0" smtClean="0"/>
          </a:p>
          <a:p>
            <a:endParaRPr lang="lt-LT" dirty="0"/>
          </a:p>
          <a:p>
            <a:endParaRPr lang="lt-LT" dirty="0"/>
          </a:p>
          <a:p>
            <a:endParaRPr lang="lt-LT" dirty="0"/>
          </a:p>
        </p:txBody>
      </p:sp>
      <p:sp>
        <p:nvSpPr>
          <p:cNvPr id="4" name="Rectangle 3"/>
          <p:cNvSpPr/>
          <p:nvPr/>
        </p:nvSpPr>
        <p:spPr>
          <a:xfrm>
            <a:off x="160744" y="5685079"/>
            <a:ext cx="8868229" cy="584775"/>
          </a:xfrm>
          <a:prstGeom prst="rect">
            <a:avLst/>
          </a:prstGeom>
        </p:spPr>
        <p:txBody>
          <a:bodyPr wrap="square">
            <a:spAutoFit/>
          </a:bodyPr>
          <a:lstStyle/>
          <a:p>
            <a:pPr algn="just"/>
            <a:r>
              <a:rPr lang="lt-LT" sz="1600" cap="all" dirty="0"/>
              <a:t>2002 m. rugsėjo 10 d. Lietuvos respublikos nepilnamečių apsaugos nuo neigiamo viešosios informacijos poveikio įstatymas Nr. IX-1067</a:t>
            </a:r>
            <a:endParaRPr lang="lt-LT" sz="1600" cap="all" dirty="0"/>
          </a:p>
        </p:txBody>
      </p:sp>
    </p:spTree>
    <p:extLst>
      <p:ext uri="{BB962C8B-B14F-4D97-AF65-F5344CB8AC3E}">
        <p14:creationId xmlns:p14="http://schemas.microsoft.com/office/powerpoint/2010/main" val="2640670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lt-LT" altLang="lt-LT" dirty="0"/>
              <a:t>Vaistų reklama elektroninėmis informacijos perdavimo priemonėmis</a:t>
            </a:r>
            <a:endParaRPr lang="lt-LT" dirty="0"/>
          </a:p>
        </p:txBody>
      </p:sp>
      <p:sp>
        <p:nvSpPr>
          <p:cNvPr id="3" name="Content Placeholder 2"/>
          <p:cNvSpPr>
            <a:spLocks noGrp="1"/>
          </p:cNvSpPr>
          <p:nvPr>
            <p:ph idx="1"/>
          </p:nvPr>
        </p:nvSpPr>
        <p:spPr/>
        <p:txBody>
          <a:bodyPr/>
          <a:lstStyle/>
          <a:p>
            <a:pPr algn="just"/>
            <a:r>
              <a:rPr lang="lt-LT" altLang="lt-LT" sz="2400" dirty="0"/>
              <a:t>Taikomos bendros taisyklės, skirtos vaistų reklamai gyventojams (ne specialistams)</a:t>
            </a:r>
          </a:p>
          <a:p>
            <a:pPr algn="just"/>
            <a:r>
              <a:rPr lang="lt-LT" altLang="lt-LT" sz="2400" dirty="0"/>
              <a:t>Receptinių vaistų reklama elektroninėmis informacijos perdavimo priemonėmis draudžiama</a:t>
            </a:r>
          </a:p>
          <a:p>
            <a:endParaRPr lang="lt-LT" dirty="0"/>
          </a:p>
        </p:txBody>
      </p:sp>
    </p:spTree>
    <p:extLst>
      <p:ext uri="{BB962C8B-B14F-4D97-AF65-F5344CB8AC3E}">
        <p14:creationId xmlns:p14="http://schemas.microsoft.com/office/powerpoint/2010/main" val="17218806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ltLang="lt-LT" dirty="0"/>
              <a:t>Masinis komercinis paštas</a:t>
            </a:r>
            <a:endParaRPr lang="lt-LT" dirty="0"/>
          </a:p>
        </p:txBody>
      </p:sp>
      <p:sp>
        <p:nvSpPr>
          <p:cNvPr id="3" name="Content Placeholder 2"/>
          <p:cNvSpPr>
            <a:spLocks noGrp="1"/>
          </p:cNvSpPr>
          <p:nvPr>
            <p:ph idx="1"/>
          </p:nvPr>
        </p:nvSpPr>
        <p:spPr/>
        <p:txBody>
          <a:bodyPr/>
          <a:lstStyle/>
          <a:p>
            <a:pPr algn="just"/>
            <a:r>
              <a:rPr lang="lt-LT" altLang="lt-LT" sz="2400" dirty="0"/>
              <a:t>Elektroninio ryšio priemonės tiesioginei rinkodarai ir informacijos, susijusias su sutartimis, sudaromomis su vartotojais ryšio priemonėmis, pateikimui gali būti naudojamos tik šios informacijos gavėjų sutikimu</a:t>
            </a:r>
          </a:p>
          <a:p>
            <a:endParaRPr lang="lt-LT" dirty="0"/>
          </a:p>
        </p:txBody>
      </p:sp>
    </p:spTree>
    <p:extLst>
      <p:ext uri="{BB962C8B-B14F-4D97-AF65-F5344CB8AC3E}">
        <p14:creationId xmlns:p14="http://schemas.microsoft.com/office/powerpoint/2010/main" val="672251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ltLang="lt-LT" dirty="0" err="1" smtClean="0"/>
              <a:t>Vertimasis</a:t>
            </a:r>
            <a:r>
              <a:rPr lang="lt-LT" altLang="lt-LT" dirty="0" smtClean="0"/>
              <a:t> </a:t>
            </a:r>
            <a:r>
              <a:rPr lang="lt-LT" altLang="lt-LT" dirty="0"/>
              <a:t>licencijuojama veikla</a:t>
            </a:r>
            <a:endParaRPr lang="lt-LT" dirty="0"/>
          </a:p>
        </p:txBody>
      </p:sp>
      <p:sp>
        <p:nvSpPr>
          <p:cNvPr id="3" name="Content Placeholder 2"/>
          <p:cNvSpPr>
            <a:spLocks noGrp="1"/>
          </p:cNvSpPr>
          <p:nvPr>
            <p:ph idx="1"/>
          </p:nvPr>
        </p:nvSpPr>
        <p:spPr/>
        <p:txBody>
          <a:bodyPr/>
          <a:lstStyle/>
          <a:p>
            <a:pPr algn="just"/>
            <a:r>
              <a:rPr lang="lt-LT" altLang="lt-LT" sz="2400" dirty="0"/>
              <a:t>Draudžiama parduoti daiktus ir teikti paslaugas, kurių mažmeninė prekyba ar teikimas uždraustas įstatymais ar licencijuojamas, kai daiktų pardavimo ir paslaugų teikimo sutartys sudaromos naudojant ryšio priemones </a:t>
            </a:r>
          </a:p>
          <a:p>
            <a:endParaRPr lang="lt-LT" dirty="0"/>
          </a:p>
        </p:txBody>
      </p:sp>
    </p:spTree>
    <p:extLst>
      <p:ext uri="{BB962C8B-B14F-4D97-AF65-F5344CB8AC3E}">
        <p14:creationId xmlns:p14="http://schemas.microsoft.com/office/powerpoint/2010/main" val="42577835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lt-LT" altLang="lt-LT" dirty="0"/>
              <a:t>Klausimai?</a:t>
            </a:r>
            <a:endParaRPr lang="lt-LT" dirty="0"/>
          </a:p>
        </p:txBody>
      </p:sp>
    </p:spTree>
    <p:extLst>
      <p:ext uri="{BB962C8B-B14F-4D97-AF65-F5344CB8AC3E}">
        <p14:creationId xmlns:p14="http://schemas.microsoft.com/office/powerpoint/2010/main" val="1787591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ltLang="lt-LT" dirty="0"/>
              <a:t>Turinys</a:t>
            </a:r>
            <a:endParaRPr lang="lt-LT"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lt-LT" altLang="lt-LT" sz="2400" dirty="0"/>
              <a:t>Bendrasis reguliavimas</a:t>
            </a:r>
          </a:p>
          <a:p>
            <a:pPr algn="just">
              <a:buFont typeface="Wingdings" panose="05000000000000000000" pitchFamily="2" charset="2"/>
              <a:buChar char="§"/>
            </a:pPr>
            <a:r>
              <a:rPr lang="lt-LT" altLang="lt-LT" sz="2400" dirty="0"/>
              <a:t>Komercinės informacijos apie specifinius objektus sklaida</a:t>
            </a:r>
          </a:p>
          <a:p>
            <a:pPr algn="just">
              <a:buFont typeface="Wingdings" panose="05000000000000000000" pitchFamily="2" charset="2"/>
              <a:buChar char="§"/>
            </a:pPr>
            <a:r>
              <a:rPr lang="lt-LT" altLang="lt-LT" sz="2400" dirty="0"/>
              <a:t>Masinis komercinis paštas</a:t>
            </a:r>
          </a:p>
          <a:p>
            <a:pPr algn="just">
              <a:buFont typeface="Wingdings" panose="05000000000000000000" pitchFamily="2" charset="2"/>
              <a:buChar char="§"/>
            </a:pPr>
            <a:r>
              <a:rPr lang="lt-LT" altLang="lt-LT" sz="2400" dirty="0"/>
              <a:t>Licencijuojama veikla</a:t>
            </a:r>
          </a:p>
          <a:p>
            <a:endParaRPr lang="lt-LT" dirty="0"/>
          </a:p>
        </p:txBody>
      </p:sp>
    </p:spTree>
    <p:extLst>
      <p:ext uri="{BB962C8B-B14F-4D97-AF65-F5344CB8AC3E}">
        <p14:creationId xmlns:p14="http://schemas.microsoft.com/office/powerpoint/2010/main" val="3539209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ltLang="lt-LT" dirty="0"/>
              <a:t>Bendrasis reguliavimas</a:t>
            </a:r>
            <a:endParaRPr lang="lt-LT" dirty="0"/>
          </a:p>
        </p:txBody>
      </p:sp>
      <p:sp>
        <p:nvSpPr>
          <p:cNvPr id="3" name="Content Placeholder 2"/>
          <p:cNvSpPr>
            <a:spLocks noGrp="1"/>
          </p:cNvSpPr>
          <p:nvPr>
            <p:ph idx="1"/>
          </p:nvPr>
        </p:nvSpPr>
        <p:spPr/>
        <p:txBody>
          <a:bodyPr/>
          <a:lstStyle/>
          <a:p>
            <a:r>
              <a:rPr lang="lt-LT" altLang="lt-LT" sz="2800" dirty="0"/>
              <a:t>Bendros platinimo taisyklės</a:t>
            </a:r>
          </a:p>
          <a:p>
            <a:pPr lvl="1"/>
            <a:r>
              <a:rPr lang="lt-LT" altLang="lt-LT" sz="2400" dirty="0"/>
              <a:t>Reikalavimai reklamai:</a:t>
            </a:r>
          </a:p>
          <a:p>
            <a:pPr lvl="2"/>
            <a:r>
              <a:rPr lang="lt-LT" altLang="lt-LT" sz="2000" dirty="0"/>
              <a:t>Klaidinančios reklamos draudimas</a:t>
            </a:r>
          </a:p>
          <a:p>
            <a:pPr lvl="2"/>
            <a:r>
              <a:rPr lang="lt-LT" altLang="lt-LT" sz="2000" dirty="0"/>
              <a:t>Reikalavimai lyginamajai reklamai</a:t>
            </a:r>
          </a:p>
          <a:p>
            <a:pPr lvl="2"/>
            <a:r>
              <a:rPr lang="lt-LT" altLang="lt-LT" sz="2000" dirty="0"/>
              <a:t>Kt.</a:t>
            </a:r>
          </a:p>
          <a:p>
            <a:r>
              <a:rPr lang="lt-LT" altLang="lt-LT" sz="2800" dirty="0"/>
              <a:t>Funkcinis ekvivalentiškumas</a:t>
            </a:r>
          </a:p>
          <a:p>
            <a:r>
              <a:rPr lang="lt-LT" altLang="lt-LT" sz="2800" dirty="0"/>
              <a:t>Elektroninės formos nediskriminavimas</a:t>
            </a:r>
          </a:p>
          <a:p>
            <a:endParaRPr lang="lt-LT" dirty="0"/>
          </a:p>
        </p:txBody>
      </p:sp>
    </p:spTree>
    <p:extLst>
      <p:ext uri="{BB962C8B-B14F-4D97-AF65-F5344CB8AC3E}">
        <p14:creationId xmlns:p14="http://schemas.microsoft.com/office/powerpoint/2010/main" val="3508649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ltLang="lt-LT" dirty="0"/>
              <a:t>Bendrasis reguliavimas</a:t>
            </a:r>
            <a:endParaRPr lang="lt-LT" dirty="0"/>
          </a:p>
        </p:txBody>
      </p:sp>
      <p:sp>
        <p:nvSpPr>
          <p:cNvPr id="3" name="Content Placeholder 2"/>
          <p:cNvSpPr>
            <a:spLocks noGrp="1"/>
          </p:cNvSpPr>
          <p:nvPr>
            <p:ph idx="1"/>
          </p:nvPr>
        </p:nvSpPr>
        <p:spPr/>
        <p:txBody>
          <a:bodyPr>
            <a:normAutofit/>
          </a:bodyPr>
          <a:lstStyle/>
          <a:p>
            <a:pPr algn="just"/>
            <a:r>
              <a:rPr lang="lt-LT" altLang="lt-LT" sz="2400" dirty="0"/>
              <a:t>Informacijos platinimas viešo naudojimo kompiuterių tinkluose - informacijos pateikimas elektroninėse visuomenės informavimo priemonėse arba kituose interneto tinklalapiuose, siuntimas elektroniniu paštu neapibrėžtam gavėjų skaičiui arba pagal iš anksto sudarytus sąrašus, skleidimas elektroninėse konferencijose arba pateikimas visuomenei kitokiu viešai prieinamu būdu viešo naudojimo kompiuterių tinkluose, nesvarbu, ar paslauga </a:t>
            </a:r>
            <a:r>
              <a:rPr lang="lt-LT" altLang="lt-LT" sz="2400" dirty="0" smtClean="0"/>
              <a:t>mokama.</a:t>
            </a:r>
          </a:p>
          <a:p>
            <a:r>
              <a:rPr lang="lt-LT" sz="2100" cap="all" dirty="0">
                <a:solidFill>
                  <a:schemeClr val="tx1"/>
                </a:solidFill>
              </a:rPr>
              <a:t> </a:t>
            </a:r>
          </a:p>
          <a:p>
            <a:endParaRPr lang="lt-LT" dirty="0"/>
          </a:p>
        </p:txBody>
      </p:sp>
      <p:sp>
        <p:nvSpPr>
          <p:cNvPr id="4" name="Footer Placeholder 3"/>
          <p:cNvSpPr>
            <a:spLocks noGrp="1"/>
          </p:cNvSpPr>
          <p:nvPr>
            <p:ph type="ftr" sz="quarter" idx="11"/>
          </p:nvPr>
        </p:nvSpPr>
        <p:spPr>
          <a:xfrm>
            <a:off x="166160" y="5765411"/>
            <a:ext cx="8857397" cy="424111"/>
          </a:xfrm>
        </p:spPr>
        <p:txBody>
          <a:bodyPr vert="horz" lIns="91440" tIns="45720" rIns="91440" bIns="45720" rtlCol="0" anchor="ctr"/>
          <a:lstStyle/>
          <a:p>
            <a:pPr algn="just"/>
            <a:r>
              <a:rPr lang="lt-LT" sz="1600" dirty="0">
                <a:solidFill>
                  <a:schemeClr val="tx1"/>
                </a:solidFill>
              </a:rPr>
              <a:t>2003 m. kovo 5 d. Nr. 290 LIETUVOS RESPUBLIKOS </a:t>
            </a:r>
            <a:r>
              <a:rPr lang="lt-LT" sz="1600" dirty="0" err="1">
                <a:solidFill>
                  <a:schemeClr val="tx1"/>
                </a:solidFill>
              </a:rPr>
              <a:t>VYRIAUSYBĖs</a:t>
            </a:r>
            <a:r>
              <a:rPr lang="lt-LT" sz="1600" dirty="0">
                <a:solidFill>
                  <a:schemeClr val="tx1"/>
                </a:solidFill>
              </a:rPr>
              <a:t> NUTARIMAS DĖL VIEŠO NAUDOJIMO KOMPIUTERIŲ TINKLUOSE NESKELBTINOS INFORMACIJOS KONTROLĖS IR RIBOJAMOS VIEŠOSIOS INFORMACIJOS PLATINIMO TVARKOS PATVIRTINIMO</a:t>
            </a:r>
            <a:endParaRPr lang="lt-LT" altLang="lt-LT" sz="1600" dirty="0">
              <a:solidFill>
                <a:schemeClr val="tx1"/>
              </a:solidFill>
            </a:endParaRPr>
          </a:p>
        </p:txBody>
      </p:sp>
    </p:spTree>
    <p:extLst>
      <p:ext uri="{BB962C8B-B14F-4D97-AF65-F5344CB8AC3E}">
        <p14:creationId xmlns:p14="http://schemas.microsoft.com/office/powerpoint/2010/main" val="2814069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Bendrasis reguliavimas	</a:t>
            </a:r>
            <a:endParaRPr lang="lt-LT" dirty="0"/>
          </a:p>
        </p:txBody>
      </p:sp>
      <p:sp>
        <p:nvSpPr>
          <p:cNvPr id="3" name="Content Placeholder 2"/>
          <p:cNvSpPr>
            <a:spLocks noGrp="1"/>
          </p:cNvSpPr>
          <p:nvPr>
            <p:ph idx="1"/>
          </p:nvPr>
        </p:nvSpPr>
        <p:spPr/>
        <p:txBody>
          <a:bodyPr/>
          <a:lstStyle/>
          <a:p>
            <a:pPr algn="just"/>
            <a:r>
              <a:rPr lang="lt-LT" altLang="lt-LT" sz="2400" dirty="0"/>
              <a:t>Elektroninės visuomenės informavimo priemonės - visuomenės informavimo priemonių (spaudos leidinių, televizijos, radijo) interneto tinklalapiai, kuriuose elektronine forma perteikiama viešoji informacija, platinama įprastu būdu, nesvarbu, ar į interneto tinklalapį būtų perkeliamas visas turinys, ar tik jo dalis.</a:t>
            </a:r>
          </a:p>
          <a:p>
            <a:endParaRPr lang="lt-LT" dirty="0"/>
          </a:p>
        </p:txBody>
      </p:sp>
      <p:sp>
        <p:nvSpPr>
          <p:cNvPr id="5" name="Rectangle 4"/>
          <p:cNvSpPr/>
          <p:nvPr/>
        </p:nvSpPr>
        <p:spPr>
          <a:xfrm>
            <a:off x="160744" y="5561968"/>
            <a:ext cx="8868229" cy="830997"/>
          </a:xfrm>
          <a:prstGeom prst="rect">
            <a:avLst/>
          </a:prstGeom>
        </p:spPr>
        <p:txBody>
          <a:bodyPr wrap="square">
            <a:spAutoFit/>
          </a:bodyPr>
          <a:lstStyle/>
          <a:p>
            <a:pPr algn="just"/>
            <a:r>
              <a:rPr lang="lt-LT" sz="1600" cap="all" dirty="0"/>
              <a:t>2003 m. kovo 5 d. Nr. 290 LIETUVOS RESPUBLIKOS </a:t>
            </a:r>
            <a:r>
              <a:rPr lang="lt-LT" sz="1600" cap="all" dirty="0" err="1"/>
              <a:t>VYRIAUSYBĖs</a:t>
            </a:r>
            <a:r>
              <a:rPr lang="lt-LT" sz="1600" cap="all" dirty="0"/>
              <a:t> NUTARIMAS DĖL VIEŠO NAUDOJIMO KOMPIUTERIŲ TINKLUOSE NESKELBTINOS INFORMACIJOS KONTROLĖS IR RIBOJAMOS VIEŠOSIOS INFORMACIJOS PLATINIMO TVARKOS PATVIRTINIMO</a:t>
            </a:r>
            <a:endParaRPr lang="lt-LT" altLang="lt-LT" sz="1600" cap="all" dirty="0"/>
          </a:p>
        </p:txBody>
      </p:sp>
    </p:spTree>
    <p:extLst>
      <p:ext uri="{BB962C8B-B14F-4D97-AF65-F5344CB8AC3E}">
        <p14:creationId xmlns:p14="http://schemas.microsoft.com/office/powerpoint/2010/main" val="977601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ltLang="lt-LT" dirty="0"/>
              <a:t>Bendrasis reguliavimas</a:t>
            </a:r>
            <a:endParaRPr lang="lt-LT" dirty="0"/>
          </a:p>
        </p:txBody>
      </p:sp>
      <p:sp>
        <p:nvSpPr>
          <p:cNvPr id="3" name="Content Placeholder 2"/>
          <p:cNvSpPr>
            <a:spLocks noGrp="1"/>
          </p:cNvSpPr>
          <p:nvPr>
            <p:ph idx="1"/>
          </p:nvPr>
        </p:nvSpPr>
        <p:spPr/>
        <p:txBody>
          <a:bodyPr>
            <a:normAutofit/>
          </a:bodyPr>
          <a:lstStyle/>
          <a:p>
            <a:pPr algn="just"/>
            <a:r>
              <a:rPr lang="lt-LT" sz="2400" dirty="0"/>
              <a:t>Elektroninėmis visuomenės informavimo priemonėmis nelaikomi valstybės institucijų ir įstaigų (toliau vadinama – valstybės institucijos), valstybės pareigūnų ir valstybės tarnautojų (darbuotojų) interneto tinklalapiai, skirti oficialiems dokumentams ir informacijai apie valstybės institucijos darbą platinti, taip pat asmenų privatūs interneto tinklalapiai, kuriuose dedama informacija apie pačius interneto tinklalapių įkūrėjus, jų duomenys, kūriniai, informacija apie jų gaminamą ir parduodamą produkciją, teikiamas paslaugas ir panašiai.</a:t>
            </a:r>
          </a:p>
        </p:txBody>
      </p:sp>
      <p:sp>
        <p:nvSpPr>
          <p:cNvPr id="4" name="Rectangle 3"/>
          <p:cNvSpPr/>
          <p:nvPr/>
        </p:nvSpPr>
        <p:spPr>
          <a:xfrm>
            <a:off x="160744" y="5561968"/>
            <a:ext cx="8868229" cy="830997"/>
          </a:xfrm>
          <a:prstGeom prst="rect">
            <a:avLst/>
          </a:prstGeom>
        </p:spPr>
        <p:txBody>
          <a:bodyPr wrap="square">
            <a:spAutoFit/>
          </a:bodyPr>
          <a:lstStyle/>
          <a:p>
            <a:pPr algn="just"/>
            <a:r>
              <a:rPr lang="lt-LT" sz="1600" cap="all" dirty="0"/>
              <a:t>2003 m. kovo 5 d. Nr. 290 LIETUVOS RESPUBLIKOS </a:t>
            </a:r>
            <a:r>
              <a:rPr lang="lt-LT" sz="1600" cap="all" dirty="0" err="1"/>
              <a:t>VYRIAUSYBĖs</a:t>
            </a:r>
            <a:r>
              <a:rPr lang="lt-LT" sz="1600" cap="all" dirty="0"/>
              <a:t> NUTARIMAS DĖL VIEŠO NAUDOJIMO KOMPIUTERIŲ TINKLUOSE NESKELBTINOS INFORMACIJOS KONTROLĖS IR RIBOJAMOS VIEŠOSIOS INFORMACIJOS PLATINIMO TVARKOS PATVIRTINIMO</a:t>
            </a:r>
            <a:endParaRPr lang="lt-LT" altLang="lt-LT" sz="1600" cap="all" dirty="0"/>
          </a:p>
        </p:txBody>
      </p:sp>
    </p:spTree>
    <p:extLst>
      <p:ext uri="{BB962C8B-B14F-4D97-AF65-F5344CB8AC3E}">
        <p14:creationId xmlns:p14="http://schemas.microsoft.com/office/powerpoint/2010/main" val="1445618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ltLang="lt-LT" dirty="0"/>
              <a:t>Specifiniai objektai</a:t>
            </a:r>
            <a:endParaRPr lang="lt-LT"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lt-LT" altLang="lt-LT" sz="2800" dirty="0"/>
              <a:t>Informacija pilnamečiams</a:t>
            </a:r>
          </a:p>
          <a:p>
            <a:pPr>
              <a:buFont typeface="Wingdings" panose="05000000000000000000" pitchFamily="2" charset="2"/>
              <a:buChar char="§"/>
            </a:pPr>
            <a:r>
              <a:rPr lang="lt-LT" altLang="lt-LT" sz="2800" dirty="0"/>
              <a:t>Vaistai</a:t>
            </a:r>
          </a:p>
          <a:p>
            <a:pPr>
              <a:buFont typeface="Wingdings" panose="05000000000000000000" pitchFamily="2" charset="2"/>
              <a:buChar char="§"/>
            </a:pPr>
            <a:r>
              <a:rPr lang="lt-LT" altLang="lt-LT" sz="2800" dirty="0"/>
              <a:t>Kt.</a:t>
            </a:r>
          </a:p>
          <a:p>
            <a:endParaRPr lang="lt-LT" dirty="0"/>
          </a:p>
        </p:txBody>
      </p:sp>
    </p:spTree>
    <p:extLst>
      <p:ext uri="{BB962C8B-B14F-4D97-AF65-F5344CB8AC3E}">
        <p14:creationId xmlns:p14="http://schemas.microsoft.com/office/powerpoint/2010/main" val="4054047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ltLang="lt-LT" dirty="0"/>
              <a:t>Informacija pilnamečiams</a:t>
            </a:r>
            <a:endParaRPr lang="lt-LT" dirty="0"/>
          </a:p>
        </p:txBody>
      </p:sp>
      <p:sp>
        <p:nvSpPr>
          <p:cNvPr id="3" name="Content Placeholder 2"/>
          <p:cNvSpPr>
            <a:spLocks noGrp="1"/>
          </p:cNvSpPr>
          <p:nvPr>
            <p:ph idx="1"/>
          </p:nvPr>
        </p:nvSpPr>
        <p:spPr/>
        <p:txBody>
          <a:bodyPr>
            <a:normAutofit/>
          </a:bodyPr>
          <a:lstStyle/>
          <a:p>
            <a:pPr algn="just"/>
            <a:r>
              <a:rPr lang="lt-LT" dirty="0"/>
              <a:t>Interneto tinklalapiai, kuriuose skleidžiama neigiamą poveikį nepilnamečių vystymuisi daranti viešoji informacija, turi būti klasifikuojami į grupes pagal amžiaus </a:t>
            </a:r>
            <a:r>
              <a:rPr lang="lt-LT" dirty="0" smtClean="0"/>
              <a:t>cenzą: interneto </a:t>
            </a:r>
            <a:r>
              <a:rPr lang="lt-LT" dirty="0"/>
              <a:t>tinklalapiai, kuriuose skleidžiama informacija, daranti neigiamą poveikį asmenims iki 7 metų</a:t>
            </a:r>
            <a:r>
              <a:rPr lang="lt-LT" dirty="0" smtClean="0"/>
              <a:t>; iki 14 metų; iki 18 metų.</a:t>
            </a:r>
            <a:endParaRPr lang="lt-LT" dirty="0"/>
          </a:p>
          <a:p>
            <a:pPr algn="just"/>
            <a:r>
              <a:rPr lang="lt-LT" dirty="0" smtClean="0"/>
              <a:t>Interneto </a:t>
            </a:r>
            <a:r>
              <a:rPr lang="lt-LT" dirty="0"/>
              <a:t>tinklalapiuose, priskirtuose atitinkamai grupei pagal amžiaus cenzą, turi būti įdiegtas tokių tinklalapių įžanginis puslapis (priešlapis), kuriame turi būti tik aiškiai įskaitomas įspėjamasis užrašas ta kalba (tomis kalbomis), kuria (kuriomis) skleidžiama informacija tame interneto tinklalapyje:</a:t>
            </a:r>
          </a:p>
          <a:p>
            <a:pPr algn="just"/>
            <a:r>
              <a:rPr lang="lt-LT" dirty="0" smtClean="0"/>
              <a:t>„</a:t>
            </a:r>
            <a:r>
              <a:rPr lang="lt-LT" dirty="0"/>
              <a:t>Šiame tinklalapyje skleidžiama informacija gali daryti neigiamą poveikį asmenims iki </a:t>
            </a:r>
            <a:r>
              <a:rPr lang="lt-LT" dirty="0" smtClean="0"/>
              <a:t>7/14/18 </a:t>
            </a:r>
            <a:r>
              <a:rPr lang="lt-LT" dirty="0"/>
              <a:t>metų“;</a:t>
            </a:r>
          </a:p>
          <a:p>
            <a:endParaRPr lang="lt-LT" dirty="0"/>
          </a:p>
        </p:txBody>
      </p:sp>
      <p:sp>
        <p:nvSpPr>
          <p:cNvPr id="4" name="Footer Placeholder 3"/>
          <p:cNvSpPr>
            <a:spLocks noGrp="1"/>
          </p:cNvSpPr>
          <p:nvPr>
            <p:ph type="ftr" sz="quarter" idx="11"/>
          </p:nvPr>
        </p:nvSpPr>
        <p:spPr>
          <a:xfrm>
            <a:off x="166160" y="5765411"/>
            <a:ext cx="8857397" cy="424111"/>
          </a:xfrm>
        </p:spPr>
        <p:txBody>
          <a:bodyPr/>
          <a:lstStyle/>
          <a:p>
            <a:pPr algn="just"/>
            <a:r>
              <a:rPr lang="lt-LT" sz="1600" dirty="0" smtClean="0">
                <a:solidFill>
                  <a:schemeClr val="tx1"/>
                </a:solidFill>
              </a:rPr>
              <a:t>2010 m. liepos 21 d. </a:t>
            </a:r>
            <a:r>
              <a:rPr lang="lt-LT" sz="1600" dirty="0" err="1" smtClean="0">
                <a:solidFill>
                  <a:schemeClr val="tx1"/>
                </a:solidFill>
              </a:rPr>
              <a:t>lietuvos</a:t>
            </a:r>
            <a:r>
              <a:rPr lang="lt-LT" sz="1600" dirty="0" smtClean="0">
                <a:solidFill>
                  <a:schemeClr val="tx1"/>
                </a:solidFill>
              </a:rPr>
              <a:t> respublikos vyriausybės nutarimas </a:t>
            </a:r>
            <a:r>
              <a:rPr lang="lt-LT" sz="1600" dirty="0" err="1" smtClean="0">
                <a:solidFill>
                  <a:schemeClr val="tx1"/>
                </a:solidFill>
              </a:rPr>
              <a:t>nr.</a:t>
            </a:r>
            <a:r>
              <a:rPr lang="lt-LT" sz="1600" dirty="0" smtClean="0">
                <a:solidFill>
                  <a:schemeClr val="tx1"/>
                </a:solidFill>
              </a:rPr>
              <a:t> 1121 DĖL NEIGIAMĄ POVEIKĮ NEPILNAMEČIŲ VYSTYMUISI DARANČIOS VIEŠOSIOS INFORMACIJOS ŽYMĖJIMO IR SKLEIDIMO TVARKOS APRAŠO PATVIRTINIMO</a:t>
            </a:r>
            <a:endParaRPr lang="lt-LT" sz="1600" dirty="0">
              <a:solidFill>
                <a:schemeClr val="tx1"/>
              </a:solidFill>
            </a:endParaRPr>
          </a:p>
        </p:txBody>
      </p:sp>
    </p:spTree>
    <p:extLst>
      <p:ext uri="{BB962C8B-B14F-4D97-AF65-F5344CB8AC3E}">
        <p14:creationId xmlns:p14="http://schemas.microsoft.com/office/powerpoint/2010/main" val="2724192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ltLang="lt-LT" dirty="0"/>
              <a:t>Informacija pilnamečiams</a:t>
            </a:r>
            <a:endParaRPr lang="lt-LT" dirty="0"/>
          </a:p>
        </p:txBody>
      </p:sp>
      <p:sp>
        <p:nvSpPr>
          <p:cNvPr id="3" name="Content Placeholder 2"/>
          <p:cNvSpPr>
            <a:spLocks noGrp="1"/>
          </p:cNvSpPr>
          <p:nvPr>
            <p:ph idx="1"/>
          </p:nvPr>
        </p:nvSpPr>
        <p:spPr/>
        <p:txBody>
          <a:bodyPr>
            <a:normAutofit/>
          </a:bodyPr>
          <a:lstStyle/>
          <a:p>
            <a:pPr algn="just"/>
            <a:r>
              <a:rPr lang="lt-LT" sz="2400" dirty="0"/>
              <a:t>Jeigu interneto </a:t>
            </a:r>
            <a:r>
              <a:rPr lang="lt-LT" sz="2400" dirty="0" smtClean="0"/>
              <a:t>tinklalapyje gali </a:t>
            </a:r>
            <a:r>
              <a:rPr lang="lt-LT" sz="2400" dirty="0"/>
              <a:t>būti informacijos, kuri daro neigiamą poveikį nepilnamečių vystymuisi, prisijungiant prie konkrečios tame tinklalapyje esančios neigiamą poveikį nepilnamečių vystymuisi darančios informacijos turi būti informuojama aiškiai įskaitomu įspėjamuoju užrašu ta kalba (tomis kalbomis), kuria (kuriomis) skleidžiama informacija tame interneto tinklalapyje, arba indeksu:</a:t>
            </a:r>
          </a:p>
          <a:p>
            <a:pPr algn="just"/>
            <a:r>
              <a:rPr lang="lt-LT" sz="2400" dirty="0" smtClean="0"/>
              <a:t>„</a:t>
            </a:r>
            <a:r>
              <a:rPr lang="lt-LT" sz="2400" dirty="0"/>
              <a:t>Informacija gali daryti neigiamą poveikį asmenims iki 7 </a:t>
            </a:r>
            <a:r>
              <a:rPr lang="lt-LT" sz="2400" dirty="0" smtClean="0"/>
              <a:t>metų / iki 14 metų / iki 18 metų“ </a:t>
            </a:r>
            <a:r>
              <a:rPr lang="lt-LT" sz="2400" dirty="0"/>
              <a:t>arba indeksu „</a:t>
            </a:r>
            <a:r>
              <a:rPr lang="lt-LT" sz="2400" dirty="0" smtClean="0"/>
              <a:t>N-7 / N-14 / S“;</a:t>
            </a:r>
            <a:endParaRPr lang="lt-LT" sz="2400" dirty="0"/>
          </a:p>
          <a:p>
            <a:endParaRPr lang="lt-LT" dirty="0"/>
          </a:p>
        </p:txBody>
      </p:sp>
      <p:sp>
        <p:nvSpPr>
          <p:cNvPr id="5" name="Footer Placeholder 3"/>
          <p:cNvSpPr>
            <a:spLocks noGrp="1"/>
          </p:cNvSpPr>
          <p:nvPr>
            <p:ph type="ftr" sz="quarter" idx="11"/>
          </p:nvPr>
        </p:nvSpPr>
        <p:spPr>
          <a:xfrm>
            <a:off x="166160" y="5765411"/>
            <a:ext cx="8857397" cy="424111"/>
          </a:xfrm>
        </p:spPr>
        <p:txBody>
          <a:bodyPr/>
          <a:lstStyle/>
          <a:p>
            <a:pPr algn="just"/>
            <a:r>
              <a:rPr lang="lt-LT" sz="1600" dirty="0" smtClean="0">
                <a:solidFill>
                  <a:schemeClr val="tx1"/>
                </a:solidFill>
              </a:rPr>
              <a:t>2010 m. liepos 21 d. </a:t>
            </a:r>
            <a:r>
              <a:rPr lang="lt-LT" sz="1600" dirty="0" err="1" smtClean="0">
                <a:solidFill>
                  <a:schemeClr val="tx1"/>
                </a:solidFill>
              </a:rPr>
              <a:t>lietuvos</a:t>
            </a:r>
            <a:r>
              <a:rPr lang="lt-LT" sz="1600" dirty="0" smtClean="0">
                <a:solidFill>
                  <a:schemeClr val="tx1"/>
                </a:solidFill>
              </a:rPr>
              <a:t> respublikos vyriausybės nutarimas </a:t>
            </a:r>
            <a:r>
              <a:rPr lang="lt-LT" sz="1600" dirty="0" err="1" smtClean="0">
                <a:solidFill>
                  <a:schemeClr val="tx1"/>
                </a:solidFill>
              </a:rPr>
              <a:t>nr.</a:t>
            </a:r>
            <a:r>
              <a:rPr lang="lt-LT" sz="1600" dirty="0" smtClean="0">
                <a:solidFill>
                  <a:schemeClr val="tx1"/>
                </a:solidFill>
              </a:rPr>
              <a:t> 1121 DĖL NEIGIAMĄ POVEIKĮ NEPILNAMEČIŲ VYSTYMUISI DARANČIOS VIEŠOSIOS INFORMACIJOS ŽYMĖJIMO IR SKLEIDIMO TVARKOS APRAŠO PATVIRTINIMO</a:t>
            </a:r>
            <a:endParaRPr lang="lt-LT" sz="1600" dirty="0">
              <a:solidFill>
                <a:schemeClr val="tx1"/>
              </a:solidFill>
            </a:endParaRPr>
          </a:p>
        </p:txBody>
      </p:sp>
    </p:spTree>
    <p:extLst>
      <p:ext uri="{BB962C8B-B14F-4D97-AF65-F5344CB8AC3E}">
        <p14:creationId xmlns:p14="http://schemas.microsoft.com/office/powerpoint/2010/main" val="270459007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70</TotalTime>
  <Words>1068</Words>
  <Application>Microsoft Office PowerPoint</Application>
  <PresentationFormat>On-screen Show (4:3)</PresentationFormat>
  <Paragraphs>84</Paragraphs>
  <Slides>19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Calibri</vt:lpstr>
      <vt:lpstr>Calibri Light</vt:lpstr>
      <vt:lpstr>Wingdings</vt:lpstr>
      <vt:lpstr>Retrospect</vt:lpstr>
      <vt:lpstr>Elektroninės komercijos teisinis reguliavimas</vt:lpstr>
      <vt:lpstr>Turinys</vt:lpstr>
      <vt:lpstr>Bendrasis reguliavimas</vt:lpstr>
      <vt:lpstr>Bendrasis reguliavimas</vt:lpstr>
      <vt:lpstr>Bendrasis reguliavimas </vt:lpstr>
      <vt:lpstr>Bendrasis reguliavimas</vt:lpstr>
      <vt:lpstr>Specifiniai objektai</vt:lpstr>
      <vt:lpstr>Informacija pilnamečiams</vt:lpstr>
      <vt:lpstr>Informacija pilnamečiams</vt:lpstr>
      <vt:lpstr>Informacija pilnamečiams</vt:lpstr>
      <vt:lpstr>Informacija pilnamečiams</vt:lpstr>
      <vt:lpstr>Informacija pilnamečiams</vt:lpstr>
      <vt:lpstr>Informacija pilnamečiams</vt:lpstr>
      <vt:lpstr>Informacija pilnamečiams</vt:lpstr>
      <vt:lpstr>Informacija pilnamečiams</vt:lpstr>
      <vt:lpstr>Vaistų reklama elektroninėmis informacijos perdavimo priemonėmis</vt:lpstr>
      <vt:lpstr>Masinis komercinis paštas</vt:lpstr>
      <vt:lpstr>Vertimasis licencijuojama veikla</vt:lpstr>
      <vt:lpstr>Klausimai?</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Elektroninės komercijos teisinis reguliavimas</dc:title>
  <dc:creator>Ignas Žimkus</dc:creator>
  <cp:lastModifiedBy>Ignas Žimkus</cp:lastModifiedBy>
  <cp:revision>26</cp:revision>
  <dcterms:created xsi:type="dcterms:W3CDTF">2015-02-05T13:47:45Z</dcterms:created>
  <dcterms:modified xsi:type="dcterms:W3CDTF">2015-04-16T09:02:57Z</dcterms:modified>
</cp:coreProperties>
</file>