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8" r:id="rId4"/>
    <p:sldId id="279" r:id="rId5"/>
    <p:sldId id="281" r:id="rId6"/>
    <p:sldId id="258" r:id="rId7"/>
    <p:sldId id="280" r:id="rId8"/>
    <p:sldId id="259" r:id="rId9"/>
    <p:sldId id="260" r:id="rId10"/>
    <p:sldId id="261" r:id="rId11"/>
    <p:sldId id="262" r:id="rId12"/>
    <p:sldId id="275" r:id="rId13"/>
    <p:sldId id="263" r:id="rId14"/>
    <p:sldId id="264" r:id="rId15"/>
    <p:sldId id="265" r:id="rId16"/>
    <p:sldId id="266" r:id="rId17"/>
    <p:sldId id="267" r:id="rId18"/>
    <p:sldId id="268" r:id="rId19"/>
    <p:sldId id="282" r:id="rId20"/>
    <p:sldId id="269" r:id="rId21"/>
    <p:sldId id="270" r:id="rId22"/>
    <p:sldId id="276" r:id="rId23"/>
    <p:sldId id="271" r:id="rId24"/>
    <p:sldId id="272" r:id="rId25"/>
    <p:sldId id="273" r:id="rId26"/>
    <p:sldId id="277" r:id="rId27"/>
    <p:sldId id="274" r:id="rId28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0F0F-3512-422F-9352-41212D8DA839}" type="datetimeFigureOut">
              <a:rPr lang="lt-LT" smtClean="0"/>
              <a:t>2019-10-22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0C4D-DF71-4595-B445-B73A618664E2}" type="slidenum">
              <a:rPr lang="lt-LT" smtClean="0"/>
              <a:t>‹#›</a:t>
            </a:fld>
            <a:endParaRPr lang="lt-L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15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0F0F-3512-422F-9352-41212D8DA839}" type="datetimeFigureOut">
              <a:rPr lang="lt-LT" smtClean="0"/>
              <a:t>2019-10-22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0C4D-DF71-4595-B445-B73A618664E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8571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0F0F-3512-422F-9352-41212D8DA839}" type="datetimeFigureOut">
              <a:rPr lang="lt-LT" smtClean="0"/>
              <a:t>2019-10-22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0C4D-DF71-4595-B445-B73A618664E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0582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0F0F-3512-422F-9352-41212D8DA839}" type="datetimeFigureOut">
              <a:rPr lang="lt-LT" smtClean="0"/>
              <a:t>2019-10-22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0C4D-DF71-4595-B445-B73A618664E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8523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0F0F-3512-422F-9352-41212D8DA839}" type="datetimeFigureOut">
              <a:rPr lang="lt-LT" smtClean="0"/>
              <a:t>2019-10-22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0C4D-DF71-4595-B445-B73A618664E2}" type="slidenum">
              <a:rPr lang="lt-LT" smtClean="0"/>
              <a:t>‹#›</a:t>
            </a:fld>
            <a:endParaRPr lang="lt-L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30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0F0F-3512-422F-9352-41212D8DA839}" type="datetimeFigureOut">
              <a:rPr lang="lt-LT" smtClean="0"/>
              <a:t>2019-10-22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0C4D-DF71-4595-B445-B73A618664E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4918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0F0F-3512-422F-9352-41212D8DA839}" type="datetimeFigureOut">
              <a:rPr lang="lt-LT" smtClean="0"/>
              <a:t>2019-10-22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0C4D-DF71-4595-B445-B73A618664E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300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0F0F-3512-422F-9352-41212D8DA839}" type="datetimeFigureOut">
              <a:rPr lang="lt-LT" smtClean="0"/>
              <a:t>2019-10-22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0C4D-DF71-4595-B445-B73A618664E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9144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0F0F-3512-422F-9352-41212D8DA839}" type="datetimeFigureOut">
              <a:rPr lang="lt-LT" smtClean="0"/>
              <a:t>2019-10-22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0C4D-DF71-4595-B445-B73A618664E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337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8B40F0F-3512-422F-9352-41212D8DA839}" type="datetimeFigureOut">
              <a:rPr lang="lt-LT" smtClean="0"/>
              <a:t>2019-10-22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FE0C4D-DF71-4595-B445-B73A618664E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6205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0F0F-3512-422F-9352-41212D8DA839}" type="datetimeFigureOut">
              <a:rPr lang="lt-LT" smtClean="0"/>
              <a:t>2019-10-22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0C4D-DF71-4595-B445-B73A618664E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6203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B40F0F-3512-422F-9352-41212D8DA839}" type="datetimeFigureOut">
              <a:rPr lang="lt-LT" smtClean="0"/>
              <a:t>2019-10-22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FE0C4D-DF71-4595-B445-B73A618664E2}" type="slidenum">
              <a:rPr lang="lt-LT" smtClean="0"/>
              <a:t>‹#›</a:t>
            </a:fld>
            <a:endParaRPr lang="lt-LT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33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etuva.gov.lt/lt/kvalifikuotu-patikimumo-uztikrinimo-paslaugu-teikeju-ir-kvalifikuotu-patikimumo-uztikrinimo-paslaugu-statuso-suteikimas--77;12615.html" TargetMode="External"/><Relationship Id="rId2" Type="http://schemas.openxmlformats.org/officeDocument/2006/relationships/hyperlink" Target="https://www.e-tar.lt/portal/lt/legalAct/09ae7bd0761911e8ae2bfd1913d66d5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etuva.gov.lt/lt/kvalifikuotu-patikimumo-uztikrinimo-paslaugu-teikeju-ir-kvalifikuotu-patikimumo-uztikrinimo-paslaugu-statuso-suteikimas--77;12615.html" TargetMode="External"/><Relationship Id="rId2" Type="http://schemas.openxmlformats.org/officeDocument/2006/relationships/hyperlink" Target="https://www.e-tar.lt/portal/lt/legalAct/09ae7bd0761911e8ae2bfd1913d66d5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altLang="lt-LT" dirty="0"/>
              <a:t>Elektroninės komercijos teisinis reguliavimas</a:t>
            </a:r>
            <a:endParaRPr lang="lt-L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lt-LT" dirty="0" smtClean="0"/>
          </a:p>
          <a:p>
            <a:r>
              <a:rPr lang="en-US" altLang="lt-LT" dirty="0" err="1" smtClean="0"/>
              <a:t>Patikimumo</a:t>
            </a:r>
            <a:r>
              <a:rPr lang="en-US" altLang="lt-LT" dirty="0" smtClean="0"/>
              <a:t> u</a:t>
            </a:r>
            <a:r>
              <a:rPr lang="lt-LT" altLang="lt-LT" dirty="0" err="1" smtClean="0"/>
              <a:t>žtirinimo</a:t>
            </a:r>
            <a:r>
              <a:rPr lang="lt-LT" altLang="lt-LT" dirty="0" smtClean="0"/>
              <a:t> PASLAUGOS IR Elektroninis </a:t>
            </a:r>
            <a:r>
              <a:rPr lang="lt-LT" altLang="lt-LT" dirty="0"/>
              <a:t>parašas</a:t>
            </a:r>
            <a:endParaRPr lang="en-GB" altLang="lt-LT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883684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altLang="lt-LT" dirty="0"/>
              <a:t>Technologiškai neutralus (dualistinis) reguliavimas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lt-LT" sz="2400" dirty="0"/>
              <a:t>N</a:t>
            </a:r>
            <a:r>
              <a:rPr lang="lt-LT" altLang="lt-LT" sz="2400" dirty="0" err="1"/>
              <a:t>ustatymas</a:t>
            </a:r>
            <a:r>
              <a:rPr lang="lt-LT" altLang="lt-LT" sz="2400" dirty="0"/>
              <a:t> nesusietų su konkrečia technologija reikalavimų, kurie užtikrina, kad elektroninis parašas (</a:t>
            </a:r>
            <a:r>
              <a:rPr lang="en-US" altLang="lt-LT" sz="2400" dirty="0"/>
              <a:t>ES </a:t>
            </a:r>
            <a:r>
              <a:rPr lang="en-US" altLang="lt-LT" sz="2400" dirty="0" err="1"/>
              <a:t>ir</a:t>
            </a:r>
            <a:r>
              <a:rPr lang="en-US" altLang="lt-LT" sz="2400" dirty="0"/>
              <a:t> LT - </a:t>
            </a:r>
            <a:r>
              <a:rPr lang="lt-LT" altLang="lt-LT" sz="2400" dirty="0"/>
              <a:t>saugus ar patobulintas (</a:t>
            </a:r>
            <a:r>
              <a:rPr lang="lt-LT" altLang="lt-LT" sz="2400" dirty="0" err="1"/>
              <a:t>advanced</a:t>
            </a:r>
            <a:r>
              <a:rPr lang="lt-LT" altLang="lt-LT" sz="2400" dirty="0"/>
              <a:t>)) patikimai funkciškai atitiktų paprastą parašą</a:t>
            </a:r>
          </a:p>
          <a:p>
            <a:r>
              <a:rPr lang="lt-LT" altLang="lt-LT" sz="2400" dirty="0"/>
              <a:t>Pavyzdžiai:</a:t>
            </a:r>
            <a:endParaRPr lang="en-US" altLang="lt-LT" sz="2400" dirty="0"/>
          </a:p>
          <a:p>
            <a:pPr lvl="1"/>
            <a:r>
              <a:rPr lang="lt-LT" altLang="lt-LT" sz="2000" dirty="0"/>
              <a:t>Bulgarija</a:t>
            </a:r>
          </a:p>
          <a:p>
            <a:pPr lvl="1"/>
            <a:r>
              <a:rPr lang="lt-LT" altLang="lt-LT" sz="2000" dirty="0"/>
              <a:t>UNCITRAL pavyzdinis įstatymas</a:t>
            </a:r>
          </a:p>
          <a:p>
            <a:pPr lvl="1"/>
            <a:r>
              <a:rPr lang="lt-LT" altLang="lt-LT" sz="2000" dirty="0"/>
              <a:t>ES direktyva</a:t>
            </a:r>
          </a:p>
          <a:p>
            <a:pPr lvl="1"/>
            <a:r>
              <a:rPr lang="lt-LT" altLang="lt-LT" sz="2000" dirty="0"/>
              <a:t>LR Elektroninio para</a:t>
            </a:r>
            <a:r>
              <a:rPr lang="lt-LT" altLang="lt-LT" sz="2000" dirty="0">
                <a:latin typeface="Times New Roman" panose="02020603050405020304" pitchFamily="18" charset="0"/>
              </a:rPr>
              <a:t>š</a:t>
            </a:r>
            <a:r>
              <a:rPr lang="lt-LT" altLang="lt-LT" sz="2000" dirty="0"/>
              <a:t>o įstatymas</a:t>
            </a:r>
            <a:endParaRPr lang="en-GB" altLang="lt-LT" sz="20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860173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dirty="0"/>
              <a:t>Reikalavimai saugiam el. parašui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altLang="lt-LT" sz="2800" dirty="0"/>
              <a:t>Unikalumas</a:t>
            </a:r>
          </a:p>
          <a:p>
            <a:pPr lvl="1"/>
            <a:r>
              <a:rPr lang="lt-LT" altLang="lt-LT" sz="2400" dirty="0"/>
              <a:t>Vienareikšmiškai susietas su pasirašančiu asmeniu</a:t>
            </a:r>
            <a:endParaRPr lang="en-GB" altLang="lt-LT" sz="2400" dirty="0"/>
          </a:p>
          <a:p>
            <a:r>
              <a:rPr lang="lt-LT" altLang="lt-LT" sz="2800" dirty="0"/>
              <a:t>Identifikavimas</a:t>
            </a:r>
            <a:r>
              <a:rPr lang="en-US" altLang="lt-LT" sz="2800" dirty="0"/>
              <a:t> (</a:t>
            </a:r>
            <a:r>
              <a:rPr lang="lt-LT" altLang="lt-LT" sz="2800" dirty="0"/>
              <a:t>nėra </a:t>
            </a:r>
            <a:r>
              <a:rPr lang="en-US" altLang="lt-LT" sz="2800" dirty="0"/>
              <a:t>UNCITRAL)</a:t>
            </a:r>
            <a:endParaRPr lang="lt-LT" altLang="lt-LT" sz="2800" dirty="0"/>
          </a:p>
          <a:p>
            <a:pPr lvl="1"/>
            <a:r>
              <a:rPr lang="lt-LT" altLang="lt-LT" sz="2400" dirty="0"/>
              <a:t>Leidžia identifikuoti pasirašantį </a:t>
            </a:r>
            <a:r>
              <a:rPr lang="lt-LT" altLang="lt-LT" sz="2400" dirty="0" smtClean="0"/>
              <a:t>asmenį</a:t>
            </a:r>
            <a:endParaRPr lang="lt-LT" altLang="lt-LT" sz="2400" dirty="0"/>
          </a:p>
        </p:txBody>
      </p:sp>
    </p:spTree>
    <p:extLst>
      <p:ext uri="{BB962C8B-B14F-4D97-AF65-F5344CB8AC3E}">
        <p14:creationId xmlns:p14="http://schemas.microsoft.com/office/powerpoint/2010/main" val="1391281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dirty="0"/>
              <a:t>Reikalavimai saugiam el. parašui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altLang="lt-LT" sz="2800" dirty="0"/>
              <a:t>Saugumas</a:t>
            </a:r>
          </a:p>
          <a:p>
            <a:pPr lvl="1" algn="just"/>
            <a:r>
              <a:rPr lang="lt-LT" altLang="lt-LT" sz="2400" dirty="0"/>
              <a:t>Sukurtas priemonėmis, kurias gali tvarkyti tik pasirašantis asmuo savo valia</a:t>
            </a:r>
          </a:p>
          <a:p>
            <a:r>
              <a:rPr lang="lt-LT" altLang="lt-LT" sz="2800" dirty="0"/>
              <a:t>Integralumas</a:t>
            </a:r>
            <a:endParaRPr lang="en-US" altLang="lt-LT" sz="2800" dirty="0"/>
          </a:p>
          <a:p>
            <a:pPr lvl="1" algn="just"/>
            <a:r>
              <a:rPr lang="lt-LT" altLang="lt-LT" sz="2400" dirty="0"/>
              <a:t>Susijęs su pasirašytais duomenimis taip, kad bet koks šių duomenų pakeitimas yra pastebimas</a:t>
            </a:r>
          </a:p>
          <a:p>
            <a:pPr algn="just"/>
            <a:r>
              <a:rPr lang="en-US" altLang="lt-LT" sz="2800" dirty="0"/>
              <a:t>UNCITRAL – </a:t>
            </a:r>
            <a:r>
              <a:rPr lang="lt-LT" altLang="lt-LT" sz="2800" dirty="0"/>
              <a:t>galimybė pastebėti bet kokį parašo pakitimą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508611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dirty="0"/>
              <a:t>Aiškios technologijos įtvirtinimas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lt-LT" altLang="lt-LT" sz="2800" dirty="0"/>
              <a:t>Pripažįstamas tik skaitmeninis parašas</a:t>
            </a:r>
          </a:p>
          <a:p>
            <a:pPr lvl="1" algn="just"/>
            <a:r>
              <a:rPr lang="lt-LT" altLang="lt-LT" sz="2400" dirty="0"/>
              <a:t>Elektroninis parašas, kuris kuriamas naudojant viešojo rakto technologiją (PKI) </a:t>
            </a:r>
          </a:p>
          <a:p>
            <a:pPr algn="just"/>
            <a:r>
              <a:rPr lang="lt-LT" altLang="lt-LT" sz="2800" dirty="0"/>
              <a:t>Pirmasis reguliavimo būdas</a:t>
            </a:r>
          </a:p>
          <a:p>
            <a:pPr algn="just"/>
            <a:r>
              <a:rPr lang="lt-LT" altLang="lt-LT" sz="2800" dirty="0"/>
              <a:t>Pavyzdžiai:</a:t>
            </a:r>
          </a:p>
          <a:p>
            <a:pPr lvl="1" algn="just"/>
            <a:r>
              <a:rPr lang="lt-LT" altLang="lt-LT" sz="2400" dirty="0"/>
              <a:t>JAV Jutos valstija</a:t>
            </a:r>
          </a:p>
          <a:p>
            <a:pPr lvl="1" algn="just"/>
            <a:r>
              <a:rPr lang="lt-LT" altLang="lt-LT" sz="2400" dirty="0"/>
              <a:t>Argentinoje</a:t>
            </a:r>
          </a:p>
          <a:p>
            <a:pPr lvl="1" algn="just"/>
            <a:r>
              <a:rPr lang="lt-LT" altLang="lt-LT" sz="2400" dirty="0"/>
              <a:t>Malaizijoje</a:t>
            </a:r>
          </a:p>
          <a:p>
            <a:pPr lvl="1" algn="just"/>
            <a:r>
              <a:rPr lang="lt-LT" altLang="lt-LT" sz="2400" dirty="0"/>
              <a:t>Anksčiau - Vokietijoje</a:t>
            </a:r>
            <a:endParaRPr lang="en-GB" altLang="lt-LT" sz="24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727333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altLang="lt-LT" dirty="0"/>
              <a:t>Kas gali pasirašyti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lt-LT" altLang="lt-LT" sz="2800" dirty="0" smtClean="0"/>
              <a:t>Ir </a:t>
            </a:r>
            <a:r>
              <a:rPr lang="lt-LT" altLang="lt-LT" sz="2800" dirty="0"/>
              <a:t>fiziniai, ir juridiniai asmenys</a:t>
            </a:r>
          </a:p>
          <a:p>
            <a:pPr lvl="1" algn="just"/>
            <a:r>
              <a:rPr lang="lt-LT" altLang="lt-LT" sz="2400" dirty="0"/>
              <a:t>ES, </a:t>
            </a:r>
            <a:r>
              <a:rPr lang="lt-LT" altLang="lt-LT" sz="2400" dirty="0" smtClean="0"/>
              <a:t>UNCITRAL</a:t>
            </a:r>
            <a:endParaRPr lang="lt-LT" altLang="lt-LT" sz="2400" dirty="0"/>
          </a:p>
          <a:p>
            <a:pPr algn="just"/>
            <a:r>
              <a:rPr lang="lt-LT" altLang="lt-LT" sz="2800" dirty="0"/>
              <a:t>Specialus reguliavimas</a:t>
            </a:r>
          </a:p>
          <a:p>
            <a:pPr lvl="1" algn="just"/>
            <a:r>
              <a:rPr lang="en-GB" altLang="lt-LT" sz="2400" dirty="0" err="1"/>
              <a:t>Atstovaujamojo</a:t>
            </a:r>
            <a:r>
              <a:rPr lang="en-GB" altLang="lt-LT" sz="2400" dirty="0"/>
              <a:t> (</a:t>
            </a:r>
            <a:r>
              <a:rPr lang="en-GB" altLang="lt-LT" sz="2400" dirty="0" err="1"/>
              <a:t>pvz</a:t>
            </a:r>
            <a:r>
              <a:rPr lang="en-GB" altLang="lt-LT" sz="2400" dirty="0"/>
              <a:t>., j</a:t>
            </a:r>
            <a:r>
              <a:rPr lang="lt-LT" altLang="lt-LT" sz="2400" dirty="0" err="1"/>
              <a:t>uridinio</a:t>
            </a:r>
            <a:r>
              <a:rPr lang="lt-LT" altLang="lt-LT" sz="2400" dirty="0"/>
              <a:t> asmens</a:t>
            </a:r>
            <a:r>
              <a:rPr lang="en-GB" altLang="lt-LT" sz="2400" dirty="0"/>
              <a:t>)</a:t>
            </a:r>
            <a:r>
              <a:rPr lang="lt-LT" altLang="lt-LT" sz="2400" dirty="0"/>
              <a:t> teisė kontroliuoti sertifikatus, kuriuose yra informacijos apie jį (</a:t>
            </a:r>
            <a:r>
              <a:rPr lang="en-GB" altLang="lt-LT" sz="2400" dirty="0" err="1"/>
              <a:t>Lietuva</a:t>
            </a:r>
            <a:r>
              <a:rPr lang="en-GB" altLang="lt-LT" sz="2400" dirty="0"/>
              <a:t>, </a:t>
            </a:r>
            <a:r>
              <a:rPr lang="lt-LT" altLang="lt-LT" sz="2400" dirty="0"/>
              <a:t>Slovėnija)</a:t>
            </a:r>
            <a:endParaRPr lang="en-GB" altLang="lt-LT" sz="2400" dirty="0"/>
          </a:p>
          <a:p>
            <a:pPr lvl="1" algn="just"/>
            <a:r>
              <a:rPr lang="en-GB" altLang="lt-LT" sz="2400" dirty="0" err="1"/>
              <a:t>Juridinio</a:t>
            </a:r>
            <a:r>
              <a:rPr lang="en-GB" altLang="lt-LT" sz="2400" dirty="0"/>
              <a:t> </a:t>
            </a:r>
            <a:r>
              <a:rPr lang="en-GB" altLang="lt-LT" sz="2400" dirty="0" err="1"/>
              <a:t>asmens</a:t>
            </a:r>
            <a:r>
              <a:rPr lang="en-GB" altLang="lt-LT" sz="2400" dirty="0"/>
              <a:t> </a:t>
            </a:r>
            <a:r>
              <a:rPr lang="en-GB" altLang="lt-LT" sz="2400" dirty="0" err="1"/>
              <a:t>atstovo</a:t>
            </a:r>
            <a:r>
              <a:rPr lang="en-GB" altLang="lt-LT" sz="2400" dirty="0"/>
              <a:t> para</a:t>
            </a:r>
            <a:r>
              <a:rPr lang="lt-LT" altLang="lt-LT" sz="2400" dirty="0" err="1"/>
              <a:t>šo</a:t>
            </a:r>
            <a:r>
              <a:rPr lang="lt-LT" altLang="lt-LT" sz="2400" dirty="0"/>
              <a:t> prilyginimas parašui ir antspaudui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784058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altLang="lt-LT" dirty="0"/>
              <a:t>Elektroninio parašo galia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altLang="lt-LT" sz="2400" dirty="0"/>
              <a:t>ES ir Lietuvoje</a:t>
            </a:r>
          </a:p>
          <a:p>
            <a:pPr lvl="1" algn="just"/>
            <a:r>
              <a:rPr lang="en-US" altLang="lt-LT" sz="2000" dirty="0"/>
              <a:t>Saugus e</a:t>
            </a:r>
            <a:r>
              <a:rPr lang="lt-LT" altLang="lt-LT" sz="2000" dirty="0" err="1"/>
              <a:t>lektroninis</a:t>
            </a:r>
            <a:r>
              <a:rPr lang="lt-LT" altLang="lt-LT" sz="2000" dirty="0"/>
              <a:t> para</a:t>
            </a:r>
            <a:r>
              <a:rPr lang="lt-LT" altLang="lt-LT" sz="2000" dirty="0">
                <a:latin typeface="Times New Roman" panose="02020603050405020304" pitchFamily="18" charset="0"/>
              </a:rPr>
              <a:t>š</a:t>
            </a:r>
            <a:r>
              <a:rPr lang="lt-LT" altLang="lt-LT" sz="2000" dirty="0"/>
              <a:t>as, sukurtas saugia para</a:t>
            </a:r>
            <a:r>
              <a:rPr lang="lt-LT" altLang="lt-LT" sz="2000" dirty="0">
                <a:latin typeface="Times New Roman" panose="02020603050405020304" pitchFamily="18" charset="0"/>
              </a:rPr>
              <a:t>š</a:t>
            </a:r>
            <a:r>
              <a:rPr lang="lt-LT" altLang="lt-LT" sz="2000" dirty="0"/>
              <a:t>o formavimo įranga ir patvirtintas galiojančiu kvalifikuotu sertifikatu, elektroniniams duomenims turi tokią pačią teisinę galią kaip ir para</a:t>
            </a:r>
            <a:r>
              <a:rPr lang="lt-LT" altLang="lt-LT" sz="2000" dirty="0">
                <a:latin typeface="Times New Roman" panose="02020603050405020304" pitchFamily="18" charset="0"/>
              </a:rPr>
              <a:t>š</a:t>
            </a:r>
            <a:r>
              <a:rPr lang="lt-LT" altLang="lt-LT" sz="2000" dirty="0"/>
              <a:t>as ra</a:t>
            </a:r>
            <a:r>
              <a:rPr lang="lt-LT" altLang="lt-LT" sz="2000" dirty="0">
                <a:latin typeface="Times New Roman" panose="02020603050405020304" pitchFamily="18" charset="0"/>
              </a:rPr>
              <a:t>š</a:t>
            </a:r>
            <a:r>
              <a:rPr lang="lt-LT" altLang="lt-LT" sz="2000" dirty="0"/>
              <a:t>ytiniuose (ES </a:t>
            </a:r>
            <a:r>
              <a:rPr lang="lt-LT" altLang="lt-LT" sz="2000" dirty="0">
                <a:latin typeface="Times New Roman" panose="02020603050405020304" pitchFamily="18" charset="0"/>
              </a:rPr>
              <a:t>–</a:t>
            </a:r>
            <a:r>
              <a:rPr lang="lt-LT" altLang="lt-LT" sz="2000" dirty="0"/>
              <a:t> popieriniuose) dokumentuose ir yra priimtinas kaip įrodymas teismo procese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686242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altLang="lt-LT" dirty="0"/>
              <a:t>Elektroninio parašo galia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lt-LT" altLang="lt-LT" sz="3200" dirty="0"/>
              <a:t>ES ir Lietuvoje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lt-LT" altLang="lt-LT" sz="2800" dirty="0"/>
              <a:t>Parašas nepraranda teisinės galios dėl to, kad:</a:t>
            </a:r>
          </a:p>
          <a:p>
            <a:pPr lvl="2" algn="just"/>
            <a:r>
              <a:rPr lang="lt-LT" altLang="lt-LT" sz="2400" dirty="0"/>
              <a:t>yra elektroninis</a:t>
            </a:r>
          </a:p>
          <a:p>
            <a:pPr lvl="2" algn="just"/>
            <a:r>
              <a:rPr lang="lt-LT" altLang="lt-LT" sz="2400" dirty="0"/>
              <a:t>nėra </a:t>
            </a:r>
            <a:r>
              <a:rPr lang="lt-LT" altLang="lt-LT" sz="2400" dirty="0" smtClean="0"/>
              <a:t>paremtas </a:t>
            </a:r>
            <a:r>
              <a:rPr lang="lt-LT" altLang="lt-LT" sz="2400" dirty="0"/>
              <a:t>kvalifikuotu sertifikatu</a:t>
            </a:r>
          </a:p>
          <a:p>
            <a:pPr lvl="2" algn="just"/>
            <a:r>
              <a:rPr lang="lt-LT" altLang="lt-LT" sz="2400" dirty="0"/>
              <a:t>nėra paremtas kvalifikuotu sertifikatu, išduotu akredituoto sertifikavimo paslaugų teikėjo</a:t>
            </a:r>
          </a:p>
          <a:p>
            <a:pPr lvl="2" algn="just"/>
            <a:r>
              <a:rPr lang="lt-LT" altLang="lt-LT" sz="2400" dirty="0"/>
              <a:t>nėra sukurtas saugia parašo formavimo įranga</a:t>
            </a:r>
            <a:endParaRPr lang="en-GB" altLang="lt-LT" sz="24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341533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altLang="lt-LT" dirty="0"/>
              <a:t>Elektroninio parašo galia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lt-LT" altLang="lt-LT" sz="2400" dirty="0"/>
              <a:t>Sutarčių laisvės principas</a:t>
            </a:r>
          </a:p>
          <a:p>
            <a:pPr lvl="1" algn="just"/>
            <a:r>
              <a:rPr lang="lt-LT" altLang="lt-LT" sz="2000" dirty="0"/>
              <a:t>LR Elektroninio parašo įstatymo </a:t>
            </a:r>
            <a:r>
              <a:rPr lang="en-GB" altLang="lt-LT" sz="2000" dirty="0"/>
              <a:t>8 </a:t>
            </a:r>
            <a:r>
              <a:rPr lang="lt-LT" altLang="lt-LT" sz="2000" dirty="0"/>
              <a:t>straipsnio </a:t>
            </a:r>
            <a:r>
              <a:rPr lang="en-GB" altLang="lt-LT" sz="2000" dirty="0"/>
              <a:t>4 </a:t>
            </a:r>
            <a:r>
              <a:rPr lang="en-GB" altLang="lt-LT" sz="2000" dirty="0" err="1"/>
              <a:t>dalis</a:t>
            </a:r>
            <a:r>
              <a:rPr lang="en-GB" altLang="lt-LT" sz="2000" dirty="0"/>
              <a:t>, </a:t>
            </a:r>
            <a:r>
              <a:rPr lang="lt-LT" altLang="lt-LT" sz="2000" dirty="0"/>
              <a:t>Elektroninio para</a:t>
            </a:r>
            <a:r>
              <a:rPr lang="lt-LT" altLang="lt-LT" sz="2000" dirty="0">
                <a:latin typeface="Times New Roman" panose="02020603050405020304" pitchFamily="18" charset="0"/>
              </a:rPr>
              <a:t>š</a:t>
            </a:r>
            <a:r>
              <a:rPr lang="lt-LT" altLang="lt-LT" sz="2000" dirty="0"/>
              <a:t>o direktyvos preambulės </a:t>
            </a:r>
            <a:r>
              <a:rPr lang="en-US" altLang="lt-LT" sz="2000" dirty="0"/>
              <a:t>16 </a:t>
            </a:r>
            <a:r>
              <a:rPr lang="lt-LT" altLang="lt-LT" sz="2000" dirty="0"/>
              <a:t>punktas, UNCITRAL pavyzdinio įstatymo </a:t>
            </a:r>
            <a:r>
              <a:rPr lang="en-US" altLang="lt-LT" sz="2000" dirty="0"/>
              <a:t>5 </a:t>
            </a:r>
            <a:r>
              <a:rPr lang="en-US" altLang="lt-LT" sz="2000" dirty="0" err="1"/>
              <a:t>straipsnis</a:t>
            </a:r>
            <a:endParaRPr lang="lt-LT" altLang="lt-LT" sz="2000" dirty="0"/>
          </a:p>
          <a:p>
            <a:pPr algn="just"/>
            <a:r>
              <a:rPr lang="lt-LT" altLang="lt-LT" sz="2400" dirty="0"/>
              <a:t>Netaikoma, kai egzistuoja </a:t>
            </a:r>
            <a:r>
              <a:rPr lang="lt-LT" altLang="lt-LT" sz="2400" dirty="0" err="1"/>
              <a:t>notarizavimo</a:t>
            </a:r>
            <a:r>
              <a:rPr lang="lt-LT" altLang="lt-LT" sz="2400" dirty="0"/>
              <a:t> ar registravimo reikalavimai</a:t>
            </a:r>
          </a:p>
          <a:p>
            <a:pPr lvl="1" algn="just"/>
            <a:r>
              <a:rPr lang="lt-LT" altLang="lt-LT" sz="2000" dirty="0"/>
              <a:t>Elektroninis </a:t>
            </a:r>
            <a:r>
              <a:rPr lang="lt-LT" altLang="lt-LT" sz="2000" dirty="0" err="1"/>
              <a:t>notarizavimas</a:t>
            </a:r>
            <a:r>
              <a:rPr lang="lt-LT" altLang="lt-LT" sz="2000" dirty="0"/>
              <a:t>: JAV, Kanados Kvebeko provincija, Prancūzija</a:t>
            </a:r>
            <a:endParaRPr lang="en-GB" altLang="lt-LT" sz="20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252237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altLang="lt-LT" dirty="0"/>
              <a:t>Skaitmeninio parašo naudojimo procedūra</a:t>
            </a:r>
            <a:endParaRPr lang="lt-LT" dirty="0"/>
          </a:p>
        </p:txBody>
      </p:sp>
      <p:pic>
        <p:nvPicPr>
          <p:cNvPr id="4" name="Picture 4" descr="webguard02_dsv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36750" y="2209800"/>
            <a:ext cx="53149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747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 </a:t>
            </a:r>
            <a:r>
              <a:rPr lang="en-US" dirty="0" err="1" smtClean="0"/>
              <a:t>teik</a:t>
            </a:r>
            <a:r>
              <a:rPr lang="lt-LT" dirty="0" smtClean="0"/>
              <a:t>ėjų priežiūra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lt-LT" b="1" dirty="0"/>
              <a:t>Nuo 2016 m. liepos 1 d. prižiūrimi Lietuvoje įsisteigę tiek kvalifikuoti, tiek nekvalifikuoti patikimumo užtikrinimo paslaugų teikėjai. Priežiūros įstaiga dėl nekvalifikuotų patikimumo užtikrinimo paslaugų teikėjų privalo imtis veiksmų, kai tai būtina (</a:t>
            </a:r>
            <a:r>
              <a:rPr lang="lt-LT" b="1" i="1" dirty="0" err="1"/>
              <a:t>ex-post</a:t>
            </a:r>
            <a:r>
              <a:rPr lang="lt-LT" b="1" dirty="0"/>
              <a:t> priežiūra).</a:t>
            </a:r>
            <a:r>
              <a:rPr lang="lt-LT" dirty="0"/>
              <a:t> Kvalifikuoti patikimumo užtikrinimo paslaugų teikėjai kas 24 mėnesius turi atlikti privalomą auditą. Norėdami įgyti kvalifikuotą statusą, pagal </a:t>
            </a:r>
            <a:r>
              <a:rPr lang="lt-LT" dirty="0" err="1"/>
              <a:t>eIDAS</a:t>
            </a:r>
            <a:r>
              <a:rPr lang="lt-LT" dirty="0"/>
              <a:t> reglamento 21 straipsnį patikimumo užtikrinimo paslaugų teikėjai turi pateikti priežiūros įstaigai pranešimą kartu su atitikties įvertinimo ataskaita pagal </a:t>
            </a:r>
            <a:r>
              <a:rPr lang="lt-LT" dirty="0">
                <a:hlinkClick r:id="rId2"/>
              </a:rPr>
              <a:t>šiame teisės akte</a:t>
            </a:r>
            <a:r>
              <a:rPr lang="lt-LT" dirty="0"/>
              <a:t> nustatytas procedūras. Daugiau informacijos rasite </a:t>
            </a:r>
            <a:r>
              <a:rPr lang="lt-LT" dirty="0">
                <a:hlinkClick r:id="rId3"/>
              </a:rPr>
              <a:t>čia</a:t>
            </a:r>
            <a:r>
              <a:rPr lang="lt-LT" dirty="0"/>
              <a:t>. </a:t>
            </a:r>
            <a:br>
              <a:rPr lang="lt-LT" dirty="0"/>
            </a:br>
            <a:r>
              <a:rPr lang="lt-LT" dirty="0"/>
              <a:t>Kvalifikuoti patikimumo užtikrinimo paslaugų teikėjai gali pradėti teikti kvalifikuotas patikimumo užtikrinimo paslaugas, kai šių paslaugų kvalifikuotas statusas paskelbiamas patikimame sąraše, nurodytame </a:t>
            </a:r>
            <a:r>
              <a:rPr lang="lt-LT" dirty="0" err="1"/>
              <a:t>eIDAS</a:t>
            </a:r>
            <a:r>
              <a:rPr lang="lt-LT" dirty="0"/>
              <a:t> reglamento 22 straipsnyje. Nekvalifikuoti patikimumo užtikrinimo paslaugų teikėjai neturi prievolės pranešti apie savo veiklą priežiūros įstaigai, bet jų veikla bus tikrinama, gavus pranešimą dėl </a:t>
            </a:r>
            <a:r>
              <a:rPr lang="lt-LT" dirty="0" err="1"/>
              <a:t>eIDAS</a:t>
            </a:r>
            <a:r>
              <a:rPr lang="lt-LT" dirty="0"/>
              <a:t> reglamente jiems keliamų reikalavimų galimo nesilaikymo.</a:t>
            </a:r>
            <a:br>
              <a:rPr lang="lt-LT" dirty="0"/>
            </a:b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54790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dirty="0"/>
              <a:t>Temos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lt-LT" altLang="lt-LT" sz="2400" dirty="0" smtClean="0">
                <a:latin typeface="Calibri (Body)"/>
              </a:rPr>
              <a:t>Patikimumo užtikrinimo paslaugos (PUP), jų rūšys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t-LT" altLang="lt-LT" sz="2400" dirty="0" smtClean="0">
                <a:latin typeface="Calibri (Body)"/>
              </a:rPr>
              <a:t>PUP teisės šaltiniai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t-LT" altLang="lt-LT" sz="2400" dirty="0" smtClean="0">
                <a:latin typeface="Calibri (Body)"/>
              </a:rPr>
              <a:t>Elektroninio </a:t>
            </a:r>
            <a:r>
              <a:rPr lang="lt-LT" altLang="lt-LT" sz="2400" dirty="0">
                <a:latin typeface="Calibri (Body)"/>
              </a:rPr>
              <a:t>parašo samprata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t-LT" altLang="lt-LT" sz="2400" dirty="0">
                <a:latin typeface="Calibri (Body)"/>
              </a:rPr>
              <a:t>Elektroninio parašo reguliavimo būdai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t-LT" altLang="lt-LT" sz="2400" dirty="0" smtClean="0">
                <a:latin typeface="Calibri (Body)"/>
              </a:rPr>
              <a:t>Elektroninio </a:t>
            </a:r>
            <a:r>
              <a:rPr lang="lt-LT" altLang="lt-LT" sz="2400" dirty="0">
                <a:latin typeface="Calibri (Body)"/>
              </a:rPr>
              <a:t>parašo galia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t-LT" altLang="lt-LT" sz="2400" dirty="0">
                <a:latin typeface="Calibri (Body)"/>
              </a:rPr>
              <a:t>Skaitmeninio parašo naudojimo procedūra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t-LT" altLang="lt-LT" sz="2400" dirty="0">
                <a:latin typeface="Calibri (Body)"/>
              </a:rPr>
              <a:t>Elektroninio parašo sertifikavimas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t-LT" altLang="lt-LT" sz="2400" dirty="0">
                <a:latin typeface="Calibri (Body)"/>
              </a:rPr>
              <a:t>Užsienio sertifikatų pripažinimas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890155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dirty="0"/>
              <a:t>Elektroninio para</a:t>
            </a:r>
            <a:r>
              <a:rPr lang="lt-LT" altLang="lt-LT" dirty="0">
                <a:latin typeface="Times New Roman" panose="02020603050405020304" pitchFamily="18" charset="0"/>
              </a:rPr>
              <a:t>š</a:t>
            </a:r>
            <a:r>
              <a:rPr lang="lt-LT" altLang="lt-LT" dirty="0"/>
              <a:t>o sertifikavimas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lt-LT" altLang="lt-LT" sz="2400" dirty="0"/>
              <a:t>Sertifikatas </a:t>
            </a:r>
            <a:r>
              <a:rPr lang="lt-LT" altLang="lt-LT" sz="2400" dirty="0">
                <a:latin typeface="Times New Roman" panose="02020603050405020304" pitchFamily="18" charset="0"/>
              </a:rPr>
              <a:t>–</a:t>
            </a:r>
            <a:r>
              <a:rPr lang="lt-LT" altLang="lt-LT" sz="2400" dirty="0"/>
              <a:t> </a:t>
            </a:r>
            <a:r>
              <a:rPr lang="en-US" altLang="lt-LT" sz="2400" dirty="0" err="1"/>
              <a:t>elektroninis</a:t>
            </a:r>
            <a:r>
              <a:rPr lang="en-US" altLang="lt-LT" sz="2400" dirty="0"/>
              <a:t> </a:t>
            </a:r>
            <a:r>
              <a:rPr lang="lt-LT" altLang="lt-LT" sz="2400" dirty="0"/>
              <a:t>liudijimas, kuris susieja pasirašantįjį su parašo tikrinimo duomenimis (ES ir LT - ir patvirtina to asmens tapatybę)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lt-LT" altLang="lt-LT" sz="2400" dirty="0"/>
              <a:t>Sertifikavimo paslaugų teikėjas – išduoda sertifikatą, suteikia teisę bet kam susipažinti su jo duomenimis ir teikia susijusias paslaugas</a:t>
            </a:r>
            <a:endParaRPr lang="en-GB" altLang="lt-LT" sz="24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108506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dirty="0"/>
              <a:t>Sertifikavimo paslaugų teikėjai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lt-LT" altLang="lt-LT" sz="2400" dirty="0"/>
              <a:t>Paprasti</a:t>
            </a:r>
          </a:p>
          <a:p>
            <a:pPr lvl="1" algn="just"/>
            <a:r>
              <a:rPr lang="lt-LT" altLang="lt-LT" sz="2000" dirty="0"/>
              <a:t>Išduoda specialių reikalavimų neatitinkančius sertifikatus</a:t>
            </a:r>
          </a:p>
          <a:p>
            <a:pPr algn="just"/>
            <a:r>
              <a:rPr lang="lt-LT" altLang="lt-LT" sz="2400" dirty="0"/>
              <a:t>I</a:t>
            </a:r>
            <a:r>
              <a:rPr lang="lt-LT" altLang="lt-LT" sz="2400" dirty="0">
                <a:latin typeface="Times New Roman" panose="02020603050405020304" pitchFamily="18" charset="0"/>
              </a:rPr>
              <a:t>š</a:t>
            </a:r>
            <a:r>
              <a:rPr lang="lt-LT" altLang="lt-LT" sz="2400" dirty="0"/>
              <a:t>duodantys kvalifikuotus sertifikatus</a:t>
            </a:r>
          </a:p>
          <a:p>
            <a:pPr lvl="1" algn="just"/>
            <a:r>
              <a:rPr lang="lt-LT" altLang="lt-LT" sz="2000" dirty="0"/>
              <a:t>Išduoda aiškią teisinę galią turinčius sertifikatus</a:t>
            </a:r>
          </a:p>
          <a:p>
            <a:pPr algn="just"/>
            <a:r>
              <a:rPr lang="lt-LT" altLang="lt-LT" sz="2400" dirty="0"/>
              <a:t>Akredituoti</a:t>
            </a:r>
          </a:p>
          <a:p>
            <a:pPr lvl="1" algn="just"/>
            <a:r>
              <a:rPr lang="lt-LT" altLang="lt-LT" sz="2000" dirty="0"/>
              <a:t>Savanoriškai gavę valstybės patvirtinimą, kad atitinka keliamus reikalavimus</a:t>
            </a:r>
            <a:endParaRPr lang="en-GB" altLang="lt-LT" sz="20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254189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dirty="0"/>
              <a:t>Sertifikavimo paslaugų teikėjai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473179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lt-LT" sz="2400" dirty="0"/>
              <a:t>Kvalifikuotą elektroninio parašo sertifikatą </a:t>
            </a:r>
            <a:r>
              <a:rPr lang="lt-LT" sz="2400" dirty="0" smtClean="0"/>
              <a:t>galima </a:t>
            </a:r>
            <a:r>
              <a:rPr lang="lt-LT" sz="2400" dirty="0"/>
              <a:t>įsigyti iš kvalifikuotus sertifikatus sudarančio sertifikavimo paslaugų teikėjo arba jo registravimo tarnybos. Lietuvoje šiuo metu tokias paslaugas teikia</a:t>
            </a:r>
            <a:r>
              <a:rPr lang="lt-LT" sz="2400" dirty="0" smtClean="0"/>
              <a:t>:</a:t>
            </a:r>
            <a:endParaRPr lang="lt-LT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lt-LT" dirty="0" smtClean="0"/>
              <a:t>Gyventojų </a:t>
            </a:r>
            <a:r>
              <a:rPr lang="lt-LT" dirty="0"/>
              <a:t>registro tarnyba prie Lietuvos Respublikos vidaus reikalų </a:t>
            </a:r>
            <a:r>
              <a:rPr lang="lt-LT" dirty="0" smtClean="0"/>
              <a:t>ministerijos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lt-LT" dirty="0" smtClean="0"/>
              <a:t>VĮ </a:t>
            </a:r>
            <a:r>
              <a:rPr lang="lt-LT" dirty="0"/>
              <a:t>Registrų </a:t>
            </a:r>
            <a:r>
              <a:rPr lang="lt-LT" dirty="0" smtClean="0"/>
              <a:t>centras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lt-LT" dirty="0" smtClean="0"/>
              <a:t>UAB </a:t>
            </a:r>
            <a:r>
              <a:rPr lang="lt-LT" dirty="0"/>
              <a:t>„Skaitmeninio sertifikavimo centras</a:t>
            </a:r>
            <a:r>
              <a:rPr lang="lt-LT" dirty="0" smtClean="0"/>
              <a:t>“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lt-LT" dirty="0" smtClean="0"/>
              <a:t>UAB </a:t>
            </a:r>
            <a:r>
              <a:rPr lang="lt-LT" dirty="0"/>
              <a:t>„Bitė </a:t>
            </a:r>
            <a:r>
              <a:rPr lang="lt-LT" dirty="0" smtClean="0"/>
              <a:t>Lietuva“</a:t>
            </a:r>
            <a:endParaRPr lang="lt-LT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lt-LT" dirty="0" smtClean="0"/>
              <a:t>UAB </a:t>
            </a:r>
            <a:r>
              <a:rPr lang="lt-LT" dirty="0"/>
              <a:t>„Omnitel</a:t>
            </a:r>
            <a:r>
              <a:rPr lang="lt-LT" dirty="0" smtClean="0"/>
              <a:t>“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lt-LT" dirty="0"/>
              <a:t>UAB "Tele2"</a:t>
            </a:r>
            <a:endParaRPr lang="lt-LT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lt-LT" dirty="0"/>
              <a:t>UAB "</a:t>
            </a:r>
            <a:r>
              <a:rPr lang="lt-LT" dirty="0" err="1"/>
              <a:t>Teledema</a:t>
            </a:r>
            <a:r>
              <a:rPr lang="lt-LT" dirty="0"/>
              <a:t>"</a:t>
            </a:r>
            <a:endParaRPr lang="lt-LT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lt-LT" dirty="0" err="1"/>
              <a:t>Danske</a:t>
            </a:r>
            <a:r>
              <a:rPr lang="lt-LT" dirty="0"/>
              <a:t> Bank A/S</a:t>
            </a:r>
            <a:endParaRPr lang="lt-LT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lt-LT" dirty="0"/>
              <a:t>UAB "</a:t>
            </a:r>
            <a:r>
              <a:rPr lang="lt-LT" dirty="0" err="1"/>
              <a:t>Officeday</a:t>
            </a:r>
            <a:r>
              <a:rPr lang="lt-LT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761052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altLang="lt-LT" dirty="0"/>
              <a:t>Kvalifikuotų sertifikatų  išdavimas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lt-LT" altLang="lt-LT" sz="2400" dirty="0"/>
              <a:t>Lietuvoje</a:t>
            </a:r>
          </a:p>
          <a:p>
            <a:pPr lvl="1" algn="just"/>
            <a:r>
              <a:rPr lang="lt-LT" altLang="lt-LT" sz="2000" dirty="0"/>
              <a:t>Būtinas registravimas</a:t>
            </a:r>
            <a:endParaRPr lang="en-GB" altLang="lt-LT" sz="2000" dirty="0"/>
          </a:p>
          <a:p>
            <a:pPr algn="just"/>
            <a:r>
              <a:rPr lang="lt-LT" altLang="lt-LT" sz="2400" dirty="0"/>
              <a:t>Bulgarija</a:t>
            </a:r>
          </a:p>
          <a:p>
            <a:pPr lvl="1" algn="just"/>
            <a:r>
              <a:rPr lang="lt-LT" altLang="lt-LT" sz="2000" dirty="0"/>
              <a:t>Registruotų paslaugų teikėjų i</a:t>
            </a:r>
            <a:r>
              <a:rPr lang="lt-LT" altLang="lt-LT" sz="2000" dirty="0">
                <a:latin typeface="Times New Roman" panose="02020603050405020304" pitchFamily="18" charset="0"/>
              </a:rPr>
              <a:t>š</a:t>
            </a:r>
            <a:r>
              <a:rPr lang="lt-LT" altLang="lt-LT" sz="2000" dirty="0"/>
              <a:t>duoti sertifikatai naudojami tik susira</a:t>
            </a:r>
            <a:r>
              <a:rPr lang="lt-LT" altLang="lt-LT" sz="2000" dirty="0">
                <a:latin typeface="Times New Roman" panose="02020603050405020304" pitchFamily="18" charset="0"/>
              </a:rPr>
              <a:t>š</a:t>
            </a:r>
            <a:r>
              <a:rPr lang="lt-LT" altLang="lt-LT" sz="2000" dirty="0"/>
              <a:t>inėjimui su valstybės ir savivaldybių institucijomis</a:t>
            </a:r>
          </a:p>
          <a:p>
            <a:pPr algn="just"/>
            <a:r>
              <a:rPr lang="lt-LT" altLang="lt-LT" sz="2400" dirty="0"/>
              <a:t>Europos Sąjungoje</a:t>
            </a:r>
          </a:p>
          <a:p>
            <a:pPr lvl="1" algn="just"/>
            <a:r>
              <a:rPr lang="lt-LT" altLang="lt-LT" sz="2000" dirty="0"/>
              <a:t>Tik savanori</a:t>
            </a:r>
            <a:r>
              <a:rPr lang="lt-LT" altLang="lt-LT" sz="2000" dirty="0">
                <a:latin typeface="Times New Roman" panose="02020603050405020304" pitchFamily="18" charset="0"/>
              </a:rPr>
              <a:t>š</a:t>
            </a:r>
            <a:r>
              <a:rPr lang="lt-LT" altLang="lt-LT" sz="2000" dirty="0"/>
              <a:t>kas akreditavimas </a:t>
            </a:r>
            <a:r>
              <a:rPr lang="lt-LT" altLang="lt-LT" sz="2000" dirty="0">
                <a:latin typeface="Times New Roman" panose="02020603050405020304" pitchFamily="18" charset="0"/>
              </a:rPr>
              <a:t>–</a:t>
            </a:r>
            <a:r>
              <a:rPr lang="lt-LT" altLang="lt-LT" sz="2000" dirty="0"/>
              <a:t> kiekvienas leidimas, susijęs su sertifikavimo paslaugų teikimu, suteiktas sertifikavimo paslaugų teikėjo pra</a:t>
            </a:r>
            <a:r>
              <a:rPr lang="lt-LT" altLang="lt-LT" sz="2000" dirty="0">
                <a:latin typeface="Times New Roman" panose="02020603050405020304" pitchFamily="18" charset="0"/>
              </a:rPr>
              <a:t>š</a:t>
            </a:r>
            <a:r>
              <a:rPr lang="lt-LT" altLang="lt-LT" sz="2000" dirty="0"/>
              <a:t>ymu</a:t>
            </a:r>
          </a:p>
          <a:p>
            <a:pPr lvl="1" algn="just"/>
            <a:r>
              <a:rPr lang="lt-LT" altLang="lt-LT" sz="2000" dirty="0"/>
              <a:t>I</a:t>
            </a:r>
            <a:r>
              <a:rPr lang="lt-LT" altLang="lt-LT" sz="2000" dirty="0">
                <a:latin typeface="Times New Roman" panose="02020603050405020304" pitchFamily="18" charset="0"/>
              </a:rPr>
              <a:t>š</a:t>
            </a:r>
            <a:r>
              <a:rPr lang="lt-LT" altLang="lt-LT" sz="2000" dirty="0"/>
              <a:t>ankstinių leidimų sistema draudžiama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lt-LT" altLang="lt-LT" sz="1800" dirty="0"/>
              <a:t>Preambulės </a:t>
            </a:r>
            <a:r>
              <a:rPr lang="en-US" altLang="lt-LT" sz="1800" dirty="0"/>
              <a:t>10, 12</a:t>
            </a:r>
            <a:r>
              <a:rPr lang="lt-LT" altLang="lt-LT" sz="1800" dirty="0"/>
              <a:t>, </a:t>
            </a:r>
            <a:r>
              <a:rPr lang="en-US" altLang="lt-LT" sz="1800" dirty="0"/>
              <a:t>13</a:t>
            </a:r>
            <a:r>
              <a:rPr lang="lt-LT" altLang="lt-LT" sz="1800" dirty="0"/>
              <a:t> punktai, Direktyvos </a:t>
            </a:r>
            <a:r>
              <a:rPr lang="en-US" altLang="lt-LT" sz="1800" dirty="0"/>
              <a:t>3 </a:t>
            </a:r>
            <a:r>
              <a:rPr lang="lt-LT" altLang="lt-LT" sz="1800" dirty="0"/>
              <a:t>str.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075522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dirty="0"/>
              <a:t>Užsienio sertifikatų pripažinimas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altLang="lt-LT" sz="2400" dirty="0"/>
              <a:t>ES ir Lietuva:</a:t>
            </a:r>
          </a:p>
          <a:p>
            <a:pPr lvl="1" algn="just"/>
            <a:r>
              <a:rPr lang="lt-LT" altLang="lt-LT" sz="2000" dirty="0"/>
              <a:t>Jei paslaugų teikėjas atitinka bendrus reikalavimus ir savanoriškai akreditavosi ES arba Lietuvoje (netaikomas </a:t>
            </a:r>
            <a:r>
              <a:rPr lang="lt-LT" altLang="lt-LT" sz="2000" dirty="0" err="1"/>
              <a:t>registravimosi</a:t>
            </a:r>
            <a:r>
              <a:rPr lang="lt-LT" altLang="lt-LT" sz="2000" dirty="0"/>
              <a:t> reikalavimas)</a:t>
            </a:r>
          </a:p>
          <a:p>
            <a:pPr lvl="1" algn="just"/>
            <a:r>
              <a:rPr lang="lt-LT" altLang="lt-LT" sz="2000" dirty="0"/>
              <a:t>Jei sertifikatas garantuotas ES (Lietuvoje) veikiančio sertifikavimo paslaugų teikėjo, atitinkančio reikalavimus, nustatytus kvalifikuotiems tiekėjams</a:t>
            </a:r>
          </a:p>
          <a:p>
            <a:pPr lvl="1" algn="just"/>
            <a:r>
              <a:rPr lang="lt-LT" altLang="lt-LT" sz="2000" dirty="0"/>
              <a:t>Pripažįstama pagal tarptautinę sutartį</a:t>
            </a:r>
            <a:endParaRPr lang="en-GB" altLang="lt-LT" sz="20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532339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dirty="0"/>
              <a:t>Užsienio sertifikatų pripažinimas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lt-LT" altLang="lt-LT" sz="2400" dirty="0"/>
              <a:t>UNCITRAL:</a:t>
            </a:r>
          </a:p>
          <a:p>
            <a:pPr lvl="1" algn="just"/>
            <a:r>
              <a:rPr lang="lt-LT" altLang="lt-LT" sz="2000" dirty="0"/>
              <a:t>Nediskriminavimas geografiniu pagrindu</a:t>
            </a:r>
          </a:p>
          <a:p>
            <a:pPr lvl="1" algn="just"/>
            <a:r>
              <a:rPr lang="lt-LT" altLang="lt-LT" sz="2000" dirty="0"/>
              <a:t>Turi būti pripažintas, jei garantuoja pakankamai lygiavertį patikimumo lygį</a:t>
            </a:r>
          </a:p>
          <a:p>
            <a:pPr lvl="1" algn="just"/>
            <a:r>
              <a:rPr lang="lt-LT" altLang="lt-LT" sz="2000" dirty="0">
                <a:latin typeface="Times New Roman" panose="02020603050405020304" pitchFamily="18" charset="0"/>
              </a:rPr>
              <a:t>Š</a:t>
            </a:r>
            <a:r>
              <a:rPr lang="lt-LT" altLang="lt-LT" sz="2000" dirty="0"/>
              <a:t>alių susitarimo pripažinimas</a:t>
            </a:r>
            <a:endParaRPr lang="en-GB" altLang="lt-LT" sz="20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465454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El. parašo naudojimas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lt-LT" dirty="0" smtClean="0"/>
              <a:t>2012 </a:t>
            </a:r>
            <a:r>
              <a:rPr lang="lt-LT" dirty="0"/>
              <a:t>m. kvalifikuotą elektroninį parašą </a:t>
            </a:r>
            <a:r>
              <a:rPr lang="lt-LT" dirty="0" smtClean="0"/>
              <a:t>naudojo </a:t>
            </a:r>
            <a:r>
              <a:rPr lang="lt-LT" dirty="0"/>
              <a:t>85,8 procento įmonių. Elektroninėms paslaugoms gauti e. parašą naudojo 77,4 procento, elektroninėms paslaugoms teikti – 28,3 procento, siunčiamiems elektroniniams dokumentams pasirašyti – 44,1 procento įmonių. Daugiausia įmonių, naudojusių e. parašą (59,2 proc</a:t>
            </a:r>
            <a:r>
              <a:rPr lang="lt-LT" dirty="0" smtClean="0"/>
              <a:t>.), </a:t>
            </a:r>
            <a:r>
              <a:rPr lang="lt-LT" dirty="0"/>
              <a:t>naudojosi valstybės įmonės Registrų centro sertifikavimo paslaugų teikėjo kvalifikuotu sertifikatu</a:t>
            </a:r>
            <a:r>
              <a:rPr lang="lt-LT" dirty="0" smtClean="0"/>
              <a:t>.</a:t>
            </a:r>
          </a:p>
          <a:p>
            <a:pPr algn="just"/>
            <a:r>
              <a:rPr lang="lt-LT" dirty="0" smtClean="0"/>
              <a:t>Pagal 2015 m. pr. atliktą gyventojų </a:t>
            </a:r>
            <a:r>
              <a:rPr lang="lt-LT" dirty="0"/>
              <a:t>apklausą 16% Lietuvos gyventojų teigia turintys galimybę naudotis kvalifikuotu e. parašu, tačiau tik 6% juo </a:t>
            </a:r>
            <a:r>
              <a:rPr lang="lt-LT" dirty="0" smtClean="0"/>
              <a:t>naudojasi.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181639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dirty="0"/>
              <a:t>Klausimai?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56431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dirty="0"/>
              <a:t>PUP – Patikimumo užtikrinimo </a:t>
            </a:r>
            <a:r>
              <a:rPr lang="lt-LT" dirty="0" smtClean="0"/>
              <a:t>paslaugos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b="1" dirty="0" smtClean="0"/>
              <a:t>Patikimumo </a:t>
            </a:r>
            <a:r>
              <a:rPr lang="lt-LT" b="1" dirty="0"/>
              <a:t>užtikrinimo </a:t>
            </a:r>
            <a:r>
              <a:rPr lang="lt-LT" b="1" dirty="0" smtClean="0"/>
              <a:t>paslaugos – tai: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lt-LT" b="1" dirty="0" smtClean="0"/>
              <a:t>A) </a:t>
            </a:r>
            <a:r>
              <a:rPr lang="lt-LT" dirty="0" smtClean="0"/>
              <a:t>elektroninio parašo (e-</a:t>
            </a:r>
            <a:r>
              <a:rPr lang="lt-LT" dirty="0" err="1" smtClean="0"/>
              <a:t>signature</a:t>
            </a:r>
            <a:r>
              <a:rPr lang="lt-LT" dirty="0" smtClean="0"/>
              <a:t>) paslaugos,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lt-LT" b="1" dirty="0" smtClean="0"/>
              <a:t>B)</a:t>
            </a:r>
            <a:r>
              <a:rPr lang="lt-LT" dirty="0" smtClean="0"/>
              <a:t> </a:t>
            </a:r>
            <a:r>
              <a:rPr lang="lt-LT" dirty="0"/>
              <a:t>elektroninio spaudo </a:t>
            </a:r>
            <a:r>
              <a:rPr lang="lt-LT" dirty="0" smtClean="0"/>
              <a:t>(e-</a:t>
            </a:r>
            <a:r>
              <a:rPr lang="lt-LT" dirty="0" err="1" smtClean="0"/>
              <a:t>seal</a:t>
            </a:r>
            <a:r>
              <a:rPr lang="lt-LT" dirty="0" smtClean="0"/>
              <a:t>) paslaugos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lt-LT" b="1" dirty="0" smtClean="0"/>
              <a:t>C)</a:t>
            </a:r>
            <a:r>
              <a:rPr lang="lt-LT" dirty="0"/>
              <a:t> </a:t>
            </a:r>
            <a:r>
              <a:rPr lang="lt-LT" dirty="0" smtClean="0"/>
              <a:t>interneto </a:t>
            </a:r>
            <a:r>
              <a:rPr lang="lt-LT" dirty="0"/>
              <a:t>svetainių tapatumo nustatymo sertifikatų </a:t>
            </a:r>
            <a:r>
              <a:rPr lang="lt-LT" dirty="0" smtClean="0"/>
              <a:t>sudarymo paslaugos,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lt-LT" b="1" dirty="0" smtClean="0"/>
              <a:t>D)</a:t>
            </a:r>
            <a:r>
              <a:rPr lang="lt-LT" dirty="0" smtClean="0"/>
              <a:t> elektroninių </a:t>
            </a:r>
            <a:r>
              <a:rPr lang="lt-LT" dirty="0"/>
              <a:t>laiko žymų sudarymo, </a:t>
            </a:r>
            <a:endParaRPr lang="lt-LT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lt-LT" b="1" dirty="0" smtClean="0"/>
              <a:t>E)</a:t>
            </a:r>
            <a:r>
              <a:rPr lang="lt-LT" dirty="0" smtClean="0"/>
              <a:t> elektroninio </a:t>
            </a:r>
            <a:r>
              <a:rPr lang="lt-LT" dirty="0"/>
              <a:t>parašo ir elektroninio spaudo galiojimo patvirtinimo, elektroninio parašo ir elektroninio spaudo ilgalaikės apsaugos </a:t>
            </a:r>
            <a:r>
              <a:rPr lang="lt-LT" dirty="0" smtClean="0"/>
              <a:t>paslaugos,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lt-LT" b="1" dirty="0" smtClean="0"/>
              <a:t>F)</a:t>
            </a:r>
            <a:r>
              <a:rPr lang="lt-LT" dirty="0" smtClean="0"/>
              <a:t> elektroninio </a:t>
            </a:r>
            <a:r>
              <a:rPr lang="lt-LT" dirty="0"/>
              <a:t>registruoto pristatymo </a:t>
            </a:r>
            <a:r>
              <a:rPr lang="lt-LT" dirty="0" smtClean="0"/>
              <a:t>(e-siuntos) paslaugos.</a:t>
            </a:r>
            <a:endParaRPr lang="lt-LT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49297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PUP teisės šaltiniai </a:t>
            </a:r>
            <a:r>
              <a:rPr lang="lt-LT" dirty="0" smtClean="0"/>
              <a:t>–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lt-LT" b="1" dirty="0" err="1" smtClean="0"/>
              <a:t>eIDAS</a:t>
            </a:r>
            <a:r>
              <a:rPr lang="en-US" b="1" dirty="0" smtClean="0"/>
              <a:t>* </a:t>
            </a:r>
            <a:r>
              <a:rPr lang="lt-LT" b="1" dirty="0" smtClean="0"/>
              <a:t>reglamentas ir kt.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Pagrindinis</a:t>
            </a:r>
            <a:r>
              <a:rPr lang="en-US" dirty="0" smtClean="0"/>
              <a:t> </a:t>
            </a:r>
            <a:r>
              <a:rPr lang="lt-LT" dirty="0" smtClean="0"/>
              <a:t>ES </a:t>
            </a:r>
            <a:r>
              <a:rPr lang="en-US" dirty="0" smtClean="0"/>
              <a:t>PUP </a:t>
            </a:r>
            <a:r>
              <a:rPr lang="en-US" dirty="0" err="1" smtClean="0"/>
              <a:t>teis</a:t>
            </a:r>
            <a:r>
              <a:rPr lang="lt-LT" dirty="0" smtClean="0"/>
              <a:t>ės šaltinis - 2014 </a:t>
            </a:r>
            <a:r>
              <a:rPr lang="lt-LT" dirty="0"/>
              <a:t>m. liepos 23 d. Europos Parlamento ir Tarybos </a:t>
            </a:r>
            <a:r>
              <a:rPr lang="lt-LT" dirty="0" err="1" smtClean="0"/>
              <a:t>reglament</a:t>
            </a:r>
            <a:r>
              <a:rPr lang="en-US" dirty="0" smtClean="0"/>
              <a:t>as</a:t>
            </a:r>
            <a:r>
              <a:rPr lang="lt-LT" dirty="0" smtClean="0"/>
              <a:t> </a:t>
            </a:r>
            <a:r>
              <a:rPr lang="lt-LT" dirty="0"/>
              <a:t>(ES) Nr. 910/2014 dėl elektroninės atpažinties ir elektroninių operacijų patikimumo užtikrinimo paslaugų vidaus rinkoje, kuriuo panaikinama Direktyva </a:t>
            </a:r>
            <a:r>
              <a:rPr lang="lt-LT" dirty="0" smtClean="0"/>
              <a:t>1999/93/EB, </a:t>
            </a:r>
            <a:r>
              <a:rPr lang="lt-LT" dirty="0" err="1" smtClean="0"/>
              <a:t>sutr</a:t>
            </a:r>
            <a:r>
              <a:rPr lang="lt-LT" dirty="0" smtClean="0"/>
              <a:t>. vad. </a:t>
            </a:r>
            <a:r>
              <a:rPr lang="lt-LT" b="1" dirty="0" err="1" smtClean="0"/>
              <a:t>eIDAS</a:t>
            </a:r>
            <a:r>
              <a:rPr lang="lt-LT" b="1" dirty="0" smtClean="0"/>
              <a:t> reglamentas</a:t>
            </a:r>
            <a:r>
              <a:rPr lang="lt-LT" dirty="0" smtClean="0"/>
              <a:t>. Jis įsigaliojo </a:t>
            </a:r>
            <a:r>
              <a:rPr lang="en-US" dirty="0" smtClean="0"/>
              <a:t>2016</a:t>
            </a:r>
            <a:r>
              <a:rPr lang="lt-LT" dirty="0" smtClean="0"/>
              <a:t>-0</a:t>
            </a:r>
            <a:r>
              <a:rPr lang="en-US" dirty="0" smtClean="0"/>
              <a:t>7-01 ir </a:t>
            </a:r>
            <a:r>
              <a:rPr lang="lt-LT" dirty="0" smtClean="0"/>
              <a:t>pakeitė </a:t>
            </a:r>
            <a:r>
              <a:rPr lang="en-US" dirty="0" smtClean="0"/>
              <a:t>(</a:t>
            </a:r>
            <a:r>
              <a:rPr lang="en-US" dirty="0" err="1" smtClean="0"/>
              <a:t>arba</a:t>
            </a:r>
            <a:r>
              <a:rPr lang="en-US" dirty="0" smtClean="0"/>
              <a:t> </a:t>
            </a:r>
            <a:r>
              <a:rPr lang="en-US" dirty="0" err="1" smtClean="0"/>
              <a:t>tiksliau</a:t>
            </a:r>
            <a:r>
              <a:rPr lang="en-US" dirty="0" smtClean="0"/>
              <a:t> - </a:t>
            </a:r>
            <a:r>
              <a:rPr lang="en-US" dirty="0" err="1" smtClean="0"/>
              <a:t>integravo</a:t>
            </a:r>
            <a:r>
              <a:rPr lang="en-US" dirty="0" smtClean="0"/>
              <a:t>) </a:t>
            </a:r>
            <a:r>
              <a:rPr lang="lt-LT" dirty="0" smtClean="0"/>
              <a:t>anksčiau galiojusią El. parašo direktyvą 1999/93/EB.</a:t>
            </a:r>
          </a:p>
          <a:p>
            <a:r>
              <a:rPr lang="lt-LT" dirty="0" smtClean="0"/>
              <a:t>Pagrindinis Lietuvos PUP teisės šaltinis – </a:t>
            </a:r>
            <a:r>
              <a:rPr lang="sv-SE" dirty="0"/>
              <a:t>2018 m. balandžio 26 d</a:t>
            </a:r>
            <a:r>
              <a:rPr lang="sv-SE" dirty="0" smtClean="0"/>
              <a:t>. </a:t>
            </a:r>
            <a:r>
              <a:rPr lang="lt-LT" dirty="0" smtClean="0"/>
              <a:t>LR Elektroninės </a:t>
            </a:r>
            <a:r>
              <a:rPr lang="lt-LT" dirty="0"/>
              <a:t>atpažinties ir elektroninių operacijų patikimumo užtikrinimo paslaugų </a:t>
            </a:r>
            <a:r>
              <a:rPr lang="lt-LT" dirty="0" smtClean="0"/>
              <a:t>įstatymas</a:t>
            </a:r>
            <a:r>
              <a:rPr lang="en-US" dirty="0" smtClean="0"/>
              <a:t> (</a:t>
            </a:r>
            <a:r>
              <a:rPr lang="lt-LT" dirty="0" smtClean="0"/>
              <a:t>įsigaliojo </a:t>
            </a:r>
            <a:r>
              <a:rPr lang="en-US" dirty="0" smtClean="0"/>
              <a:t>2018-05-09), </a:t>
            </a:r>
            <a:r>
              <a:rPr lang="en-US" dirty="0" err="1" smtClean="0"/>
              <a:t>sutr</a:t>
            </a:r>
            <a:r>
              <a:rPr lang="en-US" dirty="0" smtClean="0"/>
              <a:t>. </a:t>
            </a:r>
            <a:r>
              <a:rPr lang="lt-LT" dirty="0" smtClean="0"/>
              <a:t>v</a:t>
            </a:r>
            <a:r>
              <a:rPr lang="en-US" dirty="0" smtClean="0"/>
              <a:t>ad. </a:t>
            </a:r>
            <a:r>
              <a:rPr lang="lt-LT" dirty="0" smtClean="0"/>
              <a:t>Patikimumo užtikrinimo paslaugų arba tiesiog </a:t>
            </a:r>
            <a:r>
              <a:rPr lang="en-US" dirty="0" smtClean="0"/>
              <a:t>PUP </a:t>
            </a:r>
            <a:r>
              <a:rPr lang="lt-LT" dirty="0" smtClean="0"/>
              <a:t>į</a:t>
            </a:r>
            <a:r>
              <a:rPr lang="en-US" dirty="0" err="1" smtClean="0"/>
              <a:t>statymas</a:t>
            </a:r>
            <a:r>
              <a:rPr lang="lt-LT" dirty="0" smtClean="0"/>
              <a:t>. Šis įstatymas pakeitė </a:t>
            </a:r>
            <a:r>
              <a:rPr lang="en-US" dirty="0" smtClean="0"/>
              <a:t>2000 m. </a:t>
            </a:r>
            <a:r>
              <a:rPr lang="lt-LT" dirty="0" smtClean="0"/>
              <a:t>Elektroninio parašo įstatymą</a:t>
            </a:r>
            <a:r>
              <a:rPr lang="en-US" dirty="0" smtClean="0"/>
              <a:t>.</a:t>
            </a:r>
          </a:p>
          <a:p>
            <a:r>
              <a:rPr lang="lt-LT" dirty="0" smtClean="0"/>
              <a:t>Lietuvos </a:t>
            </a:r>
            <a:r>
              <a:rPr lang="lt-LT" dirty="0"/>
              <a:t>Respublikos Vyriausybės 2016 m. vasario 18 d. nutarimu Nr. 144 „Dėl </a:t>
            </a:r>
            <a:r>
              <a:rPr lang="lt-LT" b="1" dirty="0"/>
              <a:t>patikimumo užtikrinimo paslaugų priežiūros</a:t>
            </a:r>
            <a:r>
              <a:rPr lang="lt-LT" dirty="0"/>
              <a:t> įstaigos ir įstaigos, atsakingos už </a:t>
            </a:r>
            <a:r>
              <a:rPr lang="lt-LT" b="1" dirty="0"/>
              <a:t>nacionalinio patikimo sąrašo sudarymą, tvarkymą ir skelbimą </a:t>
            </a:r>
            <a:r>
              <a:rPr lang="lt-LT" dirty="0"/>
              <a:t>paskyrimo“ Lietuvos Respublikos ryšių reguliavimo tarnyba paskirta patikimumo užtikrinimo paslaugų priežiūros įstaiga (toliau – priežiūros įstaiga), taip pat įstaiga, atsakinga už nacionalinio patikimo sąrašo sudarymą, tvarkymą ir skelbimą.</a:t>
            </a:r>
            <a:br>
              <a:rPr lang="lt-LT" dirty="0"/>
            </a:br>
            <a:r>
              <a:rPr lang="lt-LT" dirty="0" smtClean="0"/>
              <a:t>Visą </a:t>
            </a:r>
            <a:r>
              <a:rPr lang="lt-LT" dirty="0" err="1"/>
              <a:t>eIDAS</a:t>
            </a:r>
            <a:r>
              <a:rPr lang="lt-LT" dirty="0"/>
              <a:t> reglamento tekstą, kuriame nustatytos ir priežiūros įstaigos funkcijos, galite </a:t>
            </a:r>
            <a:r>
              <a:rPr lang="lt-LT" dirty="0" smtClean="0"/>
              <a:t>rasti</a:t>
            </a:r>
            <a:endParaRPr lang="en-US" dirty="0" smtClean="0"/>
          </a:p>
          <a:p>
            <a:r>
              <a:rPr lang="en-US" dirty="0" smtClean="0"/>
              <a:t>* </a:t>
            </a:r>
            <a:r>
              <a:rPr lang="lt-LT" b="1" dirty="0"/>
              <a:t>[tariasi: i-aidas]</a:t>
            </a:r>
            <a:endParaRPr lang="lt-LT" dirty="0"/>
          </a:p>
          <a:p>
            <a:endParaRPr lang="lt-LT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52832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PUP priežiūros įstaiga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lt-LT" b="1" dirty="0"/>
              <a:t>PUP priežiūros įstaiga - LR ryšių reguliavimo tarnyba</a:t>
            </a:r>
            <a:endParaRPr lang="lt-LT" dirty="0"/>
          </a:p>
          <a:p>
            <a:r>
              <a:rPr lang="lt-LT" dirty="0"/>
              <a:t>Lietuvos Respublikos Vyriausybės 2016 m. vasario 18 d. nutarimu Nr. 144 „Dėl </a:t>
            </a:r>
            <a:r>
              <a:rPr lang="lt-LT" b="1" dirty="0"/>
              <a:t>patikimumo užtikrinimo paslaugų priežiūros</a:t>
            </a:r>
            <a:r>
              <a:rPr lang="lt-LT" dirty="0"/>
              <a:t> įstaigos ir įstaigos, atsakingos už </a:t>
            </a:r>
            <a:r>
              <a:rPr lang="lt-LT" b="1" dirty="0"/>
              <a:t>nacionalinio patikimo sąrašo sudarymą, tvarkymą ir skelbimą </a:t>
            </a:r>
            <a:r>
              <a:rPr lang="lt-LT" dirty="0"/>
              <a:t>paskyrimo“ Lietuvos Respublikos ryšių reguliavimo tarnyba paskirta patikimumo užtikrinimo paslaugų priežiūros įstaiga (toliau – priežiūros įstaiga), taip pat įstaiga, atsakinga už nacionalinio patikimo sąrašo sudarymą, tvarkymą ir skelbimą.</a:t>
            </a:r>
            <a:br>
              <a:rPr lang="lt-LT" dirty="0"/>
            </a:br>
            <a:r>
              <a:rPr lang="lt-LT" b="1" dirty="0"/>
              <a:t>Nuo 2016 m. liepos 1 d. prižiūrimi Lietuvoje įsisteigę tiek kvalifikuoti, tiek nekvalifikuoti patikimumo užtikrinimo paslaugų teikėjai. Priežiūros įstaiga dėl nekvalifikuotų patikimumo užtikrinimo paslaugų teikėjų privalo imtis veiksmų, kai tai būtina (</a:t>
            </a:r>
            <a:r>
              <a:rPr lang="lt-LT" b="1" i="1" dirty="0" err="1"/>
              <a:t>ex-post</a:t>
            </a:r>
            <a:r>
              <a:rPr lang="lt-LT" b="1" dirty="0"/>
              <a:t> priežiūra).</a:t>
            </a:r>
            <a:r>
              <a:rPr lang="lt-LT" dirty="0"/>
              <a:t> Kvalifikuoti patikimumo užtikrinimo paslaugų teikėjai kas 24 mėnesius turi atlikti privalomą auditą. Norėdami įgyti kvalifikuotą statusą, pagal </a:t>
            </a:r>
            <a:r>
              <a:rPr lang="lt-LT" dirty="0" err="1"/>
              <a:t>eIDAS</a:t>
            </a:r>
            <a:r>
              <a:rPr lang="lt-LT" dirty="0"/>
              <a:t> reglamento 21 straipsnį patikimumo užtikrinimo paslaugų teikėjai turi pateikti priežiūros įstaigai pranešimą kartu su atitikties įvertinimo ataskaita pagal </a:t>
            </a:r>
            <a:r>
              <a:rPr lang="lt-LT" dirty="0">
                <a:hlinkClick r:id="rId2"/>
              </a:rPr>
              <a:t>šiame teisės akte</a:t>
            </a:r>
            <a:r>
              <a:rPr lang="lt-LT" dirty="0"/>
              <a:t> nustatytas procedūras. Daugiau informacijos rasite </a:t>
            </a:r>
            <a:r>
              <a:rPr lang="lt-LT" dirty="0">
                <a:hlinkClick r:id="rId3"/>
              </a:rPr>
              <a:t>čia</a:t>
            </a:r>
            <a:r>
              <a:rPr lang="lt-LT" dirty="0"/>
              <a:t>. </a:t>
            </a:r>
            <a:br>
              <a:rPr lang="lt-LT" dirty="0"/>
            </a:br>
            <a:r>
              <a:rPr lang="lt-LT" dirty="0"/>
              <a:t>Kvalifikuoti patikimumo užtikrinimo paslaugų teikėjai gali pradėti teikti kvalifikuotas patikimumo užtikrinimo paslaugas, kai šių paslaugų kvalifikuotas statusas paskelbiamas patikimame sąraše, nurodytame </a:t>
            </a:r>
            <a:r>
              <a:rPr lang="lt-LT" dirty="0" err="1"/>
              <a:t>eIDAS</a:t>
            </a:r>
            <a:r>
              <a:rPr lang="lt-LT" dirty="0"/>
              <a:t> reglamento 22 straipsnyje. Nekvalifikuoti patikimumo užtikrinimo paslaugų teikėjai neturi prievolės pranešti apie savo veiklą priežiūros įstaigai, bet jų veikla bus tikrinama, gavus pranešimą dėl </a:t>
            </a:r>
            <a:r>
              <a:rPr lang="lt-LT" dirty="0" err="1"/>
              <a:t>eIDAS</a:t>
            </a:r>
            <a:r>
              <a:rPr lang="lt-LT" dirty="0"/>
              <a:t> reglamente jiems keliamų reikalavimų galimo nesilaikymo.</a:t>
            </a:r>
            <a:br>
              <a:rPr lang="lt-LT" dirty="0"/>
            </a:br>
            <a:r>
              <a:rPr lang="lt-LT" dirty="0"/>
              <a:t>Visą </a:t>
            </a:r>
            <a:r>
              <a:rPr lang="lt-LT" dirty="0" err="1"/>
              <a:t>eIDAS</a:t>
            </a:r>
            <a:r>
              <a:rPr lang="lt-LT" dirty="0"/>
              <a:t> reglamento tekstą, kuriame nustatytos ir priežiūros įstaigos funkcijos, galite rasti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55143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dirty="0"/>
              <a:t>Elektroninio parašo samprata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lt-LT" altLang="lt-LT" sz="2400" dirty="0"/>
              <a:t>Elektroninis parašas suprantamas kaip duomenys, kurie susiejami su kitais (pasirašomais) elektroniniais duomenimis ir atlieka pasirašiusio asmens identifikavimo funkciją</a:t>
            </a:r>
            <a:r>
              <a:rPr lang="en-US" altLang="lt-LT" sz="2400" dirty="0"/>
              <a:t> (UNCITRAL –</a:t>
            </a:r>
            <a:r>
              <a:rPr lang="lt-LT" altLang="lt-LT" sz="2400" dirty="0"/>
              <a:t> ir liudija, kad asmuo patvirtino pasirašytą informaciją)</a:t>
            </a:r>
          </a:p>
          <a:p>
            <a:r>
              <a:rPr lang="lt-LT" altLang="lt-LT" sz="2400" dirty="0"/>
              <a:t>Pavyzdžiai:</a:t>
            </a:r>
          </a:p>
          <a:p>
            <a:pPr lvl="1"/>
            <a:r>
              <a:rPr lang="lt-LT" altLang="lt-LT" sz="2000" dirty="0"/>
              <a:t>Vardo ir ar pavardės nurodymas</a:t>
            </a:r>
          </a:p>
          <a:p>
            <a:pPr lvl="1"/>
            <a:r>
              <a:rPr lang="lt-LT" altLang="lt-LT" sz="2000" dirty="0"/>
              <a:t>PIN (</a:t>
            </a:r>
            <a:r>
              <a:rPr lang="lt-LT" altLang="lt-LT" sz="2000" dirty="0" err="1"/>
              <a:t>Židrūnas</a:t>
            </a:r>
            <a:r>
              <a:rPr lang="lt-LT" altLang="lt-LT" sz="2000" dirty="0"/>
              <a:t> Šapalas v. AB “Lietuvos taupomasis bankas)</a:t>
            </a:r>
          </a:p>
          <a:p>
            <a:pPr lvl="1"/>
            <a:r>
              <a:rPr lang="lt-LT" altLang="lt-LT" sz="2000" dirty="0"/>
              <a:t>Kriptografinės priemonės (skaitmeninis para</a:t>
            </a:r>
            <a:r>
              <a:rPr lang="lt-LT" altLang="lt-LT" sz="2000" dirty="0">
                <a:latin typeface="Times New Roman" panose="02020603050405020304" pitchFamily="18" charset="0"/>
              </a:rPr>
              <a:t>š</a:t>
            </a:r>
            <a:r>
              <a:rPr lang="lt-LT" altLang="lt-LT" sz="2000" dirty="0"/>
              <a:t>as)</a:t>
            </a:r>
          </a:p>
          <a:p>
            <a:pPr lvl="1"/>
            <a:r>
              <a:rPr lang="lt-LT" altLang="lt-LT" sz="2000" dirty="0"/>
              <a:t>Biometrinės priemonės</a:t>
            </a:r>
            <a:endParaRPr lang="en-GB" altLang="lt-LT" sz="20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15417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87652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dirty="0"/>
              <a:t>Elektroninio parašo reguliavimo būdai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lt-LT" altLang="lt-LT" sz="2400" dirty="0">
                <a:latin typeface="Calibri (Body)"/>
              </a:rPr>
              <a:t>Minimalus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t-LT" altLang="lt-LT" sz="2400" dirty="0">
                <a:latin typeface="Calibri (Body)"/>
              </a:rPr>
              <a:t>Technologiškai neutralus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t-LT" altLang="lt-LT" sz="2400" dirty="0">
                <a:latin typeface="Calibri (Body)"/>
              </a:rPr>
              <a:t>Aiškios technologijos įtvirtinimas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286261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dirty="0"/>
              <a:t>Minimalus reguliavimas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lt-LT" altLang="lt-LT" sz="2400" dirty="0"/>
              <a:t>Abstraktus elektroninio parašo galimybės įtvirtinimas</a:t>
            </a:r>
          </a:p>
          <a:p>
            <a:pPr algn="just"/>
            <a:r>
              <a:rPr lang="lt-LT" altLang="lt-LT" sz="2400" dirty="0"/>
              <a:t>Pavyzdžiai: </a:t>
            </a:r>
          </a:p>
          <a:p>
            <a:pPr lvl="1" algn="just"/>
            <a:r>
              <a:rPr lang="lt-LT" altLang="lt-LT" sz="2000" dirty="0"/>
              <a:t>JAV Kalifornijos valstija</a:t>
            </a:r>
          </a:p>
          <a:p>
            <a:pPr lvl="1" algn="just"/>
            <a:r>
              <a:rPr lang="lt-LT" altLang="lt-LT" sz="2000" dirty="0"/>
              <a:t>JAV federalinis reguliavimas</a:t>
            </a:r>
            <a:endParaRPr lang="en-GB" altLang="lt-LT" sz="20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1150820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196</TotalTime>
  <Words>1248</Words>
  <Application>Microsoft Office PowerPoint</Application>
  <PresentationFormat>On-screen Show (4:3)</PresentationFormat>
  <Paragraphs>139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(Body)</vt:lpstr>
      <vt:lpstr>Calibri Light</vt:lpstr>
      <vt:lpstr>Times New Roman</vt:lpstr>
      <vt:lpstr>Wingdings</vt:lpstr>
      <vt:lpstr>Retrospect</vt:lpstr>
      <vt:lpstr>Elektroninės komercijos teisinis reguliavimas</vt:lpstr>
      <vt:lpstr>Temos</vt:lpstr>
      <vt:lpstr>PUP – Patikimumo užtikrinimo paslaugos</vt:lpstr>
      <vt:lpstr>PUP teisės šaltiniai –  eIDAS* reglamentas ir kt.</vt:lpstr>
      <vt:lpstr>PUP priežiūros įstaiga</vt:lpstr>
      <vt:lpstr>Elektroninio parašo samprata</vt:lpstr>
      <vt:lpstr>PowerPoint Presentation</vt:lpstr>
      <vt:lpstr>Elektroninio parašo reguliavimo būdai</vt:lpstr>
      <vt:lpstr>Minimalus reguliavimas</vt:lpstr>
      <vt:lpstr>Technologiškai neutralus (dualistinis) reguliavimas</vt:lpstr>
      <vt:lpstr>Reikalavimai saugiam el. parašui</vt:lpstr>
      <vt:lpstr>Reikalavimai saugiam el. parašui</vt:lpstr>
      <vt:lpstr>Aiškios technologijos įtvirtinimas</vt:lpstr>
      <vt:lpstr>Kas gali pasirašyti</vt:lpstr>
      <vt:lpstr>Elektroninio parašo galia</vt:lpstr>
      <vt:lpstr>Elektroninio parašo galia</vt:lpstr>
      <vt:lpstr>Elektroninio parašo galia</vt:lpstr>
      <vt:lpstr>Skaitmeninio parašo naudojimo procedūra</vt:lpstr>
      <vt:lpstr>PUP teikėjų priežiūra</vt:lpstr>
      <vt:lpstr>Elektroninio parašo sertifikavimas</vt:lpstr>
      <vt:lpstr>Sertifikavimo paslaugų teikėjai</vt:lpstr>
      <vt:lpstr>Sertifikavimo paslaugų teikėjai</vt:lpstr>
      <vt:lpstr>Kvalifikuotų sertifikatų  išdavimas</vt:lpstr>
      <vt:lpstr>Užsienio sertifikatų pripažinimas</vt:lpstr>
      <vt:lpstr>Užsienio sertifikatų pripažinimas</vt:lpstr>
      <vt:lpstr>El. parašo naudojimas</vt:lpstr>
      <vt:lpstr>Klausimai?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Elektroninės komercijos teisinis reguliavimas</dc:title>
  <dc:creator>Ignas Žimkus</dc:creator>
  <cp:lastModifiedBy>Darius Sauliunas</cp:lastModifiedBy>
  <cp:revision>34</cp:revision>
  <dcterms:created xsi:type="dcterms:W3CDTF">2015-02-05T11:56:25Z</dcterms:created>
  <dcterms:modified xsi:type="dcterms:W3CDTF">2019-10-22T06:56:37Z</dcterms:modified>
</cp:coreProperties>
</file>