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80" r:id="rId21"/>
    <p:sldId id="282" r:id="rId22"/>
    <p:sldId id="281" r:id="rId23"/>
    <p:sldId id="283" r:id="rId24"/>
    <p:sldId id="274" r:id="rId25"/>
    <p:sldId id="275" r:id="rId26"/>
    <p:sldId id="277" r:id="rId27"/>
    <p:sldId id="276" r:id="rId28"/>
    <p:sldId id="273" r:id="rId29"/>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C4DF89-FAD3-4FE2-BC2C-97D40BC5CAD6}" type="datetimeFigureOut">
              <a:rPr lang="lt-LT" smtClean="0"/>
              <a:t>2022-05-11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7B9F9A-57D2-42B3-ACCE-C67AF31BF0F6}"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21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4DF89-FAD3-4FE2-BC2C-97D40BC5CAD6}" type="datetimeFigureOut">
              <a:rPr lang="lt-LT" smtClean="0"/>
              <a:t>2022-05-11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130272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4DF89-FAD3-4FE2-BC2C-97D40BC5CAD6}" type="datetimeFigureOut">
              <a:rPr lang="lt-LT" smtClean="0"/>
              <a:t>2022-05-11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23526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C4DF89-FAD3-4FE2-BC2C-97D40BC5CAD6}" type="datetimeFigureOut">
              <a:rPr lang="lt-LT" smtClean="0"/>
              <a:t>2022-05-11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157755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4DF89-FAD3-4FE2-BC2C-97D40BC5CAD6}" type="datetimeFigureOut">
              <a:rPr lang="lt-LT" smtClean="0"/>
              <a:t>2022-05-11</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27B9F9A-57D2-42B3-ACCE-C67AF31BF0F6}"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2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C4DF89-FAD3-4FE2-BC2C-97D40BC5CAD6}" type="datetimeFigureOut">
              <a:rPr lang="lt-LT" smtClean="0"/>
              <a:t>2022-05-11</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59385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C4DF89-FAD3-4FE2-BC2C-97D40BC5CAD6}" type="datetimeFigureOut">
              <a:rPr lang="lt-LT" smtClean="0"/>
              <a:t>2022-05-11</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156518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4DF89-FAD3-4FE2-BC2C-97D40BC5CAD6}" type="datetimeFigureOut">
              <a:rPr lang="lt-LT" smtClean="0"/>
              <a:t>2022-05-11</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263687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C4DF89-FAD3-4FE2-BC2C-97D40BC5CAD6}" type="datetimeFigureOut">
              <a:rPr lang="lt-LT" smtClean="0"/>
              <a:t>2022-05-11</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297646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BC4DF89-FAD3-4FE2-BC2C-97D40BC5CAD6}" type="datetimeFigureOut">
              <a:rPr lang="lt-LT" smtClean="0"/>
              <a:t>2022-05-11</a:t>
            </a:fld>
            <a:endParaRPr lang="lt-L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7B9F9A-57D2-42B3-ACCE-C67AF31BF0F6}" type="slidenum">
              <a:rPr lang="lt-LT" smtClean="0"/>
              <a:t>‹#›</a:t>
            </a:fld>
            <a:endParaRPr lang="lt-LT"/>
          </a:p>
        </p:txBody>
      </p:sp>
    </p:spTree>
    <p:extLst>
      <p:ext uri="{BB962C8B-B14F-4D97-AF65-F5344CB8AC3E}">
        <p14:creationId xmlns:p14="http://schemas.microsoft.com/office/powerpoint/2010/main" val="41022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DF89-FAD3-4FE2-BC2C-97D40BC5CAD6}" type="datetimeFigureOut">
              <a:rPr lang="lt-LT" smtClean="0"/>
              <a:t>2022-05-11</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27B9F9A-57D2-42B3-ACCE-C67AF31BF0F6}" type="slidenum">
              <a:rPr lang="lt-LT" smtClean="0"/>
              <a:t>‹#›</a:t>
            </a:fld>
            <a:endParaRPr lang="lt-LT"/>
          </a:p>
        </p:txBody>
      </p:sp>
    </p:spTree>
    <p:extLst>
      <p:ext uri="{BB962C8B-B14F-4D97-AF65-F5344CB8AC3E}">
        <p14:creationId xmlns:p14="http://schemas.microsoft.com/office/powerpoint/2010/main" val="345198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C4DF89-FAD3-4FE2-BC2C-97D40BC5CAD6}" type="datetimeFigureOut">
              <a:rPr lang="lt-LT" smtClean="0"/>
              <a:t>2022-05-11</a:t>
            </a:fld>
            <a:endParaRPr lang="lt-L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27B9F9A-57D2-42B3-ACCE-C67AF31BF0F6}" type="slidenum">
              <a:rPr lang="lt-LT" smtClean="0"/>
              <a:t>‹#›</a:t>
            </a:fld>
            <a:endParaRPr lang="lt-LT"/>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3801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lt-LT" dirty="0"/>
              <a:t>Elektroninės komercijos teisinis reguliavimas</a:t>
            </a:r>
            <a:endParaRPr lang="lt-LT" dirty="0"/>
          </a:p>
        </p:txBody>
      </p:sp>
      <p:sp>
        <p:nvSpPr>
          <p:cNvPr id="3" name="Subtitle 2"/>
          <p:cNvSpPr>
            <a:spLocks noGrp="1"/>
          </p:cNvSpPr>
          <p:nvPr>
            <p:ph type="subTitle" idx="1"/>
          </p:nvPr>
        </p:nvSpPr>
        <p:spPr/>
        <p:txBody>
          <a:bodyPr/>
          <a:lstStyle/>
          <a:p>
            <a:r>
              <a:rPr lang="lt-LT" altLang="lt-LT" dirty="0"/>
              <a:t>Vartotojų teisių apsauga</a:t>
            </a:r>
          </a:p>
          <a:p>
            <a:endParaRPr lang="lt-LT" dirty="0"/>
          </a:p>
        </p:txBody>
      </p:sp>
    </p:spTree>
    <p:extLst>
      <p:ext uri="{BB962C8B-B14F-4D97-AF65-F5344CB8AC3E}">
        <p14:creationId xmlns:p14="http://schemas.microsoft.com/office/powerpoint/2010/main" val="401963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a:xfrm>
            <a:off x="822959" y="1845734"/>
            <a:ext cx="7543801" cy="4418588"/>
          </a:xfrm>
        </p:spPr>
        <p:txBody>
          <a:bodyPr>
            <a:normAutofit lnSpcReduction="10000"/>
          </a:bodyPr>
          <a:lstStyle/>
          <a:p>
            <a:pPr algn="just"/>
            <a:r>
              <a:rPr lang="lt-LT" altLang="lt-LT" sz="2400" dirty="0" smtClean="0"/>
              <a:t>Pirkėjo </a:t>
            </a:r>
            <a:r>
              <a:rPr lang="lt-LT" altLang="lt-LT" sz="2400" dirty="0"/>
              <a:t>teisė atsisakyti sutarties:</a:t>
            </a:r>
          </a:p>
          <a:p>
            <a:pPr lvl="1" algn="just"/>
            <a:r>
              <a:rPr lang="lt-LT" altLang="lt-LT" sz="2000" dirty="0"/>
              <a:t>Pranešant raštu per </a:t>
            </a:r>
            <a:r>
              <a:rPr lang="lt-LT" altLang="lt-LT" sz="2000" dirty="0" smtClean="0"/>
              <a:t>14</a:t>
            </a:r>
            <a:r>
              <a:rPr lang="en-US" altLang="lt-LT" sz="2000" dirty="0" smtClean="0"/>
              <a:t> </a:t>
            </a:r>
            <a:r>
              <a:rPr lang="lt-LT" altLang="lt-LT" sz="2000" dirty="0" smtClean="0"/>
              <a:t>dienų:</a:t>
            </a:r>
            <a:endParaRPr lang="lt-LT" altLang="lt-LT" sz="2000" dirty="0"/>
          </a:p>
          <a:p>
            <a:pPr lvl="2" algn="just"/>
            <a:r>
              <a:rPr lang="lt-LT" altLang="lt-LT" sz="1800" dirty="0"/>
              <a:t>Nuo daikto pristatymo</a:t>
            </a:r>
          </a:p>
          <a:p>
            <a:pPr lvl="2" algn="just"/>
            <a:r>
              <a:rPr lang="lt-LT" altLang="lt-LT" sz="1800" dirty="0"/>
              <a:t>Nuo sutarties sudarymo (paslaugos)</a:t>
            </a:r>
          </a:p>
          <a:p>
            <a:pPr lvl="1" algn="just"/>
            <a:r>
              <a:rPr lang="lt-LT" altLang="lt-LT" sz="2000" dirty="0"/>
              <a:t>Jei informacija raštu nebuvo įteikta – per </a:t>
            </a:r>
            <a:r>
              <a:rPr lang="lt-LT" altLang="lt-LT" sz="2000" dirty="0" smtClean="0"/>
              <a:t>12</a:t>
            </a:r>
            <a:r>
              <a:rPr lang="en-US" altLang="lt-LT" sz="2000" dirty="0" smtClean="0"/>
              <a:t> </a:t>
            </a:r>
            <a:r>
              <a:rPr lang="lt-LT" altLang="lt-LT" sz="2000" dirty="0" smtClean="0"/>
              <a:t>mėnesių </a:t>
            </a:r>
            <a:r>
              <a:rPr lang="lt-LT" altLang="lt-LT" sz="2000" dirty="0"/>
              <a:t>nuo sutarties sudarymo</a:t>
            </a:r>
          </a:p>
          <a:p>
            <a:pPr lvl="1" algn="just"/>
            <a:r>
              <a:rPr lang="lt-LT" altLang="lt-LT" sz="2000" dirty="0"/>
              <a:t>Netaikoma:	</a:t>
            </a:r>
          </a:p>
          <a:p>
            <a:pPr algn="just"/>
            <a:r>
              <a:rPr lang="lt-LT" dirty="0"/>
              <a:t>1) paslaugų sutartims, pagal kurias paslaugos vartotojui visiškai suteiktos, jeigu prieš paslaugų teikimą buvo gautas vartotojo aiškus sutikimas ir pripažinimas, kad jis neteks teisės atsisakyti sutarties, kai verslininkas visiškai įvykdys sutartį;</a:t>
            </a:r>
          </a:p>
          <a:p>
            <a:pPr algn="just"/>
            <a:r>
              <a:rPr lang="lt-LT" dirty="0"/>
              <a:t>2) sutartims, pagal kurias parduodamų prekių ar teikiamų paslaugų kaina priklauso nuo finansų rinkos svyravimų </a:t>
            </a:r>
            <a:r>
              <a:rPr lang="lt-LT" dirty="0" smtClean="0"/>
              <a:t>sutarties </a:t>
            </a:r>
            <a:r>
              <a:rPr lang="lt-LT" dirty="0"/>
              <a:t>atsisakymo laikotarpiu;</a:t>
            </a:r>
          </a:p>
          <a:p>
            <a:endParaRPr lang="lt-LT" dirty="0"/>
          </a:p>
        </p:txBody>
      </p:sp>
    </p:spTree>
    <p:extLst>
      <p:ext uri="{BB962C8B-B14F-4D97-AF65-F5344CB8AC3E}">
        <p14:creationId xmlns:p14="http://schemas.microsoft.com/office/powerpoint/2010/main" val="31462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a:xfrm>
            <a:off x="822959" y="1845734"/>
            <a:ext cx="7543801" cy="4445884"/>
          </a:xfrm>
        </p:spPr>
        <p:txBody>
          <a:bodyPr>
            <a:normAutofit fontScale="92500"/>
          </a:bodyPr>
          <a:lstStyle/>
          <a:p>
            <a:pPr algn="just"/>
            <a:r>
              <a:rPr lang="lt-LT" dirty="0"/>
              <a:t>3) sutartims dėl pagal specialius vartotojo nurodymus pagamintų prekių, kurios nėra iš anksto pagamintos ir kurios gaminamos atsižvelgiant į vartotojo asmeninį pasirinkimą ar nurodymą, arba dėl prekių, kurios yra aiškiai pritaikytos vartotojo asmeninėms reikmėms;</a:t>
            </a:r>
          </a:p>
          <a:p>
            <a:pPr algn="just"/>
            <a:r>
              <a:rPr lang="lt-LT" dirty="0"/>
              <a:t>4) sutartims dėl greitai gendančių prekių ar prekių, kurių galiojimo laikas yra trumpas;</a:t>
            </a:r>
          </a:p>
          <a:p>
            <a:pPr algn="just"/>
            <a:r>
              <a:rPr lang="lt-LT" dirty="0"/>
              <a:t>5) sutartims dėl supakuotų prekių, kurios buvo išpakuotos po pristatymo ir kurios yra netinkamos grąžinti dėl sveikatos apsaugos ar higienos priežasčių;</a:t>
            </a:r>
          </a:p>
          <a:p>
            <a:pPr algn="just"/>
            <a:r>
              <a:rPr lang="lt-LT" dirty="0"/>
              <a:t>6) sutartims dėl prekių, kurios po pristatymo dėl savo pobūdžio neatskiriamai susimaišo su kitais daiktais;</a:t>
            </a:r>
          </a:p>
          <a:p>
            <a:pPr algn="just"/>
            <a:r>
              <a:rPr lang="lt-LT" dirty="0"/>
              <a:t>7) sutartims dėl alkoholinių gėrimų, kurių kaina nustatyta sudarant pirkimo–pardavimo sutartį ir kurie pristatomi po trisdešimt dienų nuo sutarties sudarymo, o tikroji gėrimų vertė priklauso nuo rinkos svyravimų;</a:t>
            </a:r>
          </a:p>
        </p:txBody>
      </p:sp>
    </p:spTree>
    <p:extLst>
      <p:ext uri="{BB962C8B-B14F-4D97-AF65-F5344CB8AC3E}">
        <p14:creationId xmlns:p14="http://schemas.microsoft.com/office/powerpoint/2010/main" val="211112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p:txBody>
          <a:bodyPr>
            <a:normAutofit/>
          </a:bodyPr>
          <a:lstStyle/>
          <a:p>
            <a:pPr algn="just"/>
            <a:r>
              <a:rPr lang="lt-LT" dirty="0"/>
              <a:t>8) sutartims, sudarytoms vartotojui pateikus verslininkui konkretų prašymą dėl šio atvykimo tam, kad būtų atlikti skubaus remonto ar priežiūros darbai. Jeigu šiuo atveju verslininkas suteikia daugiau papildomų paslaugų, negu vartotojas konkrečiai nurodė, arba parduoda daugiau papildomų prekių, negu būtina remonto ar priežiūros darbams atlikti, toms papildomoms paslaugoms ar prekėms taikoma teisė atsisakyti sutarties;</a:t>
            </a:r>
          </a:p>
          <a:p>
            <a:pPr algn="just"/>
            <a:r>
              <a:rPr lang="lt-LT" dirty="0"/>
              <a:t>9) sutartims dėl supakuotų vaizdo ar garso įrašų arba supakuotos programinės įrangos, kurie buvo išpakuoti po pristatymo;</a:t>
            </a:r>
          </a:p>
          <a:p>
            <a:pPr algn="just"/>
            <a:r>
              <a:rPr lang="lt-LT" dirty="0"/>
              <a:t>10) sutartims dėl laikraščių, periodinių leidinių ar žurnalų pristatymo, išskyrus sutartis dėl šių leidinių prenumeratos;</a:t>
            </a:r>
          </a:p>
          <a:p>
            <a:pPr algn="just"/>
            <a:r>
              <a:rPr lang="lt-LT" dirty="0"/>
              <a:t>11) sutartims, sudarytoms viešajame aukcione;</a:t>
            </a:r>
          </a:p>
          <a:p>
            <a:endParaRPr lang="lt-LT" dirty="0"/>
          </a:p>
        </p:txBody>
      </p:sp>
    </p:spTree>
    <p:extLst>
      <p:ext uri="{BB962C8B-B14F-4D97-AF65-F5344CB8AC3E}">
        <p14:creationId xmlns:p14="http://schemas.microsoft.com/office/powerpoint/2010/main" val="364782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p:txBody>
          <a:bodyPr/>
          <a:lstStyle/>
          <a:p>
            <a:pPr algn="just"/>
            <a:r>
              <a:rPr lang="lt-LT" dirty="0"/>
              <a:t>12) sutartims dėl apgyvendinimo, prekių vežimo, automobilių nuomos, viešojo maitinimo ar laisvalaikio paslaugų, jeigu sutartyje nustatyta konkreti paslaugų teikimo data ar laikotarpis;</a:t>
            </a:r>
          </a:p>
          <a:p>
            <a:pPr algn="just"/>
            <a:r>
              <a:rPr lang="lt-LT" dirty="0"/>
              <a:t>13) sutartims dėl skaitmeninio turinio teikimo, jeigu skaitmeninio turinio teikimas buvo pradėtas vartotojui iš anksto aiškiai sutikus ir pripažinus, kad dėl to jis praras teisę atsisakyti sutarties.</a:t>
            </a:r>
          </a:p>
          <a:p>
            <a:endParaRPr lang="lt-LT" dirty="0"/>
          </a:p>
        </p:txBody>
      </p:sp>
    </p:spTree>
    <p:extLst>
      <p:ext uri="{BB962C8B-B14F-4D97-AF65-F5344CB8AC3E}">
        <p14:creationId xmlns:p14="http://schemas.microsoft.com/office/powerpoint/2010/main" val="248450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lt-LT" sz="2400" dirty="0" smtClean="0"/>
              <a:t>Verslininkas </a:t>
            </a:r>
            <a:r>
              <a:rPr lang="lt-LT" sz="2400" dirty="0"/>
              <a:t>nedelsdamas ir ne vėliau kaip per keturiolika dienų nuo tos dienos, kurią jis gavo vartotojo pranešimą apie sutarties atsisakymą, turi grąžinti vartotojui visas šio sumokėtas sumas, įskaitant vartotojo apmokėtas prekių pristatymo išlaidas. </a:t>
            </a:r>
            <a:endParaRPr lang="en-US" sz="2400" dirty="0" smtClean="0"/>
          </a:p>
          <a:p>
            <a:pPr algn="just">
              <a:buFont typeface="Wingdings" panose="05000000000000000000" pitchFamily="2" charset="2"/>
              <a:buChar char="§"/>
            </a:pPr>
            <a:r>
              <a:rPr lang="lt-LT" sz="2400" dirty="0"/>
              <a:t>Vartotojas nedelsdamas ir ne vėliau kaip per keturiolika dienų nuo pranešimo apie sutarties atsisakymą pateikimo verslininkui dienos turi išsiųsti arba perduoti prekes verslininkui arba kitam jo įgaliotam asmeniui, išskyrus atvejus, kai pagal sutartį vartotojui atsisakius sutarties pareiga atsiimti prekes tenka verslininkui.</a:t>
            </a:r>
          </a:p>
        </p:txBody>
      </p:sp>
    </p:spTree>
    <p:extLst>
      <p:ext uri="{BB962C8B-B14F-4D97-AF65-F5344CB8AC3E}">
        <p14:creationId xmlns:p14="http://schemas.microsoft.com/office/powerpoint/2010/main" val="387672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Specifinės sudarymo taisyklės</a:t>
            </a:r>
            <a:endParaRPr lang="lt-LT"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lt-LT" altLang="lt-LT" sz="2400" dirty="0"/>
              <a:t>Iki sutarties sudarymo privaloma pateikti informaciją apie klaidų taisymo būdus ir sąlygas bei seką veiksmų, kuriuos vykdant sudaroma </a:t>
            </a:r>
            <a:r>
              <a:rPr lang="lt-LT" altLang="lt-LT" sz="2400" dirty="0" smtClean="0"/>
              <a:t>sutartis.</a:t>
            </a:r>
            <a:endParaRPr lang="lt-LT" altLang="lt-LT" sz="2400" dirty="0"/>
          </a:p>
          <a:p>
            <a:pPr algn="just">
              <a:buFont typeface="Wingdings" panose="05000000000000000000" pitchFamily="2" charset="2"/>
              <a:buChar char="§"/>
            </a:pPr>
            <a:r>
              <a:rPr lang="lt-LT" altLang="lt-LT" sz="2400" dirty="0"/>
              <a:t>Sutarčiai sudaryti, o esant reikalui ir vykdyti tiesioginės kreipties režimu turi būti sudarytas apsaugotas duomenų perdavimo </a:t>
            </a:r>
            <a:r>
              <a:rPr lang="lt-LT" altLang="lt-LT" sz="2400" dirty="0" smtClean="0"/>
              <a:t>kanalas.</a:t>
            </a:r>
            <a:endParaRPr lang="lt-LT" altLang="lt-LT" sz="2400" dirty="0"/>
          </a:p>
          <a:p>
            <a:pPr algn="just">
              <a:buFont typeface="Wingdings" panose="05000000000000000000" pitchFamily="2" charset="2"/>
              <a:buChar char="§"/>
            </a:pPr>
            <a:r>
              <a:rPr lang="lt-LT" altLang="lt-LT" sz="2400" dirty="0"/>
              <a:t>Vartotojui turi būti nedelsiant patvirtinama apie sutarties </a:t>
            </a:r>
            <a:r>
              <a:rPr lang="lt-LT" altLang="lt-LT" sz="2400" dirty="0" smtClean="0"/>
              <a:t>sudarymą.</a:t>
            </a:r>
            <a:endParaRPr lang="en-GB" altLang="lt-LT" sz="2400" dirty="0"/>
          </a:p>
        </p:txBody>
      </p:sp>
    </p:spTree>
    <p:extLst>
      <p:ext uri="{BB962C8B-B14F-4D97-AF65-F5344CB8AC3E}">
        <p14:creationId xmlns:p14="http://schemas.microsoft.com/office/powerpoint/2010/main" val="52586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Nesąžiningos sutarčių sąlygos</a:t>
            </a:r>
            <a:endParaRPr lang="lt-LT"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lt-LT" sz="2800" dirty="0"/>
              <a:t>Vartotojas turi teisę teismo tvarka reikalauti pripažinti negaliojančiomis vartojimo sutarties </a:t>
            </a:r>
            <a:r>
              <a:rPr lang="lt-LT" sz="2800" b="1" dirty="0"/>
              <a:t>nesąžiningas sąlygas</a:t>
            </a:r>
            <a:r>
              <a:rPr lang="lt-LT" sz="2800" dirty="0" smtClean="0"/>
              <a:t>.</a:t>
            </a:r>
          </a:p>
          <a:p>
            <a:pPr algn="just">
              <a:buFont typeface="Wingdings" panose="05000000000000000000" pitchFamily="2" charset="2"/>
              <a:buChar char="§"/>
            </a:pPr>
            <a:r>
              <a:rPr lang="lt-LT" sz="2800" dirty="0"/>
              <a:t>Nesąžiningomis laikomos vartojimo sutarčių sąlygos, kurios šalių </a:t>
            </a:r>
            <a:r>
              <a:rPr lang="lt-LT" sz="2800" b="1" dirty="0"/>
              <a:t>nebuvo individualiai aptartos </a:t>
            </a:r>
            <a:r>
              <a:rPr lang="lt-LT" sz="2800" dirty="0"/>
              <a:t>ir kuriomis dėl sąžiningumo reikalavimo pažeidimo </a:t>
            </a:r>
            <a:r>
              <a:rPr lang="lt-LT" sz="2800" b="1" dirty="0"/>
              <a:t>iš esmės pažeidžiama </a:t>
            </a:r>
            <a:r>
              <a:rPr lang="lt-LT" sz="2800" dirty="0"/>
              <a:t>šalių teisių ir pareigų </a:t>
            </a:r>
            <a:r>
              <a:rPr lang="lt-LT" sz="2800" b="1" dirty="0"/>
              <a:t>pusiausvyra</a:t>
            </a:r>
            <a:r>
              <a:rPr lang="lt-LT" sz="2800" dirty="0"/>
              <a:t> vartotojo </a:t>
            </a:r>
            <a:r>
              <a:rPr lang="lt-LT" sz="2800" dirty="0" smtClean="0"/>
              <a:t>nenaudai.</a:t>
            </a:r>
            <a:endParaRPr lang="lt-LT" sz="2800" dirty="0"/>
          </a:p>
        </p:txBody>
      </p:sp>
    </p:spTree>
    <p:extLst>
      <p:ext uri="{BB962C8B-B14F-4D97-AF65-F5344CB8AC3E}">
        <p14:creationId xmlns:p14="http://schemas.microsoft.com/office/powerpoint/2010/main" val="2622773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Nesąžiningos sutarčių sąlygos</a:t>
            </a:r>
            <a:endParaRPr lang="lt-LT" dirty="0"/>
          </a:p>
        </p:txBody>
      </p:sp>
      <p:sp>
        <p:nvSpPr>
          <p:cNvPr id="3" name="Content Placeholder 2"/>
          <p:cNvSpPr>
            <a:spLocks noGrp="1"/>
          </p:cNvSpPr>
          <p:nvPr>
            <p:ph idx="1"/>
          </p:nvPr>
        </p:nvSpPr>
        <p:spPr/>
        <p:txBody>
          <a:bodyPr>
            <a:normAutofit/>
          </a:bodyPr>
          <a:lstStyle/>
          <a:p>
            <a:pPr algn="just"/>
            <a:r>
              <a:rPr lang="lt-LT" sz="2800" dirty="0"/>
              <a:t>I</a:t>
            </a:r>
            <a:r>
              <a:rPr lang="lt-LT" sz="2800" dirty="0" smtClean="0"/>
              <a:t>ndividualiai neaptartos sąlygos – sąlygos</a:t>
            </a:r>
            <a:r>
              <a:rPr lang="lt-LT" sz="2800" dirty="0"/>
              <a:t>, kurių parengimui </a:t>
            </a:r>
            <a:r>
              <a:rPr lang="lt-LT" sz="2800" b="1" dirty="0"/>
              <a:t>negalėjo daryti įtakos vartotojas</a:t>
            </a:r>
            <a:r>
              <a:rPr lang="lt-LT" sz="2800" dirty="0"/>
              <a:t>, ypač jeigu tos sąlygos nustatytos iš anksto verslininko parengtoje standartinėje sutartyje</a:t>
            </a:r>
            <a:r>
              <a:rPr lang="lt-LT" sz="2800" dirty="0" smtClean="0"/>
              <a:t>.</a:t>
            </a:r>
          </a:p>
          <a:p>
            <a:pPr algn="just"/>
            <a:r>
              <a:rPr lang="lt-LT" sz="2400" b="1" dirty="0" smtClean="0"/>
              <a:t>- CK 6.228</a:t>
            </a:r>
            <a:r>
              <a:rPr lang="lt-LT" sz="2400" b="1" baseline="30000" dirty="0" smtClean="0"/>
              <a:t>4</a:t>
            </a:r>
            <a:r>
              <a:rPr lang="lt-LT" sz="2400" b="1" dirty="0" smtClean="0"/>
              <a:t> straipsnis</a:t>
            </a:r>
            <a:endParaRPr lang="lt-LT" sz="2400" b="1" dirty="0"/>
          </a:p>
        </p:txBody>
      </p:sp>
    </p:spTree>
    <p:extLst>
      <p:ext uri="{BB962C8B-B14F-4D97-AF65-F5344CB8AC3E}">
        <p14:creationId xmlns:p14="http://schemas.microsoft.com/office/powerpoint/2010/main" val="194130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Nesąžininga komercinė veikla</a:t>
            </a:r>
            <a:endParaRPr lang="lt-LT" dirty="0"/>
          </a:p>
        </p:txBody>
      </p:sp>
      <p:sp>
        <p:nvSpPr>
          <p:cNvPr id="3" name="Content Placeholder 2"/>
          <p:cNvSpPr>
            <a:spLocks noGrp="1"/>
          </p:cNvSpPr>
          <p:nvPr>
            <p:ph idx="1"/>
          </p:nvPr>
        </p:nvSpPr>
        <p:spPr>
          <a:xfrm>
            <a:off x="822959" y="1845734"/>
            <a:ext cx="7543801" cy="4432236"/>
          </a:xfrm>
        </p:spPr>
        <p:txBody>
          <a:bodyPr>
            <a:normAutofit fontScale="85000" lnSpcReduction="10000"/>
          </a:bodyPr>
          <a:lstStyle/>
          <a:p>
            <a:pPr algn="just">
              <a:buFont typeface="Wingdings" panose="05000000000000000000" pitchFamily="2" charset="2"/>
              <a:buChar char="§"/>
            </a:pPr>
            <a:r>
              <a:rPr lang="lt-LT" sz="3100" dirty="0" smtClean="0"/>
              <a:t>Komercinė </a:t>
            </a:r>
            <a:r>
              <a:rPr lang="lt-LT" sz="3100" dirty="0"/>
              <a:t>veikla yra nesąžininga, jeigu ji neatitinka profesinio atidumo reikalavimų ir:</a:t>
            </a:r>
          </a:p>
          <a:p>
            <a:pPr algn="just"/>
            <a:r>
              <a:rPr lang="lt-LT" sz="2600" dirty="0"/>
              <a:t>1) iš esmės iškreipia arba gali iš esmės iškreipti vidutinio vartotojo ekonominį elgesį siūlomo produkto atžvilgiu, arba</a:t>
            </a:r>
          </a:p>
          <a:p>
            <a:pPr algn="just"/>
            <a:r>
              <a:rPr lang="lt-LT" sz="2600" dirty="0"/>
              <a:t>2) iš esmės iškreipia, arba gali iš esmės iškreipti vartotojų grupės vidutinio nario ekonominį elgesį siūlomo produkto atžvilgiu, kai komercinė veikla nukreipta į tam tikrą vartotojų grupę.</a:t>
            </a:r>
          </a:p>
          <a:p>
            <a:pPr algn="just">
              <a:buFont typeface="Wingdings" panose="05000000000000000000" pitchFamily="2" charset="2"/>
              <a:buChar char="§"/>
            </a:pPr>
            <a:r>
              <a:rPr lang="lt-LT" sz="2600" dirty="0" smtClean="0"/>
              <a:t>Nesąžininga </a:t>
            </a:r>
            <a:r>
              <a:rPr lang="lt-LT" sz="2600" dirty="0"/>
              <a:t>komercinė veikla dažniausiai pasireiškia kaip klaidinanti arba agresyvi. </a:t>
            </a:r>
            <a:endParaRPr lang="lt-LT" sz="2600" dirty="0" smtClean="0"/>
          </a:p>
          <a:p>
            <a:pPr algn="just">
              <a:buFont typeface="Wingdings" panose="05000000000000000000" pitchFamily="2" charset="2"/>
              <a:buChar char="§"/>
            </a:pPr>
            <a:r>
              <a:rPr lang="lt-LT" sz="2600" dirty="0" smtClean="0"/>
              <a:t>Nesąžininga </a:t>
            </a:r>
            <a:r>
              <a:rPr lang="lt-LT" sz="2600" dirty="0"/>
              <a:t>komercine veikla nėra laikomi perkeltinės prasmės reklamų teiginiai arba teiginiai, kurie nėra suprantami tiesiogiai dėl vartojamų aforizmų, etinių, kultūrinių tradicijų, susiklosčiusių papročių ir panašiai.</a:t>
            </a:r>
          </a:p>
          <a:p>
            <a:pPr>
              <a:buFont typeface="Wingdings" panose="05000000000000000000" pitchFamily="2" charset="2"/>
              <a:buChar char="§"/>
            </a:pPr>
            <a:endParaRPr lang="lt-LT" dirty="0"/>
          </a:p>
        </p:txBody>
      </p:sp>
    </p:spTree>
    <p:extLst>
      <p:ext uri="{BB962C8B-B14F-4D97-AF65-F5344CB8AC3E}">
        <p14:creationId xmlns:p14="http://schemas.microsoft.com/office/powerpoint/2010/main" val="165419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Nesąžininga komercinė veikla</a:t>
            </a:r>
          </a:p>
        </p:txBody>
      </p:sp>
      <p:sp>
        <p:nvSpPr>
          <p:cNvPr id="3" name="Content Placeholder 2"/>
          <p:cNvSpPr>
            <a:spLocks noGrp="1"/>
          </p:cNvSpPr>
          <p:nvPr>
            <p:ph idx="1"/>
          </p:nvPr>
        </p:nvSpPr>
        <p:spPr/>
        <p:txBody>
          <a:bodyPr/>
          <a:lstStyle/>
          <a:p>
            <a:pPr algn="just"/>
            <a:r>
              <a:rPr lang="lt-LT" sz="2400" dirty="0"/>
              <a:t>Klaidinančia komercine veikla yra klaidinantys veiksmai arba klaidinantis </a:t>
            </a:r>
            <a:r>
              <a:rPr lang="lt-LT" sz="2400" dirty="0" smtClean="0"/>
              <a:t>informacijos </a:t>
            </a:r>
            <a:r>
              <a:rPr lang="lt-LT" sz="2400" dirty="0"/>
              <a:t>neatskleidimas</a:t>
            </a:r>
            <a:r>
              <a:rPr lang="lt-LT" sz="2400" dirty="0" smtClean="0"/>
              <a:t>.</a:t>
            </a:r>
          </a:p>
          <a:p>
            <a:pPr algn="just">
              <a:buFont typeface="Wingdings" panose="05000000000000000000" pitchFamily="2" charset="2"/>
              <a:buChar char="§"/>
            </a:pPr>
            <a:r>
              <a:rPr lang="lt-LT" dirty="0"/>
              <a:t>Klaidinantys veiksmai – apgaulingos informacijos pateikimas arba toks informacijos, kuri nors ir faktiškai tiksli, tačiau dėl vieno arba kelių šioje dalyje išvardytų elementų apgauna arba gali apgauti vidutinį vartotoją, </a:t>
            </a:r>
            <a:r>
              <a:rPr lang="lt-LT" dirty="0" smtClean="0"/>
              <a:t>pateikimas, kuriuo </a:t>
            </a:r>
            <a:r>
              <a:rPr lang="lt-LT" dirty="0"/>
              <a:t>vartotojas gali</a:t>
            </a:r>
            <a:r>
              <a:rPr lang="lt-LT" b="1" dirty="0"/>
              <a:t> </a:t>
            </a:r>
            <a:r>
              <a:rPr lang="lt-LT" dirty="0"/>
              <a:t>būti ar yra skatinamas priimti tokį sprendimą dėl sandorio, kurio jis kitomis </a:t>
            </a:r>
            <a:r>
              <a:rPr lang="lt-LT" dirty="0" smtClean="0"/>
              <a:t>aplinkybėmis </a:t>
            </a:r>
            <a:r>
              <a:rPr lang="lt-LT" dirty="0"/>
              <a:t>nebūtų </a:t>
            </a:r>
            <a:r>
              <a:rPr lang="lt-LT" dirty="0" smtClean="0"/>
              <a:t>priėmęs.</a:t>
            </a:r>
          </a:p>
          <a:p>
            <a:pPr algn="just">
              <a:buFont typeface="Wingdings" panose="05000000000000000000" pitchFamily="2" charset="2"/>
              <a:buChar char="§"/>
            </a:pPr>
            <a:r>
              <a:rPr lang="lt-LT" dirty="0"/>
              <a:t>K</a:t>
            </a:r>
            <a:r>
              <a:rPr lang="lt-LT" dirty="0" smtClean="0"/>
              <a:t>laidinančiu </a:t>
            </a:r>
            <a:r>
              <a:rPr lang="lt-LT" dirty="0"/>
              <a:t>informacijos neatskleidimu laikomi tokie veiksmai, dėl kurių vidutinis vartotojas skatinamas arba gali būti skatinamas priimti tokį sprendimą dėl sandorio, kurio kitomis aplinkybėmis jis nebūtų </a:t>
            </a:r>
            <a:r>
              <a:rPr lang="lt-LT" dirty="0" smtClean="0"/>
              <a:t>priėmęs.</a:t>
            </a:r>
            <a:endParaRPr lang="lt-LT" dirty="0"/>
          </a:p>
        </p:txBody>
      </p:sp>
    </p:spTree>
    <p:extLst>
      <p:ext uri="{BB962C8B-B14F-4D97-AF65-F5344CB8AC3E}">
        <p14:creationId xmlns:p14="http://schemas.microsoft.com/office/powerpoint/2010/main" val="53689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altLang="lt-LT" sz="5400" dirty="0"/>
              <a:t>Temos</a:t>
            </a:r>
            <a:endParaRPr lang="lt-LT" sz="5400"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800" dirty="0"/>
              <a:t>Santykių požymiai</a:t>
            </a:r>
          </a:p>
          <a:p>
            <a:pPr>
              <a:buFont typeface="Wingdings" panose="05000000000000000000" pitchFamily="2" charset="2"/>
              <a:buChar char="§"/>
            </a:pPr>
            <a:r>
              <a:rPr lang="lt-LT" altLang="lt-LT" sz="2800" dirty="0"/>
              <a:t>Ryšio priemonėmis sudaromos sutartys</a:t>
            </a:r>
          </a:p>
          <a:p>
            <a:pPr>
              <a:buFont typeface="Wingdings" panose="05000000000000000000" pitchFamily="2" charset="2"/>
              <a:buChar char="§"/>
            </a:pPr>
            <a:r>
              <a:rPr lang="lt-LT" altLang="lt-LT" sz="2800" dirty="0"/>
              <a:t>Specifinės sudarymo taisyklės</a:t>
            </a:r>
          </a:p>
          <a:p>
            <a:pPr>
              <a:buFont typeface="Wingdings" panose="05000000000000000000" pitchFamily="2" charset="2"/>
              <a:buChar char="§"/>
            </a:pPr>
            <a:r>
              <a:rPr lang="lt-LT" altLang="lt-LT" sz="2800" dirty="0"/>
              <a:t>Nesąžiningos sutarčių </a:t>
            </a:r>
            <a:r>
              <a:rPr lang="lt-LT" altLang="lt-LT" sz="2800" dirty="0" smtClean="0"/>
              <a:t>sąlygos</a:t>
            </a:r>
          </a:p>
          <a:p>
            <a:pPr>
              <a:buFont typeface="Wingdings" panose="05000000000000000000" pitchFamily="2" charset="2"/>
              <a:buChar char="§"/>
            </a:pPr>
            <a:r>
              <a:rPr lang="lt-LT" altLang="lt-LT" sz="2800" dirty="0" smtClean="0"/>
              <a:t>Nesąžininga komercinė veikla</a:t>
            </a:r>
          </a:p>
          <a:p>
            <a:pPr>
              <a:buFont typeface="Wingdings" panose="05000000000000000000" pitchFamily="2" charset="2"/>
              <a:buChar char="§"/>
            </a:pPr>
            <a:r>
              <a:rPr lang="lt-LT" sz="2800" dirty="0"/>
              <a:t>Vartotojų skundų ikiteisminio nagrinėjimo tvarka</a:t>
            </a:r>
            <a:endParaRPr lang="lt-LT" altLang="lt-LT" sz="2800" dirty="0"/>
          </a:p>
          <a:p>
            <a:endParaRPr lang="lt-LT" dirty="0"/>
          </a:p>
        </p:txBody>
      </p:sp>
    </p:spTree>
    <p:extLst>
      <p:ext uri="{BB962C8B-B14F-4D97-AF65-F5344CB8AC3E}">
        <p14:creationId xmlns:p14="http://schemas.microsoft.com/office/powerpoint/2010/main" val="198312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smtClean="0"/>
              <a:t>Nesąžininga komercinė veikla</a:t>
            </a:r>
            <a:endParaRPr lang="lt-LT"/>
          </a:p>
        </p:txBody>
      </p:sp>
      <p:sp>
        <p:nvSpPr>
          <p:cNvPr id="3" name="Content Placeholder 2"/>
          <p:cNvSpPr>
            <a:spLocks noGrp="1"/>
          </p:cNvSpPr>
          <p:nvPr>
            <p:ph idx="1"/>
          </p:nvPr>
        </p:nvSpPr>
        <p:spPr>
          <a:xfrm>
            <a:off x="822959" y="1845734"/>
            <a:ext cx="7543801" cy="4568714"/>
          </a:xfrm>
        </p:spPr>
        <p:txBody>
          <a:bodyPr>
            <a:normAutofit/>
          </a:bodyPr>
          <a:lstStyle/>
          <a:p>
            <a:pPr algn="just"/>
            <a:r>
              <a:rPr lang="lt-LT" b="1" dirty="0"/>
              <a:t>Preziumuojama, kad komercinė veikla yra klaidinanti, jeigu ji pasireiškia kaip:</a:t>
            </a:r>
          </a:p>
          <a:p>
            <a:pPr algn="just">
              <a:buFont typeface="Wingdings" panose="05000000000000000000" pitchFamily="2" charset="2"/>
              <a:buChar char="§"/>
            </a:pPr>
            <a:r>
              <a:rPr lang="lt-LT" sz="1800" dirty="0" smtClean="0"/>
              <a:t>Apgaulingas tvirtinimas</a:t>
            </a:r>
            <a:r>
              <a:rPr lang="lt-LT" sz="1800" dirty="0"/>
              <a:t>, kad komercinės veiklos subjektas yra saistomas elgesio kodekso;</a:t>
            </a:r>
          </a:p>
          <a:p>
            <a:pPr algn="just">
              <a:buFont typeface="Wingdings" panose="05000000000000000000" pitchFamily="2" charset="2"/>
              <a:buChar char="§"/>
            </a:pPr>
            <a:r>
              <a:rPr lang="lt-LT" sz="1800" dirty="0"/>
              <a:t>A</a:t>
            </a:r>
            <a:r>
              <a:rPr lang="lt-LT" sz="1800" dirty="0" smtClean="0"/>
              <a:t>pgaulingas </a:t>
            </a:r>
            <a:r>
              <a:rPr lang="lt-LT" sz="1800" dirty="0"/>
              <a:t>tvirtinimas, kad elgesio kodeksui pritarė kompetentinga institucija ar įstaiga;</a:t>
            </a:r>
          </a:p>
          <a:p>
            <a:pPr algn="just">
              <a:buFont typeface="Wingdings" panose="05000000000000000000" pitchFamily="2" charset="2"/>
              <a:buChar char="§"/>
            </a:pPr>
            <a:r>
              <a:rPr lang="lt-LT" sz="1800" dirty="0" smtClean="0"/>
              <a:t>Apgaulingas </a:t>
            </a:r>
            <a:r>
              <a:rPr lang="lt-LT" sz="1800" dirty="0"/>
              <a:t>tvirtinimas, kad komercinės veiklos subjektui (įskaitant jo vykdomą komercinę veiklą) yra suteikta licencija (leidimas), arba apgaulingas tvirtinimas, kad produktas yra patvirtintas (atlikta produkto atitikties nustatytiems reikalavimams (teisės aktams, standartams ir pan.) procedūra), arba tvirtinimas apie suteiktą licenciją (leidimą) arba apie produkto </a:t>
            </a:r>
            <a:r>
              <a:rPr lang="lt-LT" sz="1800" dirty="0" smtClean="0"/>
              <a:t>patvirtinimą</a:t>
            </a:r>
            <a:r>
              <a:rPr lang="lt-LT" sz="1800" dirty="0"/>
              <a:t>, nors komercinės veiklos subjektas nesilaiko licencijos (leidimo) suteikimo ar produkto patvirtinimo sąlygų;</a:t>
            </a:r>
          </a:p>
          <a:p>
            <a:pPr algn="just"/>
            <a:r>
              <a:rPr lang="lt-LT" sz="1800" b="1" dirty="0" smtClean="0"/>
              <a:t>- sąrašas nebaigtinis – LR nesąžiningos komercinės veiklos vartotojams draudimo įstatymo 7 str.</a:t>
            </a:r>
            <a:endParaRPr lang="lt-LT" sz="1800" b="1" dirty="0"/>
          </a:p>
        </p:txBody>
      </p:sp>
    </p:spTree>
    <p:extLst>
      <p:ext uri="{BB962C8B-B14F-4D97-AF65-F5344CB8AC3E}">
        <p14:creationId xmlns:p14="http://schemas.microsoft.com/office/powerpoint/2010/main" val="298053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Nesąžininga komercinė veikla</a:t>
            </a:r>
          </a:p>
        </p:txBody>
      </p:sp>
      <p:sp>
        <p:nvSpPr>
          <p:cNvPr id="3" name="Content Placeholder 2"/>
          <p:cNvSpPr>
            <a:spLocks noGrp="1"/>
          </p:cNvSpPr>
          <p:nvPr>
            <p:ph idx="1"/>
          </p:nvPr>
        </p:nvSpPr>
        <p:spPr>
          <a:xfrm>
            <a:off x="822959" y="1845734"/>
            <a:ext cx="7543801" cy="4555066"/>
          </a:xfrm>
        </p:spPr>
        <p:txBody>
          <a:bodyPr>
            <a:normAutofit fontScale="92500" lnSpcReduction="10000"/>
          </a:bodyPr>
          <a:lstStyle/>
          <a:p>
            <a:pPr algn="just"/>
            <a:r>
              <a:rPr lang="lt-LT" sz="2200" dirty="0"/>
              <a:t>Komercinė veikla laikoma agresyvia, jeigu ji priekabiavimu, prievarta, įskaitant fizinės jėgos panaudojimą arba pernelyg didelę įtaką, labai apriboja arba gali labai apriboti vidutinio vartotojo pasirinkimo laisvę arba elgesį produkto atžvilgiu ir jeigu taip vidutinis vartotojas skatinamas arba gali būti skatinamas priimti tokį sprendimą dėl sandorio, kurio jis kitomis aplinkybėmis nebūtų priėmęs.</a:t>
            </a:r>
          </a:p>
          <a:p>
            <a:pPr algn="just">
              <a:buFont typeface="Wingdings" panose="05000000000000000000" pitchFamily="2" charset="2"/>
              <a:buChar char="§"/>
            </a:pPr>
            <a:r>
              <a:rPr lang="lt-LT" dirty="0" smtClean="0"/>
              <a:t>Nustatant</a:t>
            </a:r>
            <a:r>
              <a:rPr lang="lt-LT" dirty="0"/>
              <a:t>, ar </a:t>
            </a:r>
            <a:r>
              <a:rPr lang="lt-LT" dirty="0" smtClean="0"/>
              <a:t>komercinė veikla laikytina agresyvia, atsižvelgiama į:</a:t>
            </a:r>
          </a:p>
          <a:p>
            <a:pPr lvl="1" algn="just"/>
            <a:r>
              <a:rPr lang="lt-LT" dirty="0" smtClean="0"/>
              <a:t>Veiklos laiką, vietą, pobūdį arba intensyvumą;</a:t>
            </a:r>
          </a:p>
          <a:p>
            <a:pPr lvl="1" algn="just"/>
            <a:r>
              <a:rPr lang="lt-LT" dirty="0" smtClean="0"/>
              <a:t>Grasinantį </a:t>
            </a:r>
            <a:r>
              <a:rPr lang="lt-LT" dirty="0"/>
              <a:t>ar užgaulų kalbėjimą arba grasinantį ar užgaulų elgesį;</a:t>
            </a:r>
          </a:p>
          <a:p>
            <a:pPr lvl="1" algn="just"/>
            <a:r>
              <a:rPr lang="lt-LT" dirty="0"/>
              <a:t>K</a:t>
            </a:r>
            <a:r>
              <a:rPr lang="lt-LT" dirty="0" smtClean="0"/>
              <a:t>omercinės </a:t>
            </a:r>
            <a:r>
              <a:rPr lang="lt-LT" dirty="0"/>
              <a:t>veiklos subjekto naudojimąsi susidariusiomis sunkiomis aplinkybėmis, kurios gali daryti įtaką vartotojo ekonominiam elgesiui ir apie kurias komercinės veiklos subjektas žino, siekdamas paveikti vartotojo sprendimą dėl produkto;</a:t>
            </a:r>
          </a:p>
          <a:p>
            <a:pPr lvl="1" algn="just"/>
            <a:r>
              <a:rPr lang="lt-LT" dirty="0"/>
              <a:t>S</a:t>
            </a:r>
            <a:r>
              <a:rPr lang="lt-LT" dirty="0" smtClean="0"/>
              <a:t>unkinančias </a:t>
            </a:r>
            <a:r>
              <a:rPr lang="lt-LT" dirty="0"/>
              <a:t>arba neproporcingas sutartyje nenumatytas kliūtis, kuriomis komercinės veiklos subjektas apriboja arba ketina apriboti vartotojo teisę pasinaudoti sutartyje numatytomis savo teisėmis, įskaitant teisę nutraukti sutartį arba pasirinkti kitą produktą ar komercinės veiklos subjektą;</a:t>
            </a:r>
          </a:p>
          <a:p>
            <a:pPr lvl="1" algn="just"/>
            <a:r>
              <a:rPr lang="lt-LT" dirty="0"/>
              <a:t>G</a:t>
            </a:r>
            <a:r>
              <a:rPr lang="lt-LT" dirty="0" smtClean="0"/>
              <a:t>rasinimą </a:t>
            </a:r>
            <a:r>
              <a:rPr lang="lt-LT" dirty="0"/>
              <a:t>imtis veiksmų, kurių teisėtai negali būti imamasi.</a:t>
            </a:r>
          </a:p>
          <a:p>
            <a:endParaRPr lang="lt-LT" dirty="0"/>
          </a:p>
        </p:txBody>
      </p:sp>
    </p:spTree>
    <p:extLst>
      <p:ext uri="{BB962C8B-B14F-4D97-AF65-F5344CB8AC3E}">
        <p14:creationId xmlns:p14="http://schemas.microsoft.com/office/powerpoint/2010/main" val="380681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Nesąžininga komercinė veikla</a:t>
            </a:r>
            <a:endParaRPr lang="lt-LT" dirty="0"/>
          </a:p>
        </p:txBody>
      </p:sp>
      <p:sp>
        <p:nvSpPr>
          <p:cNvPr id="3" name="Content Placeholder 2"/>
          <p:cNvSpPr>
            <a:spLocks noGrp="1"/>
          </p:cNvSpPr>
          <p:nvPr>
            <p:ph idx="1"/>
          </p:nvPr>
        </p:nvSpPr>
        <p:spPr>
          <a:xfrm>
            <a:off x="822959" y="1845734"/>
            <a:ext cx="7543801" cy="4555066"/>
          </a:xfrm>
        </p:spPr>
        <p:txBody>
          <a:bodyPr>
            <a:normAutofit lnSpcReduction="10000"/>
          </a:bodyPr>
          <a:lstStyle/>
          <a:p>
            <a:pPr algn="just"/>
            <a:r>
              <a:rPr lang="lt-LT" b="1" dirty="0"/>
              <a:t>Preziumuojama, kad komercinė veikla yra agresyvi, jeigu ji pasireiškia kaip:</a:t>
            </a:r>
          </a:p>
          <a:p>
            <a:pPr algn="just">
              <a:buFont typeface="Wingdings" panose="05000000000000000000" pitchFamily="2" charset="2"/>
              <a:buChar char="§"/>
            </a:pPr>
            <a:r>
              <a:rPr lang="lt-LT" sz="1900" dirty="0" smtClean="0"/>
              <a:t>Įspūdžio </a:t>
            </a:r>
            <a:r>
              <a:rPr lang="lt-LT" sz="1900" dirty="0"/>
              <a:t>sudarymas, kad vartotojas negali palikti patalpų, kol sutartis nebus sudaryta;</a:t>
            </a:r>
          </a:p>
          <a:p>
            <a:pPr algn="just">
              <a:buFont typeface="Wingdings" panose="05000000000000000000" pitchFamily="2" charset="2"/>
              <a:buChar char="§"/>
            </a:pPr>
            <a:r>
              <a:rPr lang="lt-LT" sz="1900" dirty="0" smtClean="0"/>
              <a:t>Lankymasis </a:t>
            </a:r>
            <a:r>
              <a:rPr lang="lt-LT" sz="1900" dirty="0"/>
              <a:t>vartotojo namuose, nepaisant vartotojo reikalavimo išeiti ar negrįžti, išskyrus atvejus, kai tai leidžiama pagal kitų Lietuvos Respublikos teisės aktų nuostatas, siekiant užtikrinti sutartinės prievolės vykdymą;</a:t>
            </a:r>
          </a:p>
          <a:p>
            <a:pPr algn="just">
              <a:buFont typeface="Wingdings" panose="05000000000000000000" pitchFamily="2" charset="2"/>
              <a:buChar char="§"/>
            </a:pPr>
            <a:r>
              <a:rPr lang="lt-LT" sz="1900" dirty="0" smtClean="0"/>
              <a:t>Atkaklus </a:t>
            </a:r>
            <a:r>
              <a:rPr lang="lt-LT" sz="1900" dirty="0"/>
              <a:t>ir nepageidaujamas raginimas telefonu, faksu, elektroniniu paštu ar kitomis nuotolinio ryšio priemonėmis, išskyrus atvejus, kai tai leidžiama pagal kitų Lietuvos Respublikos teisės aktų nuostatas, siekiant užtikrinti sutartinės prievolės vykdymą;</a:t>
            </a:r>
          </a:p>
          <a:p>
            <a:pPr algn="just">
              <a:buFont typeface="Wingdings" panose="05000000000000000000" pitchFamily="2" charset="2"/>
              <a:buChar char="§"/>
            </a:pPr>
            <a:r>
              <a:rPr lang="lt-LT" sz="1900" dirty="0"/>
              <a:t>A</a:t>
            </a:r>
            <a:r>
              <a:rPr lang="lt-LT" sz="1900" dirty="0" smtClean="0"/>
              <a:t>iškus </a:t>
            </a:r>
            <a:r>
              <a:rPr lang="lt-LT" sz="1900" dirty="0"/>
              <a:t>vartotojo informavimas, kad jeigu jis nepirks produkto, komercinės veiklos subjekto </a:t>
            </a:r>
            <a:r>
              <a:rPr lang="lt-LT" sz="1900" dirty="0" smtClean="0"/>
              <a:t>darbui </a:t>
            </a:r>
            <a:r>
              <a:rPr lang="lt-LT" sz="1900" dirty="0"/>
              <a:t>ar pragyvenimo šaltiniui iškils pavojus</a:t>
            </a:r>
            <a:r>
              <a:rPr lang="lt-LT" sz="1900" dirty="0" smtClean="0"/>
              <a:t>;</a:t>
            </a:r>
          </a:p>
          <a:p>
            <a:pPr marL="0" indent="0" algn="just">
              <a:buNone/>
            </a:pPr>
            <a:r>
              <a:rPr lang="lt-LT" sz="1800" b="1" dirty="0" smtClean="0"/>
              <a:t>- sąrašas nebaigtinis – </a:t>
            </a:r>
            <a:r>
              <a:rPr lang="lt-LT" sz="1800" b="1" dirty="0"/>
              <a:t>LR nesąžiningos komercinės veiklos vartotojams draudimo įstatymo </a:t>
            </a:r>
            <a:r>
              <a:rPr lang="lt-LT" sz="1800" b="1" dirty="0" smtClean="0"/>
              <a:t>8 </a:t>
            </a:r>
            <a:r>
              <a:rPr lang="lt-LT" sz="1800" b="1" dirty="0"/>
              <a:t>str.</a:t>
            </a:r>
          </a:p>
          <a:p>
            <a:pPr marL="0" indent="0" algn="just">
              <a:buNone/>
            </a:pPr>
            <a:endParaRPr lang="lt-LT" sz="1900" dirty="0"/>
          </a:p>
          <a:p>
            <a:pPr marL="0" indent="0" algn="just">
              <a:buNone/>
            </a:pPr>
            <a:endParaRPr lang="lt-LT" sz="1900" dirty="0"/>
          </a:p>
          <a:p>
            <a:endParaRPr lang="lt-LT" dirty="0"/>
          </a:p>
        </p:txBody>
      </p:sp>
    </p:spTree>
    <p:extLst>
      <p:ext uri="{BB962C8B-B14F-4D97-AF65-F5344CB8AC3E}">
        <p14:creationId xmlns:p14="http://schemas.microsoft.com/office/powerpoint/2010/main" val="123342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650" y="286605"/>
            <a:ext cx="632110" cy="376126"/>
          </a:xfrm>
        </p:spPr>
        <p:txBody>
          <a:bodyPr>
            <a:normAutofit fontScale="90000"/>
          </a:bodyPr>
          <a:lstStyle/>
          <a:p>
            <a:endParaRPr lang="lt-LT" dirty="0"/>
          </a:p>
        </p:txBody>
      </p:sp>
      <p:pic>
        <p:nvPicPr>
          <p:cNvPr id="1026" name="Picture 2" descr="https://www.vvtat.lt/data/public/uploads/2022/04/d1_klaidinancios-reklamos-pozymiai-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775" y="215802"/>
            <a:ext cx="4388603" cy="606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87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Vartotojų skundų ikiteisminio nagrinėjimo tvarka</a:t>
            </a:r>
            <a:endParaRPr lang="lt-LT" dirty="0"/>
          </a:p>
        </p:txBody>
      </p:sp>
      <p:sp>
        <p:nvSpPr>
          <p:cNvPr id="3" name="Content Placeholder 2"/>
          <p:cNvSpPr>
            <a:spLocks noGrp="1"/>
          </p:cNvSpPr>
          <p:nvPr>
            <p:ph idx="1"/>
          </p:nvPr>
        </p:nvSpPr>
        <p:spPr>
          <a:xfrm>
            <a:off x="822959" y="1845734"/>
            <a:ext cx="7543801" cy="4418588"/>
          </a:xfrm>
        </p:spPr>
        <p:txBody>
          <a:bodyPr>
            <a:normAutofit lnSpcReduction="10000"/>
          </a:bodyPr>
          <a:lstStyle/>
          <a:p>
            <a:pPr algn="just"/>
            <a:r>
              <a:rPr lang="lt-LT" sz="2600" dirty="0"/>
              <a:t>Vartotojų ir pardavėjų, paslaugų teikėjų ginčus vartotojų ginčų sprendimo ne teisme tvarka nagrinėja šios </a:t>
            </a:r>
            <a:r>
              <a:rPr lang="lt-LT" sz="2600" dirty="0" smtClean="0"/>
              <a:t>institucijos:</a:t>
            </a:r>
            <a:endParaRPr lang="lt-LT" sz="2600" dirty="0"/>
          </a:p>
          <a:p>
            <a:pPr algn="just"/>
            <a:r>
              <a:rPr lang="lt-LT" sz="2200" dirty="0"/>
              <a:t>1) Lietuvos Respublikos ryšių reguliavimo tarnyba – elektroninių ryšių, pašto ir pasiuntinių paslaugų srityse;</a:t>
            </a:r>
          </a:p>
          <a:p>
            <a:pPr algn="just"/>
            <a:r>
              <a:rPr lang="lt-LT" sz="2200" dirty="0"/>
              <a:t>2) Lietuvos bankas – Lietuvos banko įstatymo numatytais atvejais ir tvarka;</a:t>
            </a:r>
          </a:p>
          <a:p>
            <a:pPr algn="just"/>
            <a:r>
              <a:rPr lang="lt-LT" sz="2200" dirty="0"/>
              <a:t>3) Valstybinė energetikos inspekcija prie Ūkio ministerijos – Energetikos įstatyme numatytose vartotojų teisių apsaugos srityse;</a:t>
            </a:r>
          </a:p>
          <a:p>
            <a:pPr algn="just"/>
            <a:r>
              <a:rPr lang="lt-LT" sz="2200" dirty="0"/>
              <a:t>4) Valstybinė kainų ir energetikos kontrolės komisija – Energetikos įstatyme numatytose vartotojų teisių apsaugos srityse;</a:t>
            </a:r>
          </a:p>
          <a:p>
            <a:pPr algn="just"/>
            <a:endParaRPr lang="lt-LT" dirty="0"/>
          </a:p>
        </p:txBody>
      </p:sp>
    </p:spTree>
    <p:extLst>
      <p:ext uri="{BB962C8B-B14F-4D97-AF65-F5344CB8AC3E}">
        <p14:creationId xmlns:p14="http://schemas.microsoft.com/office/powerpoint/2010/main" val="183828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Vartotojų skundų ikiteisminio nagrinėjimo tvarka</a:t>
            </a:r>
          </a:p>
        </p:txBody>
      </p:sp>
      <p:sp>
        <p:nvSpPr>
          <p:cNvPr id="3" name="Content Placeholder 2"/>
          <p:cNvSpPr>
            <a:spLocks noGrp="1"/>
          </p:cNvSpPr>
          <p:nvPr>
            <p:ph idx="1"/>
          </p:nvPr>
        </p:nvSpPr>
        <p:spPr>
          <a:xfrm>
            <a:off x="822959" y="1845733"/>
            <a:ext cx="7543801" cy="4391293"/>
          </a:xfrm>
        </p:spPr>
        <p:txBody>
          <a:bodyPr>
            <a:normAutofit/>
          </a:bodyPr>
          <a:lstStyle/>
          <a:p>
            <a:pPr algn="just"/>
            <a:r>
              <a:rPr lang="lt-LT" dirty="0"/>
              <a:t>5) kitos institucijos – įstatymų nustatytais atvejais;</a:t>
            </a:r>
          </a:p>
          <a:p>
            <a:pPr algn="just"/>
            <a:r>
              <a:rPr lang="lt-LT" dirty="0"/>
              <a:t>6) Valstybinė vartotojų teisių apsaugos tarnyba – kitose šio vartotojų teisių apsaugos srityse.</a:t>
            </a:r>
          </a:p>
          <a:p>
            <a:endParaRPr lang="lt-LT" dirty="0" smtClean="0"/>
          </a:p>
          <a:p>
            <a:pPr algn="just"/>
            <a:r>
              <a:rPr lang="lt-LT" dirty="0"/>
              <a:t>Jeigu pardavėjas, paslaugų teikėjas nevykdo vartotojo reikalavimo dėl įsigytų nesaugių ir (ar) netinkamos kokybės prekių ar paslaugų, dėl prekių grąžinimo, trūkumų pašalinimo, kainos sumažinimo, keitimo ir (ar) informacijos suteikimo, vartotojas turi teisę kreiptis į </a:t>
            </a:r>
            <a:r>
              <a:rPr lang="lt-LT" dirty="0" smtClean="0"/>
              <a:t>Valstybinę </a:t>
            </a:r>
            <a:r>
              <a:rPr lang="lt-LT" dirty="0"/>
              <a:t>maisto ir veterinarijos </a:t>
            </a:r>
            <a:r>
              <a:rPr lang="lt-LT" dirty="0" smtClean="0"/>
              <a:t>tarnybą, Valstybinę </a:t>
            </a:r>
            <a:r>
              <a:rPr lang="lt-LT" dirty="0"/>
              <a:t>ne maisto produktų </a:t>
            </a:r>
            <a:r>
              <a:rPr lang="lt-LT" dirty="0" smtClean="0"/>
              <a:t>inspekciją ar</a:t>
            </a:r>
            <a:r>
              <a:rPr lang="lt-LT" dirty="0"/>
              <a:t> visuomenės sveikatos centrą apskrityje. Šios institucijos privalo išnagrinėti vartotojo prašymą ne vėliau kaip per 20 darbo dienų nuo prašymo gavimo dienos. </a:t>
            </a:r>
          </a:p>
        </p:txBody>
      </p:sp>
    </p:spTree>
    <p:extLst>
      <p:ext uri="{BB962C8B-B14F-4D97-AF65-F5344CB8AC3E}">
        <p14:creationId xmlns:p14="http://schemas.microsoft.com/office/powerpoint/2010/main" val="442936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Vartotojų skundų ikiteisminio nagrinėjimo tvarka</a:t>
            </a:r>
          </a:p>
        </p:txBody>
      </p:sp>
      <p:sp>
        <p:nvSpPr>
          <p:cNvPr id="3" name="Content Placeholder 2"/>
          <p:cNvSpPr>
            <a:spLocks noGrp="1"/>
          </p:cNvSpPr>
          <p:nvPr>
            <p:ph idx="1"/>
          </p:nvPr>
        </p:nvSpPr>
        <p:spPr>
          <a:xfrm>
            <a:off x="822959" y="1845734"/>
            <a:ext cx="7543801" cy="4432236"/>
          </a:xfrm>
        </p:spPr>
        <p:txBody>
          <a:bodyPr>
            <a:normAutofit/>
          </a:bodyPr>
          <a:lstStyle/>
          <a:p>
            <a:pPr algn="just"/>
            <a:r>
              <a:rPr lang="lt-LT" dirty="0" smtClean="0"/>
              <a:t>Tarnyba</a:t>
            </a:r>
            <a:r>
              <a:rPr lang="lt-LT" dirty="0"/>
              <a:t>, Inspekcija ar visuomenės sveikatos centras apskrityje, išnagrinėję vartotojo prašymą, surašo patikrinimo aktą, kuriame nurodo, ar vartotojo reikalavimas pagrįstas, ir, jeigu pagrįstas, pasiūlo pardavėjui, paslaugų teikėjui per nustatytą terminą įvykdyti vartotojo reikalavimą. </a:t>
            </a:r>
            <a:endParaRPr lang="lt-LT" dirty="0" smtClean="0"/>
          </a:p>
          <a:p>
            <a:pPr algn="just"/>
            <a:r>
              <a:rPr lang="lt-LT" dirty="0" smtClean="0"/>
              <a:t>Jeigu </a:t>
            </a:r>
            <a:r>
              <a:rPr lang="lt-LT" dirty="0"/>
              <a:t>pardavėjas, paslaugų teikėjas Tarnybos, Inspekcijos ar visuomenės sveikatos </a:t>
            </a:r>
            <a:r>
              <a:rPr lang="lt-LT" dirty="0" smtClean="0"/>
              <a:t>centro </a:t>
            </a:r>
            <a:r>
              <a:rPr lang="lt-LT" dirty="0"/>
              <a:t>apskrityje pasiūlymo tenkinti vartotojo reikalavimą netenkina, šios institucijos patikrinimo akto kopiją pateikia Valstybinei vartotojų teisių apsaugos tarnybai, kuri sprendžia klausimą dėl vartotojo teisių gynimo.</a:t>
            </a:r>
          </a:p>
          <a:p>
            <a:pPr algn="just"/>
            <a:r>
              <a:rPr lang="lt-LT" dirty="0"/>
              <a:t>Valstybinės vartotojų teisių apsaugos tarnybos komisija, išnagrinėjusi vartotojo prašymą </a:t>
            </a:r>
            <a:r>
              <a:rPr lang="lt-LT" dirty="0" smtClean="0"/>
              <a:t>atsižvelgdama </a:t>
            </a:r>
            <a:r>
              <a:rPr lang="lt-LT" dirty="0"/>
              <a:t>į ginčo nagrinėjimo metu nustatytas aplinkybes ir jas pagrindžiančius įrodymus, priima vieną iš šių sprendimų: 1) patenkinti vartotojo reikalavimus; 2) iš dalies patenkinti vartotojo reikalavimus;  3) atmesti vartotojo prašymą.</a:t>
            </a:r>
          </a:p>
        </p:txBody>
      </p:sp>
    </p:spTree>
    <p:extLst>
      <p:ext uri="{BB962C8B-B14F-4D97-AF65-F5344CB8AC3E}">
        <p14:creationId xmlns:p14="http://schemas.microsoft.com/office/powerpoint/2010/main" val="212968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Vartotojų skundų ikiteisminio nagrinėjimo tvarka</a:t>
            </a:r>
          </a:p>
        </p:txBody>
      </p:sp>
      <p:sp>
        <p:nvSpPr>
          <p:cNvPr id="3" name="Content Placeholder 2"/>
          <p:cNvSpPr>
            <a:spLocks noGrp="1"/>
          </p:cNvSpPr>
          <p:nvPr>
            <p:ph idx="1"/>
          </p:nvPr>
        </p:nvSpPr>
        <p:spPr/>
        <p:txBody>
          <a:bodyPr>
            <a:normAutofit/>
          </a:bodyPr>
          <a:lstStyle/>
          <a:p>
            <a:pPr algn="just"/>
            <a:r>
              <a:rPr lang="lt-LT" sz="2400" dirty="0"/>
              <a:t>Ginčo šalys turi teisę kreiptis į bendrosios kompetencijos teismą, prašydamos nagrinėti ginčą iš esmės tiek ginčo nagrinėjimo ginčus nagrinėjančioje institucijoje metu, tiek po šios institucijos sprendimo priėmimo. Kreipimasis į teismą po ginčą nagrinėjančios institucijos sprendimo priėmimo nelaikomas šios institucijos sprendimo apskundimu</a:t>
            </a:r>
            <a:r>
              <a:rPr lang="lt-LT" sz="2400" dirty="0" smtClean="0"/>
              <a:t>.</a:t>
            </a:r>
          </a:p>
          <a:p>
            <a:pPr algn="just"/>
            <a:r>
              <a:rPr lang="lt-LT" b="1" dirty="0" smtClean="0"/>
              <a:t>- LR Vartotojų teisių apsaugos įstatymo 29 straipsnis</a:t>
            </a:r>
            <a:endParaRPr lang="lt-LT" b="1" dirty="0"/>
          </a:p>
        </p:txBody>
      </p:sp>
    </p:spTree>
    <p:extLst>
      <p:ext uri="{BB962C8B-B14F-4D97-AF65-F5344CB8AC3E}">
        <p14:creationId xmlns:p14="http://schemas.microsoft.com/office/powerpoint/2010/main" val="392571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Klausimai?</a:t>
            </a:r>
            <a:endParaRPr lang="lt-LT" dirty="0"/>
          </a:p>
        </p:txBody>
      </p:sp>
      <p:sp>
        <p:nvSpPr>
          <p:cNvPr id="3" name="Content Placeholder 2"/>
          <p:cNvSpPr>
            <a:spLocks noGrp="1"/>
          </p:cNvSpPr>
          <p:nvPr>
            <p:ph idx="1"/>
          </p:nvPr>
        </p:nvSpPr>
        <p:spPr/>
        <p:txBody>
          <a:bodyPr/>
          <a:lstStyle/>
          <a:p>
            <a:endParaRPr lang="lt-LT" dirty="0"/>
          </a:p>
        </p:txBody>
      </p:sp>
    </p:spTree>
    <p:extLst>
      <p:ext uri="{BB962C8B-B14F-4D97-AF65-F5344CB8AC3E}">
        <p14:creationId xmlns:p14="http://schemas.microsoft.com/office/powerpoint/2010/main" val="93467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altLang="lt-LT" sz="5400" dirty="0"/>
              <a:t>Santykių požymiai</a:t>
            </a:r>
            <a:endParaRPr lang="lt-LT" sz="54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lt-LT" sz="2800" dirty="0"/>
              <a:t>Vartojimo </a:t>
            </a:r>
            <a:r>
              <a:rPr lang="lt-LT" sz="2800" dirty="0" smtClean="0"/>
              <a:t>sutartis – sutartis pagal kurią </a:t>
            </a:r>
            <a:r>
              <a:rPr lang="lt-LT" sz="2800" dirty="0"/>
              <a:t>verslininkas įsipareigoja perduoti </a:t>
            </a:r>
            <a:r>
              <a:rPr lang="lt-LT" sz="2800" dirty="0" smtClean="0"/>
              <a:t>vartotojui, t.y. fiziniam asmeniui, </a:t>
            </a:r>
            <a:r>
              <a:rPr lang="lt-LT" sz="2800" dirty="0"/>
              <a:t>su savo verslu, prekyba, amatu ar profesija nesusijusiais tikslais (vartojimo tikslais</a:t>
            </a:r>
            <a:r>
              <a:rPr lang="lt-LT" sz="2800" dirty="0" smtClean="0"/>
              <a:t>), </a:t>
            </a:r>
            <a:r>
              <a:rPr lang="lt-LT" sz="2800" dirty="0"/>
              <a:t>prekes nuosavybės teise arba suteikti paslaugas vartotojui, o vartotojas įsipareigoja priimti prekes ar paslaugas ir sumokėti jų kainą</a:t>
            </a:r>
            <a:r>
              <a:rPr lang="lt-LT" sz="2800" dirty="0" smtClean="0"/>
              <a:t>.</a:t>
            </a:r>
          </a:p>
          <a:p>
            <a:pPr marL="0" indent="0" algn="just">
              <a:buNone/>
            </a:pPr>
            <a:r>
              <a:rPr lang="lt-LT" sz="2400" b="1" dirty="0" smtClean="0"/>
              <a:t>- CK 6.228</a:t>
            </a:r>
            <a:r>
              <a:rPr lang="lt-LT" sz="2400" b="1" baseline="30000" dirty="0" smtClean="0"/>
              <a:t>1 </a:t>
            </a:r>
            <a:r>
              <a:rPr lang="lt-LT" sz="2400" b="1" dirty="0" smtClean="0"/>
              <a:t>straipsnis</a:t>
            </a:r>
            <a:endParaRPr lang="lt-LT" sz="2400" b="1" dirty="0"/>
          </a:p>
        </p:txBody>
      </p:sp>
    </p:spTree>
    <p:extLst>
      <p:ext uri="{BB962C8B-B14F-4D97-AF65-F5344CB8AC3E}">
        <p14:creationId xmlns:p14="http://schemas.microsoft.com/office/powerpoint/2010/main" val="51098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lt-LT" dirty="0"/>
              <a:t>Ry</a:t>
            </a:r>
            <a:r>
              <a:rPr lang="lt-LT" altLang="lt-LT" dirty="0"/>
              <a:t>šio priemonėmis sudaromos sutartys</a:t>
            </a:r>
            <a:endParaRPr lang="lt-LT" dirty="0"/>
          </a:p>
        </p:txBody>
      </p:sp>
      <p:sp>
        <p:nvSpPr>
          <p:cNvPr id="3" name="Content Placeholder 2"/>
          <p:cNvSpPr>
            <a:spLocks noGrp="1"/>
          </p:cNvSpPr>
          <p:nvPr>
            <p:ph idx="1"/>
          </p:nvPr>
        </p:nvSpPr>
        <p:spPr>
          <a:xfrm>
            <a:off x="822959" y="1845734"/>
            <a:ext cx="7543801" cy="4459532"/>
          </a:xfrm>
        </p:spPr>
        <p:txBody>
          <a:bodyPr>
            <a:normAutofit/>
          </a:bodyPr>
          <a:lstStyle/>
          <a:p>
            <a:pPr algn="just"/>
            <a:r>
              <a:rPr lang="lt-LT" sz="2800" dirty="0"/>
              <a:t>Nuotolinė sutartis yra verslininko ir vartotojo sutartis, sudaroma pagal organizuotą nuotolinio pirkimo–pardavimo ar paslaugų teikimo sistemą, verslininkui ir vartotojui fiziškai nesant kartu vienoje vietoje ir iki sutarties sudarymo bei sutarties sudarymo metu naudojant tik ryšio priemones</a:t>
            </a:r>
            <a:r>
              <a:rPr lang="lt-LT" sz="2800" dirty="0" smtClean="0"/>
              <a:t>.</a:t>
            </a:r>
          </a:p>
          <a:p>
            <a:r>
              <a:rPr lang="lt-LT" altLang="lt-LT" sz="2400" b="1" dirty="0" smtClean="0"/>
              <a:t>- CK </a:t>
            </a:r>
            <a:r>
              <a:rPr lang="en-US" altLang="lt-LT" sz="2400" b="1" dirty="0" smtClean="0"/>
              <a:t>6.</a:t>
            </a:r>
            <a:r>
              <a:rPr lang="lt-LT" altLang="lt-LT" sz="2400" b="1" dirty="0" smtClean="0"/>
              <a:t>228</a:t>
            </a:r>
            <a:r>
              <a:rPr lang="lt-LT" altLang="lt-LT" sz="2400" b="1" baseline="30000" dirty="0" smtClean="0"/>
              <a:t>8</a:t>
            </a:r>
            <a:r>
              <a:rPr lang="en-US" altLang="lt-LT" sz="2400" b="1" dirty="0" smtClean="0"/>
              <a:t> </a:t>
            </a:r>
            <a:r>
              <a:rPr lang="lt-LT" altLang="lt-LT" sz="2400" b="1" dirty="0" smtClean="0"/>
              <a:t>straipsnis</a:t>
            </a:r>
            <a:endParaRPr lang="lt-LT" altLang="lt-LT" sz="2400" b="1" dirty="0"/>
          </a:p>
          <a:p>
            <a:pPr marL="0" indent="0">
              <a:buNone/>
            </a:pPr>
            <a:endParaRPr lang="lt-LT" dirty="0"/>
          </a:p>
        </p:txBody>
      </p:sp>
    </p:spTree>
    <p:extLst>
      <p:ext uri="{BB962C8B-B14F-4D97-AF65-F5344CB8AC3E}">
        <p14:creationId xmlns:p14="http://schemas.microsoft.com/office/powerpoint/2010/main" val="14641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p:txBody>
          <a:bodyPr>
            <a:normAutofit/>
          </a:bodyPr>
          <a:lstStyle/>
          <a:p>
            <a:pPr algn="just"/>
            <a:r>
              <a:rPr lang="lt-LT" sz="2400" dirty="0"/>
              <a:t>Prieš sudarydamas nuotolinę sutartį ar ne prekybos patalpose sudaromą sutartį, verslininkas privalo aiškiai ir suprantamai suteikti vartotojui šią informaciją:</a:t>
            </a:r>
          </a:p>
          <a:p>
            <a:pPr algn="just"/>
            <a:r>
              <a:rPr lang="lt-LT" dirty="0"/>
              <a:t>1) pagrindinės prekės ar paslaugos savybės (atsižvelgiant į informavimo priemones ir prekę ar paslaugą);</a:t>
            </a:r>
          </a:p>
          <a:p>
            <a:pPr algn="just"/>
            <a:r>
              <a:rPr lang="lt-LT" dirty="0"/>
              <a:t>2) duomenys apie verslininką (vardas ir pavardė ar pavadinimas, juridinio asmens teisinė forma);</a:t>
            </a:r>
          </a:p>
          <a:p>
            <a:pPr algn="just"/>
            <a:r>
              <a:rPr lang="lt-LT" dirty="0"/>
              <a:t>3) verslininko buveinės adresas, telefono ryšio, fakso </a:t>
            </a:r>
            <a:r>
              <a:rPr lang="lt-LT" dirty="0" smtClean="0"/>
              <a:t>numeriai, </a:t>
            </a:r>
            <a:r>
              <a:rPr lang="lt-LT" dirty="0"/>
              <a:t>elektroninio pašto </a:t>
            </a:r>
            <a:r>
              <a:rPr lang="lt-LT" dirty="0" smtClean="0"/>
              <a:t>adresas;</a:t>
            </a:r>
          </a:p>
          <a:p>
            <a:pPr algn="just"/>
            <a:r>
              <a:rPr lang="lt-LT" dirty="0"/>
              <a:t>4) bendra prekių ar paslaugų </a:t>
            </a:r>
            <a:r>
              <a:rPr lang="lt-LT" dirty="0" smtClean="0"/>
              <a:t>kaina;</a:t>
            </a:r>
            <a:endParaRPr lang="lt-LT" dirty="0"/>
          </a:p>
        </p:txBody>
      </p:sp>
    </p:spTree>
    <p:extLst>
      <p:ext uri="{BB962C8B-B14F-4D97-AF65-F5344CB8AC3E}">
        <p14:creationId xmlns:p14="http://schemas.microsoft.com/office/powerpoint/2010/main" val="94277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a:xfrm>
            <a:off x="822959" y="1845733"/>
            <a:ext cx="7543801" cy="4514123"/>
          </a:xfrm>
        </p:spPr>
        <p:txBody>
          <a:bodyPr>
            <a:normAutofit fontScale="92500" lnSpcReduction="20000"/>
          </a:bodyPr>
          <a:lstStyle/>
          <a:p>
            <a:pPr algn="just"/>
            <a:r>
              <a:rPr lang="lt-LT" dirty="0"/>
              <a:t>5) naudojimosi ryšio priemonėmis sudarant sutartį išlaidos, jeigu jos apskaičiuojamos ne pagal bazinius (įprastus) dydžius;</a:t>
            </a:r>
          </a:p>
          <a:p>
            <a:pPr algn="just"/>
            <a:r>
              <a:rPr lang="lt-LT" dirty="0"/>
              <a:t>6) apmokėjimo, pristatymo, sutarties vykdymo tvarka, prekių pristatymo ar paslaugų suteikimo terminas ir, jeigu reikalinga, verslininko atliekamo vartotojų skundų nagrinėjimo tvarka;</a:t>
            </a:r>
          </a:p>
          <a:p>
            <a:pPr algn="just"/>
            <a:r>
              <a:rPr lang="lt-LT" dirty="0"/>
              <a:t>7) teisė atsisakyti sutarties: šios teisės įgyvendinimo sąlygos, terminas ir tvarka pagal šio kodekso 6.228</a:t>
            </a:r>
            <a:r>
              <a:rPr lang="lt-LT" baseline="30000" dirty="0"/>
              <a:t>10</a:t>
            </a:r>
            <a:r>
              <a:rPr lang="lt-LT" dirty="0"/>
              <a:t> straipsnį, taip pat pavyzdinė sutarties atsisakymo forma arba informacija, kad vartotojas neturi teisės atsisakyti sutarties pagal šio kodekso 6.228</a:t>
            </a:r>
            <a:r>
              <a:rPr lang="lt-LT" baseline="30000" dirty="0"/>
              <a:t>10</a:t>
            </a:r>
            <a:r>
              <a:rPr lang="lt-LT" dirty="0"/>
              <a:t> straipsnį, arba, jei reikalinga, aplinkybės, kuriomis vartotojas praranda teisę atsisakyti sutarties;</a:t>
            </a:r>
          </a:p>
          <a:p>
            <a:pPr algn="just"/>
            <a:r>
              <a:rPr lang="lt-LT" dirty="0"/>
              <a:t>8) jeigu reikalinga, informacija, kad vartotojas, atsisakęs sutarties, turi padengti prekių grąžinimo išlaidas, o nuotolinių sutarčių atvejais – prekių grąžinimo išlaidas, jei prekės dėl savo pobūdžio paprastai negali būti grąžintos paštu;</a:t>
            </a:r>
          </a:p>
          <a:p>
            <a:pPr algn="just"/>
            <a:r>
              <a:rPr lang="lt-LT" dirty="0"/>
              <a:t>9) informacija, kad vartotojas, atsisakęs sutarties pagal šio kodekso 6.228</a:t>
            </a:r>
            <a:r>
              <a:rPr lang="lt-LT" baseline="30000" dirty="0"/>
              <a:t>10</a:t>
            </a:r>
            <a:r>
              <a:rPr lang="lt-LT" dirty="0"/>
              <a:t> straipsnio 9 ar 10 dalį, turi sumokėti verslininkui pagrįstas išlaidas pagal šio kodekso 6.228</a:t>
            </a:r>
            <a:r>
              <a:rPr lang="lt-LT" baseline="30000" dirty="0"/>
              <a:t>11</a:t>
            </a:r>
            <a:r>
              <a:rPr lang="lt-LT" dirty="0"/>
              <a:t> straipsnio 9 dalį</a:t>
            </a:r>
            <a:r>
              <a:rPr lang="lt-LT" dirty="0" smtClean="0"/>
              <a:t>;</a:t>
            </a:r>
            <a:endParaRPr lang="lt-LT" dirty="0"/>
          </a:p>
        </p:txBody>
      </p:sp>
    </p:spTree>
    <p:extLst>
      <p:ext uri="{BB962C8B-B14F-4D97-AF65-F5344CB8AC3E}">
        <p14:creationId xmlns:p14="http://schemas.microsoft.com/office/powerpoint/2010/main" val="276510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a:xfrm>
            <a:off x="822959" y="1845733"/>
            <a:ext cx="7543801" cy="4404941"/>
          </a:xfrm>
        </p:spPr>
        <p:txBody>
          <a:bodyPr>
            <a:normAutofit fontScale="92500"/>
          </a:bodyPr>
          <a:lstStyle/>
          <a:p>
            <a:pPr algn="just"/>
            <a:r>
              <a:rPr lang="lt-LT" dirty="0"/>
              <a:t>10) prekės garantija pagal įstatymą;</a:t>
            </a:r>
          </a:p>
          <a:p>
            <a:pPr algn="just"/>
            <a:r>
              <a:rPr lang="lt-LT" dirty="0"/>
              <a:t>11) jeigu reikalinga, vartotojų aptarnavimas, jiems teikiamos paslaugos po sutarties sudarymo ir kokybės garantija (komercinė garantija) bei jų sąlygos;</a:t>
            </a:r>
          </a:p>
          <a:p>
            <a:pPr algn="just"/>
            <a:r>
              <a:rPr lang="lt-LT" dirty="0"/>
              <a:t>12) jeigu reikalinga, verslininkui taikomas elgesio kodeksas ir informacija, kaip su juo galima susipažinti;</a:t>
            </a:r>
          </a:p>
          <a:p>
            <a:pPr algn="just"/>
            <a:r>
              <a:rPr lang="lt-LT" dirty="0"/>
              <a:t>13) jeigu reikalinga, sutarties trukmė, o kai sutartis neterminuota ar pratęsiama automatiškai, – sutarties nutraukimo sąlygos;</a:t>
            </a:r>
          </a:p>
          <a:p>
            <a:pPr algn="just"/>
            <a:r>
              <a:rPr lang="lt-LT" dirty="0"/>
              <a:t>14) jeigu reikalinga, minimali sutarties galiojimo trukmė;</a:t>
            </a:r>
          </a:p>
          <a:p>
            <a:pPr algn="just"/>
            <a:r>
              <a:rPr lang="lt-LT" dirty="0"/>
              <a:t>15) jeigu reikalinga, užstatai ar kitos finansinės garantijos, kurias vartotojas turi pateikti ar sumokėti verslininko reikalavimu, ir jų taikymo sąlygos;</a:t>
            </a:r>
          </a:p>
          <a:p>
            <a:pPr algn="just"/>
            <a:r>
              <a:rPr lang="lt-LT" dirty="0"/>
              <a:t>16) jeigu reikalinga, galimybė pateikti skundą ar reikalauti žalos atlyginimo ne teismo tvarka ir pasinaudojimo ja sąlygos.</a:t>
            </a:r>
          </a:p>
          <a:p>
            <a:endParaRPr lang="lt-LT" dirty="0"/>
          </a:p>
        </p:txBody>
      </p:sp>
    </p:spTree>
    <p:extLst>
      <p:ext uri="{BB962C8B-B14F-4D97-AF65-F5344CB8AC3E}">
        <p14:creationId xmlns:p14="http://schemas.microsoft.com/office/powerpoint/2010/main" val="134127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Pareiga įrodyti informacijos raštu įteikimą tenka </a:t>
            </a:r>
            <a:r>
              <a:rPr lang="lt-LT" altLang="lt-LT" sz="2400" dirty="0" smtClean="0"/>
              <a:t>verslininkui</a:t>
            </a:r>
            <a:endParaRPr lang="lt-LT" altLang="lt-LT" sz="2400" dirty="0"/>
          </a:p>
          <a:p>
            <a:pPr algn="just">
              <a:buFont typeface="Wingdings" panose="05000000000000000000" pitchFamily="2" charset="2"/>
              <a:buChar char="§"/>
            </a:pPr>
            <a:r>
              <a:rPr lang="lt-LT" altLang="lt-LT" sz="2400" dirty="0"/>
              <a:t>Bet kurios informacijos pateikimui negalima naudoti elektroninio pašto be išankstinio vartotojo sutikimo</a:t>
            </a:r>
          </a:p>
          <a:p>
            <a:endParaRPr lang="lt-LT" dirty="0"/>
          </a:p>
        </p:txBody>
      </p:sp>
    </p:spTree>
    <p:extLst>
      <p:ext uri="{BB962C8B-B14F-4D97-AF65-F5344CB8AC3E}">
        <p14:creationId xmlns:p14="http://schemas.microsoft.com/office/powerpoint/2010/main" val="242151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Ryšio priemonėmis sudaromos sutartys</a:t>
            </a:r>
            <a:endParaRPr lang="lt-LT" dirty="0"/>
          </a:p>
        </p:txBody>
      </p:sp>
      <p:sp>
        <p:nvSpPr>
          <p:cNvPr id="3" name="Content Placeholder 2"/>
          <p:cNvSpPr>
            <a:spLocks noGrp="1"/>
          </p:cNvSpPr>
          <p:nvPr>
            <p:ph idx="1"/>
          </p:nvPr>
        </p:nvSpPr>
        <p:spPr>
          <a:xfrm>
            <a:off x="822959" y="1845734"/>
            <a:ext cx="7543801" cy="4350350"/>
          </a:xfrm>
        </p:spPr>
        <p:txBody>
          <a:bodyPr>
            <a:normAutofit fontScale="92500"/>
          </a:bodyPr>
          <a:lstStyle/>
          <a:p>
            <a:pPr algn="just">
              <a:buFont typeface="Wingdings" panose="05000000000000000000" pitchFamily="2" charset="2"/>
              <a:buChar char="§"/>
            </a:pPr>
            <a:r>
              <a:rPr lang="lt-LT" sz="2400" dirty="0"/>
              <a:t>Pardavėjas privalo pristatyti daiktus juos perduodamas pirkėjui arba perleisdamas jų valdymą jam ne vėliau kaip per trisdešimt dienų nuo sutarties sudarymo, jeigu šalys nesusitaria kitaip</a:t>
            </a:r>
            <a:r>
              <a:rPr lang="lt-LT" sz="2400" dirty="0" smtClean="0"/>
              <a:t>.</a:t>
            </a:r>
          </a:p>
          <a:p>
            <a:pPr algn="just">
              <a:buFont typeface="Wingdings" panose="05000000000000000000" pitchFamily="2" charset="2"/>
              <a:buChar char="§"/>
            </a:pPr>
            <a:r>
              <a:rPr lang="lt-LT" sz="2400" dirty="0"/>
              <a:t>Vartotojas, kuriam teikiamos jo neužsakytos prekės ar paslaugos, taip pat skaitmeninis turinys, neturi pareigos už tai mokėti. Vartotojas neturi patirti jokių papildomų išlaidų dėl neužsakytų prekių ar paslaugų, taip pat skaitmeninio turinio gavimo.</a:t>
            </a:r>
          </a:p>
          <a:p>
            <a:pPr algn="just"/>
            <a:r>
              <a:rPr lang="lt-LT" sz="2400" dirty="0" smtClean="0"/>
              <a:t>Vartotojo</a:t>
            </a:r>
            <a:r>
              <a:rPr lang="lt-LT" sz="2400" dirty="0"/>
              <a:t>, kuriam be jo užsakymo buvo perduotos prekės ar suteiktos paslaugos, neveikimas (tylėjimas) nelaikomas sutikimu pirkti.</a:t>
            </a:r>
          </a:p>
          <a:p>
            <a:pPr algn="just"/>
            <a:r>
              <a:rPr lang="lt-LT" sz="2400" dirty="0" smtClean="0"/>
              <a:t>Pareiga </a:t>
            </a:r>
            <a:r>
              <a:rPr lang="lt-LT" sz="2400" dirty="0"/>
              <a:t>įrodyti, kad vartotojas išreiškė valią sudaryti vartojimo sutartį (užsakė prekes ar paslaugas) tenka verslininkui.</a:t>
            </a:r>
          </a:p>
          <a:p>
            <a:pPr algn="just">
              <a:buFont typeface="Wingdings" panose="05000000000000000000" pitchFamily="2" charset="2"/>
              <a:buChar char="§"/>
            </a:pPr>
            <a:endParaRPr lang="lt-LT" sz="2400" dirty="0"/>
          </a:p>
        </p:txBody>
      </p:sp>
    </p:spTree>
    <p:extLst>
      <p:ext uri="{BB962C8B-B14F-4D97-AF65-F5344CB8AC3E}">
        <p14:creationId xmlns:p14="http://schemas.microsoft.com/office/powerpoint/2010/main" val="32971828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327</TotalTime>
  <Words>1735</Words>
  <Application>Microsoft Office PowerPoint</Application>
  <PresentationFormat>On-screen Show (4:3)</PresentationFormat>
  <Paragraphs>130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Retrospect</vt:lpstr>
      <vt:lpstr>Elektroninės komercijos teisinis reguliavimas</vt:lpstr>
      <vt:lpstr>Temos</vt:lpstr>
      <vt:lpstr>Santykių požymiai</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Ryšio priemonėmis sudaromos sutartys</vt:lpstr>
      <vt:lpstr>Specifinės sudarymo taisyklės</vt:lpstr>
      <vt:lpstr>Nesąžiningos sutarčių sąlygos</vt:lpstr>
      <vt:lpstr>Nesąžiningos sutarčių sąlygos</vt:lpstr>
      <vt:lpstr>Nesąžininga komercinė veikla</vt:lpstr>
      <vt:lpstr>Nesąžininga komercinė veikla</vt:lpstr>
      <vt:lpstr>Nesąžininga komercinė veikla</vt:lpstr>
      <vt:lpstr>Nesąžininga komercinė veikla</vt:lpstr>
      <vt:lpstr>Nesąžininga komercinė veikla</vt:lpstr>
      <vt:lpstr>PowerPoint Presentation</vt:lpstr>
      <vt:lpstr>Vartotojų skundų ikiteisminio nagrinėjimo tvarka</vt:lpstr>
      <vt:lpstr>Vartotojų skundų ikiteisminio nagrinėjimo tvarka</vt:lpstr>
      <vt:lpstr>Vartotojų skundų ikiteisminio nagrinėjimo tvarka</vt:lpstr>
      <vt:lpstr>Vartotojų skundų ikiteisminio nagrinėjimo tvarka</vt:lpstr>
      <vt:lpstr>Klausimai?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komercijos teisinis reguliavimas</dc:title>
  <dc:creator>Ignas Žimkus</dc:creator>
  <cp:lastModifiedBy>Darius Sauliunas</cp:lastModifiedBy>
  <cp:revision>72</cp:revision>
  <dcterms:created xsi:type="dcterms:W3CDTF">2015-04-22T14:25:05Z</dcterms:created>
  <dcterms:modified xsi:type="dcterms:W3CDTF">2022-05-11T06:40:51Z</dcterms:modified>
</cp:coreProperties>
</file>