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74" r:id="rId17"/>
    <p:sldId id="275" r:id="rId18"/>
    <p:sldId id="276" r:id="rId19"/>
    <p:sldId id="277" r:id="rId20"/>
    <p:sldId id="280" r:id="rId21"/>
    <p:sldId id="281" r:id="rId22"/>
    <p:sldId id="279" r:id="rId23"/>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67BA4D-6B1B-4759-B0D1-2AFC11D9F4A9}" type="datetimeFigureOut">
              <a:rPr lang="lt-LT" smtClean="0"/>
              <a:t>2015-05-23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53A1CC95-B8BF-4C56-A085-E9AC88D4A0F2}" type="slidenum">
              <a:rPr lang="lt-LT" smtClean="0"/>
              <a:t>‹#›</a:t>
            </a:fld>
            <a:endParaRPr lang="lt-L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42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67BA4D-6B1B-4759-B0D1-2AFC11D9F4A9}" type="datetimeFigureOut">
              <a:rPr lang="lt-LT" smtClean="0"/>
              <a:t>2015-05-23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53A1CC95-B8BF-4C56-A085-E9AC88D4A0F2}" type="slidenum">
              <a:rPr lang="lt-LT" smtClean="0"/>
              <a:t>‹#›</a:t>
            </a:fld>
            <a:endParaRPr lang="lt-LT"/>
          </a:p>
        </p:txBody>
      </p:sp>
    </p:spTree>
    <p:extLst>
      <p:ext uri="{BB962C8B-B14F-4D97-AF65-F5344CB8AC3E}">
        <p14:creationId xmlns:p14="http://schemas.microsoft.com/office/powerpoint/2010/main" val="207669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67BA4D-6B1B-4759-B0D1-2AFC11D9F4A9}" type="datetimeFigureOut">
              <a:rPr lang="lt-LT" smtClean="0"/>
              <a:t>2015-05-23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53A1CC95-B8BF-4C56-A085-E9AC88D4A0F2}" type="slidenum">
              <a:rPr lang="lt-LT" smtClean="0"/>
              <a:t>‹#›</a:t>
            </a:fld>
            <a:endParaRPr lang="lt-LT"/>
          </a:p>
        </p:txBody>
      </p:sp>
    </p:spTree>
    <p:extLst>
      <p:ext uri="{BB962C8B-B14F-4D97-AF65-F5344CB8AC3E}">
        <p14:creationId xmlns:p14="http://schemas.microsoft.com/office/powerpoint/2010/main" val="125376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67BA4D-6B1B-4759-B0D1-2AFC11D9F4A9}" type="datetimeFigureOut">
              <a:rPr lang="lt-LT" smtClean="0"/>
              <a:t>2015-05-23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53A1CC95-B8BF-4C56-A085-E9AC88D4A0F2}" type="slidenum">
              <a:rPr lang="lt-LT" smtClean="0"/>
              <a:t>‹#›</a:t>
            </a:fld>
            <a:endParaRPr lang="lt-LT"/>
          </a:p>
        </p:txBody>
      </p:sp>
    </p:spTree>
    <p:extLst>
      <p:ext uri="{BB962C8B-B14F-4D97-AF65-F5344CB8AC3E}">
        <p14:creationId xmlns:p14="http://schemas.microsoft.com/office/powerpoint/2010/main" val="2049518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7BA4D-6B1B-4759-B0D1-2AFC11D9F4A9}" type="datetimeFigureOut">
              <a:rPr lang="lt-LT" smtClean="0"/>
              <a:t>2015-05-23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53A1CC95-B8BF-4C56-A085-E9AC88D4A0F2}" type="slidenum">
              <a:rPr lang="lt-LT" smtClean="0"/>
              <a:t>‹#›</a:t>
            </a:fld>
            <a:endParaRPr lang="lt-L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21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67BA4D-6B1B-4759-B0D1-2AFC11D9F4A9}" type="datetimeFigureOut">
              <a:rPr lang="lt-LT" smtClean="0"/>
              <a:t>2015-05-23</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53A1CC95-B8BF-4C56-A085-E9AC88D4A0F2}" type="slidenum">
              <a:rPr lang="lt-LT" smtClean="0"/>
              <a:t>‹#›</a:t>
            </a:fld>
            <a:endParaRPr lang="lt-LT"/>
          </a:p>
        </p:txBody>
      </p:sp>
    </p:spTree>
    <p:extLst>
      <p:ext uri="{BB962C8B-B14F-4D97-AF65-F5344CB8AC3E}">
        <p14:creationId xmlns:p14="http://schemas.microsoft.com/office/powerpoint/2010/main" val="327178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67BA4D-6B1B-4759-B0D1-2AFC11D9F4A9}" type="datetimeFigureOut">
              <a:rPr lang="lt-LT" smtClean="0"/>
              <a:t>2015-05-23</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53A1CC95-B8BF-4C56-A085-E9AC88D4A0F2}" type="slidenum">
              <a:rPr lang="lt-LT" smtClean="0"/>
              <a:t>‹#›</a:t>
            </a:fld>
            <a:endParaRPr lang="lt-LT"/>
          </a:p>
        </p:txBody>
      </p:sp>
    </p:spTree>
    <p:extLst>
      <p:ext uri="{BB962C8B-B14F-4D97-AF65-F5344CB8AC3E}">
        <p14:creationId xmlns:p14="http://schemas.microsoft.com/office/powerpoint/2010/main" val="367746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67BA4D-6B1B-4759-B0D1-2AFC11D9F4A9}" type="datetimeFigureOut">
              <a:rPr lang="lt-LT" smtClean="0"/>
              <a:t>2015-05-23</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53A1CC95-B8BF-4C56-A085-E9AC88D4A0F2}" type="slidenum">
              <a:rPr lang="lt-LT" smtClean="0"/>
              <a:t>‹#›</a:t>
            </a:fld>
            <a:endParaRPr lang="lt-LT"/>
          </a:p>
        </p:txBody>
      </p:sp>
    </p:spTree>
    <p:extLst>
      <p:ext uri="{BB962C8B-B14F-4D97-AF65-F5344CB8AC3E}">
        <p14:creationId xmlns:p14="http://schemas.microsoft.com/office/powerpoint/2010/main" val="2384459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67BA4D-6B1B-4759-B0D1-2AFC11D9F4A9}" type="datetimeFigureOut">
              <a:rPr lang="lt-LT" smtClean="0"/>
              <a:t>2015-05-23</a:t>
            </a:fld>
            <a:endParaRPr lang="lt-L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t-LT"/>
          </a:p>
        </p:txBody>
      </p:sp>
      <p:sp>
        <p:nvSpPr>
          <p:cNvPr id="9" name="Slide Number Placeholder 8"/>
          <p:cNvSpPr>
            <a:spLocks noGrp="1"/>
          </p:cNvSpPr>
          <p:nvPr>
            <p:ph type="sldNum" sz="quarter" idx="12"/>
          </p:nvPr>
        </p:nvSpPr>
        <p:spPr/>
        <p:txBody>
          <a:bodyPr/>
          <a:lstStyle/>
          <a:p>
            <a:fld id="{53A1CC95-B8BF-4C56-A085-E9AC88D4A0F2}" type="slidenum">
              <a:rPr lang="lt-LT" smtClean="0"/>
              <a:t>‹#›</a:t>
            </a:fld>
            <a:endParaRPr lang="lt-LT"/>
          </a:p>
        </p:txBody>
      </p:sp>
    </p:spTree>
    <p:extLst>
      <p:ext uri="{BB962C8B-B14F-4D97-AF65-F5344CB8AC3E}">
        <p14:creationId xmlns:p14="http://schemas.microsoft.com/office/powerpoint/2010/main" val="257418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267BA4D-6B1B-4759-B0D1-2AFC11D9F4A9}" type="datetimeFigureOut">
              <a:rPr lang="lt-LT" smtClean="0"/>
              <a:t>2015-05-23</a:t>
            </a:fld>
            <a:endParaRPr lang="lt-LT"/>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lt-L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A1CC95-B8BF-4C56-A085-E9AC88D4A0F2}" type="slidenum">
              <a:rPr lang="lt-LT" smtClean="0"/>
              <a:t>‹#›</a:t>
            </a:fld>
            <a:endParaRPr lang="lt-LT"/>
          </a:p>
        </p:txBody>
      </p:sp>
    </p:spTree>
    <p:extLst>
      <p:ext uri="{BB962C8B-B14F-4D97-AF65-F5344CB8AC3E}">
        <p14:creationId xmlns:p14="http://schemas.microsoft.com/office/powerpoint/2010/main" val="184352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7BA4D-6B1B-4759-B0D1-2AFC11D9F4A9}" type="datetimeFigureOut">
              <a:rPr lang="lt-LT" smtClean="0"/>
              <a:t>2015-05-23</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53A1CC95-B8BF-4C56-A085-E9AC88D4A0F2}" type="slidenum">
              <a:rPr lang="lt-LT" smtClean="0"/>
              <a:t>‹#›</a:t>
            </a:fld>
            <a:endParaRPr lang="lt-LT"/>
          </a:p>
        </p:txBody>
      </p:sp>
    </p:spTree>
    <p:extLst>
      <p:ext uri="{BB962C8B-B14F-4D97-AF65-F5344CB8AC3E}">
        <p14:creationId xmlns:p14="http://schemas.microsoft.com/office/powerpoint/2010/main" val="3712248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267BA4D-6B1B-4759-B0D1-2AFC11D9F4A9}" type="datetimeFigureOut">
              <a:rPr lang="lt-LT" smtClean="0"/>
              <a:t>2015-05-23</a:t>
            </a:fld>
            <a:endParaRPr lang="lt-LT"/>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t-LT"/>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3A1CC95-B8BF-4C56-A085-E9AC88D4A0F2}" type="slidenum">
              <a:rPr lang="lt-LT" smtClean="0"/>
              <a:t>‹#›</a:t>
            </a:fld>
            <a:endParaRPr lang="lt-LT"/>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3385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altLang="lt-LT" dirty="0"/>
              <a:t>Elektroninės komercijos teisinis reguliavimas</a:t>
            </a:r>
            <a:endParaRPr lang="lt-LT" dirty="0"/>
          </a:p>
        </p:txBody>
      </p:sp>
      <p:sp>
        <p:nvSpPr>
          <p:cNvPr id="3" name="Subtitle 2"/>
          <p:cNvSpPr>
            <a:spLocks noGrp="1"/>
          </p:cNvSpPr>
          <p:nvPr>
            <p:ph type="subTitle" idx="1"/>
          </p:nvPr>
        </p:nvSpPr>
        <p:spPr/>
        <p:txBody>
          <a:bodyPr/>
          <a:lstStyle/>
          <a:p>
            <a:r>
              <a:rPr lang="lt-LT" altLang="lt-LT" dirty="0"/>
              <a:t>Privatumo apsauga</a:t>
            </a:r>
          </a:p>
          <a:p>
            <a:endParaRPr lang="lt-LT" dirty="0"/>
          </a:p>
        </p:txBody>
      </p:sp>
    </p:spTree>
    <p:extLst>
      <p:ext uri="{BB962C8B-B14F-4D97-AF65-F5344CB8AC3E}">
        <p14:creationId xmlns:p14="http://schemas.microsoft.com/office/powerpoint/2010/main" val="376495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Asmens duomenys - tvarkymas</a:t>
            </a:r>
            <a:endParaRPr lang="lt-LT" dirty="0"/>
          </a:p>
        </p:txBody>
      </p:sp>
      <p:sp>
        <p:nvSpPr>
          <p:cNvPr id="3" name="Content Placeholder 2"/>
          <p:cNvSpPr>
            <a:spLocks noGrp="1"/>
          </p:cNvSpPr>
          <p:nvPr>
            <p:ph idx="1"/>
          </p:nvPr>
        </p:nvSpPr>
        <p:spPr/>
        <p:txBody>
          <a:bodyPr/>
          <a:lstStyle/>
          <a:p>
            <a:pPr algn="just"/>
            <a:r>
              <a:rPr lang="lt-LT" sz="2400" dirty="0"/>
              <a:t>5) duomenų subjektas asmens duomenis paskelbė viešai;</a:t>
            </a:r>
            <a:endParaRPr lang="lt-LT" sz="2400" b="1" dirty="0"/>
          </a:p>
          <a:p>
            <a:pPr algn="just"/>
            <a:r>
              <a:rPr lang="lt-LT" sz="2400" dirty="0"/>
              <a:t>6) įstatymų nustatytais atvejais būtina užkirsti kelią nusikalstamoms ar kitoms neteisėtoms veikoms arba būtina jas tirti;</a:t>
            </a:r>
            <a:endParaRPr lang="lt-LT" sz="2400" b="1" dirty="0"/>
          </a:p>
          <a:p>
            <a:pPr algn="just"/>
            <a:r>
              <a:rPr lang="lt-LT" sz="2400" dirty="0"/>
              <a:t>7) jie yra reikalingi bylai nagrinėti teisme;</a:t>
            </a:r>
            <a:endParaRPr lang="lt-LT" sz="2400" b="1" dirty="0"/>
          </a:p>
          <a:p>
            <a:pPr algn="just"/>
            <a:r>
              <a:rPr lang="lt-LT" sz="2400" dirty="0"/>
              <a:t>8) įstatymai įpareigoja duomenų valdytoją tvarkyti tokius duomenis.</a:t>
            </a:r>
            <a:endParaRPr lang="lt-LT" sz="2400" b="1" dirty="0"/>
          </a:p>
          <a:p>
            <a:endParaRPr lang="lt-LT" dirty="0"/>
          </a:p>
        </p:txBody>
      </p:sp>
    </p:spTree>
    <p:extLst>
      <p:ext uri="{BB962C8B-B14F-4D97-AF65-F5344CB8AC3E}">
        <p14:creationId xmlns:p14="http://schemas.microsoft.com/office/powerpoint/2010/main" val="229126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Asmens duomenys – duomenų subjekto teisės</a:t>
            </a:r>
            <a:endParaRPr lang="lt-LT" dirty="0"/>
          </a:p>
        </p:txBody>
      </p:sp>
      <p:sp>
        <p:nvSpPr>
          <p:cNvPr id="3" name="Content Placeholder 2"/>
          <p:cNvSpPr>
            <a:spLocks noGrp="1"/>
          </p:cNvSpPr>
          <p:nvPr>
            <p:ph idx="1"/>
          </p:nvPr>
        </p:nvSpPr>
        <p:spPr/>
        <p:txBody>
          <a:bodyPr>
            <a:normAutofit lnSpcReduction="10000"/>
          </a:bodyPr>
          <a:lstStyle/>
          <a:p>
            <a:pPr algn="just"/>
            <a:r>
              <a:rPr lang="lt-LT" sz="2400" b="1" dirty="0"/>
              <a:t>Duomenų subjektas </a:t>
            </a:r>
            <a:r>
              <a:rPr lang="lt-LT" sz="2400" b="1" dirty="0" smtClean="0"/>
              <a:t>turi </a:t>
            </a:r>
            <a:r>
              <a:rPr lang="lt-LT" sz="2400" b="1" dirty="0"/>
              <a:t>teisę:</a:t>
            </a:r>
          </a:p>
          <a:p>
            <a:pPr algn="just"/>
            <a:r>
              <a:rPr lang="lt-LT" sz="2400" dirty="0"/>
              <a:t>1) žinoti (būti informuotas) apie savo asmens duomenų tvarkymą;</a:t>
            </a:r>
          </a:p>
          <a:p>
            <a:pPr algn="just"/>
            <a:r>
              <a:rPr lang="lt-LT" sz="2400" dirty="0"/>
              <a:t>2) susipažinti su savo asmens duomenimis ir kaip jie yra tvarkomi;</a:t>
            </a:r>
          </a:p>
          <a:p>
            <a:pPr algn="just"/>
            <a:r>
              <a:rPr lang="lt-LT" sz="2400" dirty="0"/>
              <a:t>3) reikalauti ištaisyti, sunaikinti savo asmens duomenis arba sustabdyti, išskyrus saugojimą, savo asmens duomenų tvarkymo veiksmus, kai duomenys tvarkomi </a:t>
            </a:r>
            <a:r>
              <a:rPr lang="lt-LT" sz="2400" dirty="0" smtClean="0"/>
              <a:t>nesilaikant</a:t>
            </a:r>
            <a:r>
              <a:rPr lang="lt-LT" sz="2400" b="1" dirty="0"/>
              <a:t> </a:t>
            </a:r>
            <a:r>
              <a:rPr lang="lt-LT" sz="2400" dirty="0"/>
              <a:t>įstatymų nuostatų;</a:t>
            </a:r>
          </a:p>
          <a:p>
            <a:pPr algn="just"/>
            <a:r>
              <a:rPr lang="lt-LT" sz="2400" dirty="0"/>
              <a:t>4) nesutikti, kad būtų tvarkomi jo asmens duomenys.</a:t>
            </a:r>
          </a:p>
          <a:p>
            <a:endParaRPr lang="lt-LT" dirty="0"/>
          </a:p>
        </p:txBody>
      </p:sp>
    </p:spTree>
    <p:extLst>
      <p:ext uri="{BB962C8B-B14F-4D97-AF65-F5344CB8AC3E}">
        <p14:creationId xmlns:p14="http://schemas.microsoft.com/office/powerpoint/2010/main" val="412699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Asmens duomenys – kitos nuostatos</a:t>
            </a:r>
            <a:endParaRPr lang="lt-LT" dirty="0"/>
          </a:p>
        </p:txBody>
      </p:sp>
      <p:sp>
        <p:nvSpPr>
          <p:cNvPr id="3" name="Content Placeholder 2"/>
          <p:cNvSpPr>
            <a:spLocks noGrp="1"/>
          </p:cNvSpPr>
          <p:nvPr>
            <p:ph idx="1"/>
          </p:nvPr>
        </p:nvSpPr>
        <p:spPr>
          <a:xfrm>
            <a:off x="822959" y="1845733"/>
            <a:ext cx="7543801" cy="4473179"/>
          </a:xfrm>
        </p:spPr>
        <p:txBody>
          <a:bodyPr>
            <a:noAutofit/>
          </a:bodyPr>
          <a:lstStyle/>
          <a:p>
            <a:pPr algn="just">
              <a:buFont typeface="Wingdings" panose="05000000000000000000" pitchFamily="2" charset="2"/>
              <a:buChar char="§"/>
            </a:pPr>
            <a:r>
              <a:rPr lang="lt-LT" sz="2200" dirty="0"/>
              <a:t>Duomenų valdytojas ir duomenų tvarkytojas</a:t>
            </a:r>
            <a:r>
              <a:rPr lang="lt-LT" sz="2200" b="1" dirty="0"/>
              <a:t> </a:t>
            </a:r>
            <a:r>
              <a:rPr lang="lt-LT" sz="2200" dirty="0"/>
              <a:t>privalo įgyvendinti tinkamas organizacines ir technines priemones, skirtas apsaugoti asmens duomenims nuo atsitiktinio ar neteisėto sunaikinimo, pakeitimo, atskleidimo, taip pat nuo bet kokio kito neteisėto tvarkymo. Minėtos priemonės turi užtikrinti tokį saugumo lygį, kuris atitiktų saugotinų asmens duomenų pobūdį ir jų tvarkymo keliamą riziką, ir turi būti išdėstytos rašytinės formos dokumente (duomenų valdytojo patvirtintose asmens duomenų tvarkymo taisyklėse, duomenų valdytojo ir duomenų tvarkytojo sudarytoje sutartyje ir pan.).</a:t>
            </a:r>
            <a:endParaRPr lang="lt-LT" sz="2200" dirty="0" smtClean="0"/>
          </a:p>
          <a:p>
            <a:pPr algn="just">
              <a:buFont typeface="Wingdings" panose="05000000000000000000" pitchFamily="2" charset="2"/>
              <a:buChar char="§"/>
            </a:pPr>
            <a:r>
              <a:rPr lang="lt-LT" sz="2200" dirty="0" smtClean="0"/>
              <a:t>Asmens </a:t>
            </a:r>
            <a:r>
              <a:rPr lang="lt-LT" sz="2200" dirty="0"/>
              <a:t>duomenys gali būti tvarkomi automatiniu būdu tik tuo atveju, kai duomenų valdytojas arba jo atstovas (pagal šio įstatymo 1 straipsnio 3 dalies 3 punktą) Vyriausybės nustatyta tvarka praneša Valstybinei duomenų apsaugos inspekcijai</a:t>
            </a:r>
          </a:p>
        </p:txBody>
      </p:sp>
    </p:spTree>
    <p:extLst>
      <p:ext uri="{BB962C8B-B14F-4D97-AF65-F5344CB8AC3E}">
        <p14:creationId xmlns:p14="http://schemas.microsoft.com/office/powerpoint/2010/main" val="1978048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Privatumo apsauga telekomunikacijose</a:t>
            </a:r>
            <a:endParaRPr lang="lt-LT" dirty="0"/>
          </a:p>
        </p:txBody>
      </p:sp>
      <p:sp>
        <p:nvSpPr>
          <p:cNvPr id="3" name="Content Placeholder 2"/>
          <p:cNvSpPr>
            <a:spLocks noGrp="1"/>
          </p:cNvSpPr>
          <p:nvPr>
            <p:ph idx="1"/>
          </p:nvPr>
        </p:nvSpPr>
        <p:spPr>
          <a:xfrm>
            <a:off x="822959" y="1845734"/>
            <a:ext cx="7543801" cy="4459532"/>
          </a:xfrm>
        </p:spPr>
        <p:txBody>
          <a:bodyPr>
            <a:normAutofit lnSpcReduction="10000"/>
          </a:bodyPr>
          <a:lstStyle/>
          <a:p>
            <a:pPr algn="just"/>
            <a:r>
              <a:rPr lang="lt-LT" altLang="lt-LT" sz="2800" dirty="0"/>
              <a:t>Elektroninei komercijai svarbios taisyklės (</a:t>
            </a:r>
            <a:r>
              <a:rPr lang="en-US" altLang="lt-LT" sz="2800" dirty="0"/>
              <a:t>ER</a:t>
            </a:r>
            <a:r>
              <a:rPr lang="lt-LT" altLang="lt-LT" sz="2800" dirty="0"/>
              <a:t>Į):</a:t>
            </a:r>
          </a:p>
          <a:p>
            <a:pPr lvl="1" algn="just"/>
            <a:r>
              <a:rPr lang="en-US" altLang="lt-LT" sz="2400" dirty="0"/>
              <a:t>El. </a:t>
            </a:r>
            <a:r>
              <a:rPr lang="en-US" altLang="lt-LT" sz="2400" dirty="0" err="1"/>
              <a:t>ry</a:t>
            </a:r>
            <a:r>
              <a:rPr lang="lt-LT" altLang="lt-LT" sz="2400" dirty="0"/>
              <a:t>š</a:t>
            </a:r>
            <a:r>
              <a:rPr lang="en-US" altLang="lt-LT" sz="2400" dirty="0"/>
              <a:t>i</a:t>
            </a:r>
            <a:r>
              <a:rPr lang="lt-LT" altLang="lt-LT" sz="2400" dirty="0"/>
              <a:t>ų paslaugų teikėjai privalo įgyvendinti tinkamas technines ir organizacines priemones savo teikiamų paslaugų saugumui </a:t>
            </a:r>
            <a:r>
              <a:rPr lang="lt-LT" altLang="lt-LT" sz="2400" dirty="0" smtClean="0"/>
              <a:t>užtikrinti.</a:t>
            </a:r>
            <a:endParaRPr lang="lt-LT" altLang="lt-LT" sz="2400" dirty="0"/>
          </a:p>
          <a:p>
            <a:pPr lvl="1" algn="just"/>
            <a:r>
              <a:rPr lang="lt-LT" sz="2400" dirty="0"/>
              <a:t>Draudžiama be faktinių elektroninių ryšių paslaugų naudotojų sutikimo klausytis, įrašyti, kaupti ar kitu būdu perimti pranešimų turinį ir srauto duomenis ar su jais </a:t>
            </a:r>
            <a:r>
              <a:rPr lang="lt-LT" sz="2400" dirty="0" smtClean="0"/>
              <a:t>susipažinti ar atskleisti.</a:t>
            </a:r>
          </a:p>
          <a:p>
            <a:pPr lvl="1" algn="just"/>
            <a:r>
              <a:rPr lang="lt-LT" sz="2400" dirty="0" smtClean="0"/>
              <a:t>Naudoti </a:t>
            </a:r>
            <a:r>
              <a:rPr lang="lt-LT" sz="2400" dirty="0"/>
              <a:t>elektroninių ryšių paslaugas, įskaitant elektroninio pašto pranešimų siuntimą, tiesioginės rinkodaros tikslu leidžiama tik gavus išankstinį abonento ar registruoto elektroninių ryšių paslaugų naudotojo sutikimą.</a:t>
            </a:r>
            <a:endParaRPr lang="lt-LT" dirty="0"/>
          </a:p>
        </p:txBody>
      </p:sp>
    </p:spTree>
    <p:extLst>
      <p:ext uri="{BB962C8B-B14F-4D97-AF65-F5344CB8AC3E}">
        <p14:creationId xmlns:p14="http://schemas.microsoft.com/office/powerpoint/2010/main" val="122346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Darbdavių ir darbuotojų santykiai – Europa:</a:t>
            </a:r>
            <a:endParaRPr lang="lt-LT" dirty="0"/>
          </a:p>
        </p:txBody>
      </p:sp>
      <p:sp>
        <p:nvSpPr>
          <p:cNvPr id="3" name="Content Placeholder 2"/>
          <p:cNvSpPr>
            <a:spLocks noGrp="1"/>
          </p:cNvSpPr>
          <p:nvPr>
            <p:ph idx="1"/>
          </p:nvPr>
        </p:nvSpPr>
        <p:spPr/>
        <p:txBody>
          <a:bodyPr/>
          <a:lstStyle/>
          <a:p>
            <a:pPr algn="just"/>
            <a:r>
              <a:rPr lang="lt-LT" altLang="lt-LT" sz="2800" i="1" dirty="0" err="1"/>
              <a:t>Halford</a:t>
            </a:r>
            <a:r>
              <a:rPr lang="lt-LT" altLang="lt-LT" sz="2800" i="1" dirty="0"/>
              <a:t> v. UK</a:t>
            </a:r>
            <a:r>
              <a:rPr lang="lt-LT" altLang="lt-LT" sz="2800" dirty="0"/>
              <a:t> (EŽTPLK 8 str.):</a:t>
            </a:r>
          </a:p>
          <a:p>
            <a:pPr lvl="1" algn="just"/>
            <a:r>
              <a:rPr lang="lt-LT" altLang="lt-LT" sz="2400" dirty="0"/>
              <a:t>Naudojimasis darbovietės telefonu, kai šis skirtas darbuotojui, patenka į asmeninio gyvenimo sferą</a:t>
            </a:r>
          </a:p>
          <a:p>
            <a:pPr lvl="1" algn="just"/>
            <a:r>
              <a:rPr lang="lt-LT" altLang="lt-LT" sz="2400" dirty="0"/>
              <a:t>Kai darbuotojas nėra informuotas, kad pokalbių klausomasi, jis pagrįstai tikisi asmeninio gyvenimo apsaugos</a:t>
            </a:r>
            <a:endParaRPr lang="en-GB" altLang="lt-LT" sz="2400" dirty="0"/>
          </a:p>
          <a:p>
            <a:endParaRPr lang="lt-LT" dirty="0"/>
          </a:p>
        </p:txBody>
      </p:sp>
    </p:spTree>
    <p:extLst>
      <p:ext uri="{BB962C8B-B14F-4D97-AF65-F5344CB8AC3E}">
        <p14:creationId xmlns:p14="http://schemas.microsoft.com/office/powerpoint/2010/main" val="89455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Darbdavių ir darbuotojų santykiai – Europa:</a:t>
            </a:r>
            <a:endParaRPr lang="lt-LT" dirty="0"/>
          </a:p>
        </p:txBody>
      </p:sp>
      <p:sp>
        <p:nvSpPr>
          <p:cNvPr id="3" name="Content Placeholder 2"/>
          <p:cNvSpPr>
            <a:spLocks noGrp="1"/>
          </p:cNvSpPr>
          <p:nvPr>
            <p:ph idx="1"/>
          </p:nvPr>
        </p:nvSpPr>
        <p:spPr/>
        <p:txBody>
          <a:bodyPr/>
          <a:lstStyle/>
          <a:p>
            <a:pPr algn="just"/>
            <a:r>
              <a:rPr lang="lt-LT" altLang="lt-LT" sz="2800" dirty="0"/>
              <a:t>Specialūs teisės aktai, leidžiantys darbdaviui kontroliuoti darbuotoją:</a:t>
            </a:r>
          </a:p>
          <a:p>
            <a:pPr lvl="1" algn="just"/>
            <a:r>
              <a:rPr lang="lt-LT" altLang="lt-LT" sz="2400" dirty="0"/>
              <a:t>D. Britanija (2000 m. spalio 24 d.)</a:t>
            </a:r>
          </a:p>
          <a:p>
            <a:pPr lvl="1" algn="just"/>
            <a:r>
              <a:rPr lang="lt-LT" altLang="lt-LT" sz="2400" dirty="0"/>
              <a:t>Olandija</a:t>
            </a:r>
          </a:p>
          <a:p>
            <a:pPr lvl="1" algn="just"/>
            <a:r>
              <a:rPr lang="lt-LT" altLang="lt-LT" sz="2400" dirty="0"/>
              <a:t>Italija</a:t>
            </a:r>
          </a:p>
          <a:p>
            <a:pPr lvl="2" algn="just"/>
            <a:r>
              <a:rPr lang="lt-LT" altLang="lt-LT" sz="2000" dirty="0"/>
              <a:t>Italijos IT institucija nurodė, kad draudžiama valstybės tarnyboje naudoti neperžiūrimą Internetą</a:t>
            </a:r>
            <a:endParaRPr lang="en-GB" altLang="lt-LT" sz="2000" dirty="0"/>
          </a:p>
          <a:p>
            <a:endParaRPr lang="lt-LT" dirty="0"/>
          </a:p>
        </p:txBody>
      </p:sp>
    </p:spTree>
    <p:extLst>
      <p:ext uri="{BB962C8B-B14F-4D97-AF65-F5344CB8AC3E}">
        <p14:creationId xmlns:p14="http://schemas.microsoft.com/office/powerpoint/2010/main" val="337396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Darbdavių ir darbuotojų santykiai – Europa</a:t>
            </a:r>
            <a:endParaRPr lang="lt-LT" dirty="0"/>
          </a:p>
        </p:txBody>
      </p:sp>
      <p:sp>
        <p:nvSpPr>
          <p:cNvPr id="3" name="Content Placeholder 2"/>
          <p:cNvSpPr>
            <a:spLocks noGrp="1"/>
          </p:cNvSpPr>
          <p:nvPr>
            <p:ph idx="1"/>
          </p:nvPr>
        </p:nvSpPr>
        <p:spPr/>
        <p:txBody>
          <a:bodyPr/>
          <a:lstStyle/>
          <a:p>
            <a:pPr algn="just"/>
            <a:r>
              <a:rPr lang="lt-LT" altLang="lt-LT" sz="3200" dirty="0"/>
              <a:t>Draudimas kontroliuoti darbuotoją:</a:t>
            </a:r>
          </a:p>
          <a:p>
            <a:pPr lvl="1" algn="just"/>
            <a:r>
              <a:rPr lang="lt-LT" altLang="lt-LT" sz="2800" dirty="0"/>
              <a:t>Prancūzija (ne visais atvejais)</a:t>
            </a:r>
          </a:p>
          <a:p>
            <a:pPr lvl="2" algn="just"/>
            <a:r>
              <a:rPr lang="en-GB" altLang="lt-LT" sz="2000" dirty="0"/>
              <a:t>2001 10 02 </a:t>
            </a:r>
            <a:r>
              <a:rPr lang="lt-LT" altLang="lt-LT" sz="2000" dirty="0"/>
              <a:t>Prancūzijos aukščiausiasis teismas nusprendė, kad darbdavys negali perimti darbuotojų pašto ar skaityti el. pašto dėžučių, kai nurodyta “asmeniškai”, net jei įmonė uždraudė naudoti kompiuterį asmeniniams tikslams</a:t>
            </a:r>
            <a:endParaRPr lang="en-GB" altLang="lt-LT" sz="2000" dirty="0"/>
          </a:p>
          <a:p>
            <a:endParaRPr lang="lt-LT" dirty="0"/>
          </a:p>
        </p:txBody>
      </p:sp>
    </p:spTree>
    <p:extLst>
      <p:ext uri="{BB962C8B-B14F-4D97-AF65-F5344CB8AC3E}">
        <p14:creationId xmlns:p14="http://schemas.microsoft.com/office/powerpoint/2010/main" val="2857402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Darbdavių ir darbuotojų santykiai – Lietuva:</a:t>
            </a:r>
            <a:endParaRPr lang="lt-LT" dirty="0"/>
          </a:p>
        </p:txBody>
      </p:sp>
      <p:sp>
        <p:nvSpPr>
          <p:cNvPr id="3" name="Content Placeholder 2"/>
          <p:cNvSpPr>
            <a:spLocks noGrp="1"/>
          </p:cNvSpPr>
          <p:nvPr>
            <p:ph idx="1"/>
          </p:nvPr>
        </p:nvSpPr>
        <p:spPr/>
        <p:txBody>
          <a:bodyPr/>
          <a:lstStyle/>
          <a:p>
            <a:pPr algn="just"/>
            <a:r>
              <a:rPr lang="lt-LT" altLang="lt-LT" sz="2800" dirty="0"/>
              <a:t>2000 m. gegužės 8 d. LR KT nutarimas (LRK 22 str., EŽTPLK 8 str.):</a:t>
            </a:r>
          </a:p>
          <a:p>
            <a:pPr lvl="1" algn="just"/>
            <a:r>
              <a:rPr lang="lt-LT" altLang="lt-LT" sz="2400" dirty="0">
                <a:cs typeface="Times New Roman" panose="02020603050405020304" pitchFamily="18" charset="0"/>
              </a:rPr>
              <a:t>jei asmuo atlieka viešo pob</a:t>
            </a:r>
            <a:r>
              <a:rPr lang="lt-LT" altLang="lt-LT" sz="2400" dirty="0"/>
              <a:t>ū</a:t>
            </a:r>
            <a:r>
              <a:rPr lang="lt-LT" altLang="lt-LT" sz="2400" dirty="0">
                <a:cs typeface="Times New Roman" panose="02020603050405020304" pitchFamily="18" charset="0"/>
              </a:rPr>
              <a:t>d</a:t>
            </a:r>
            <a:r>
              <a:rPr lang="lt-LT" altLang="lt-LT" sz="2400" dirty="0"/>
              <a:t>ž</a:t>
            </a:r>
            <a:r>
              <a:rPr lang="lt-LT" altLang="lt-LT" sz="2400" dirty="0">
                <a:cs typeface="Times New Roman" panose="02020603050405020304" pitchFamily="18" charset="0"/>
              </a:rPr>
              <a:t>io veikas ir tą supranta arba turi ir gali suprasti, nors ir savo namuose ar kitose priva</a:t>
            </a:r>
            <a:r>
              <a:rPr lang="lt-LT" altLang="lt-LT" sz="2400" dirty="0"/>
              <a:t>č</a:t>
            </a:r>
            <a:r>
              <a:rPr lang="lt-LT" altLang="lt-LT" sz="2400" dirty="0">
                <a:cs typeface="Times New Roman" panose="02020603050405020304" pitchFamily="18" charset="0"/>
              </a:rPr>
              <a:t>iose valdose, tai tokios viešo pob</a:t>
            </a:r>
            <a:r>
              <a:rPr lang="lt-LT" altLang="lt-LT" sz="2400" dirty="0"/>
              <a:t>ū</a:t>
            </a:r>
            <a:r>
              <a:rPr lang="lt-LT" altLang="lt-LT" sz="2400" dirty="0">
                <a:cs typeface="Times New Roman" panose="02020603050405020304" pitchFamily="18" charset="0"/>
              </a:rPr>
              <a:t>d</a:t>
            </a:r>
            <a:r>
              <a:rPr lang="lt-LT" altLang="lt-LT" sz="2400" dirty="0"/>
              <a:t>ž</a:t>
            </a:r>
            <a:r>
              <a:rPr lang="lt-LT" altLang="lt-LT" sz="2400" dirty="0">
                <a:cs typeface="Times New Roman" panose="02020603050405020304" pitchFamily="18" charset="0"/>
              </a:rPr>
              <a:t>io veikos nebus apsaugos objektas</a:t>
            </a:r>
            <a:r>
              <a:rPr lang="lt-LT" altLang="lt-LT" sz="2400" dirty="0"/>
              <a:t> </a:t>
            </a:r>
            <a:r>
              <a:rPr lang="lt-LT" altLang="lt-LT" sz="2400" dirty="0">
                <a:cs typeface="Times New Roman" panose="02020603050405020304" pitchFamily="18" charset="0"/>
              </a:rPr>
              <a:t>ir asmuo negali tik</a:t>
            </a:r>
            <a:r>
              <a:rPr lang="lt-LT" altLang="lt-LT" sz="2400" dirty="0"/>
              <a:t>ė</a:t>
            </a:r>
            <a:r>
              <a:rPr lang="lt-LT" altLang="lt-LT" sz="2400" dirty="0">
                <a:cs typeface="Times New Roman" panose="02020603050405020304" pitchFamily="18" charset="0"/>
              </a:rPr>
              <a:t>tis </a:t>
            </a:r>
            <a:r>
              <a:rPr lang="lt-LT" altLang="lt-LT" sz="2400" dirty="0" smtClean="0">
                <a:cs typeface="Times New Roman" panose="02020603050405020304" pitchFamily="18" charset="0"/>
              </a:rPr>
              <a:t>privatumo</a:t>
            </a:r>
            <a:r>
              <a:rPr lang="lt-LT" altLang="lt-LT" sz="2400" dirty="0" smtClean="0"/>
              <a:t>.</a:t>
            </a:r>
            <a:endParaRPr lang="lt-LT" altLang="lt-LT" sz="2400" dirty="0"/>
          </a:p>
          <a:p>
            <a:endParaRPr lang="lt-LT" dirty="0"/>
          </a:p>
        </p:txBody>
      </p:sp>
    </p:spTree>
    <p:extLst>
      <p:ext uri="{BB962C8B-B14F-4D97-AF65-F5344CB8AC3E}">
        <p14:creationId xmlns:p14="http://schemas.microsoft.com/office/powerpoint/2010/main" val="543052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Darbdavių ir darbuotojų santykiai – Lietuva:</a:t>
            </a:r>
            <a:endParaRPr lang="lt-LT" dirty="0"/>
          </a:p>
        </p:txBody>
      </p:sp>
      <p:sp>
        <p:nvSpPr>
          <p:cNvPr id="3" name="Content Placeholder 2"/>
          <p:cNvSpPr>
            <a:spLocks noGrp="1"/>
          </p:cNvSpPr>
          <p:nvPr>
            <p:ph idx="1"/>
          </p:nvPr>
        </p:nvSpPr>
        <p:spPr>
          <a:xfrm>
            <a:off x="822959" y="1845734"/>
            <a:ext cx="7543801" cy="4459532"/>
          </a:xfrm>
        </p:spPr>
        <p:txBody>
          <a:bodyPr>
            <a:normAutofit lnSpcReduction="10000"/>
          </a:bodyPr>
          <a:lstStyle/>
          <a:p>
            <a:pPr algn="just"/>
            <a:r>
              <a:rPr lang="en-US" altLang="lt-LT" sz="2800" dirty="0"/>
              <a:t>El. </a:t>
            </a:r>
            <a:r>
              <a:rPr lang="en-US" altLang="lt-LT" sz="2800" dirty="0" err="1"/>
              <a:t>ry</a:t>
            </a:r>
            <a:r>
              <a:rPr lang="lt-LT" altLang="lt-LT" sz="2800" dirty="0"/>
              <a:t>š</a:t>
            </a:r>
            <a:r>
              <a:rPr lang="en-US" altLang="lt-LT" sz="2800" dirty="0"/>
              <a:t>i</a:t>
            </a:r>
            <a:r>
              <a:rPr lang="lt-LT" altLang="lt-LT" sz="2800" dirty="0"/>
              <a:t>ų </a:t>
            </a:r>
            <a:r>
              <a:rPr lang="lt-LT" altLang="lt-LT" sz="2800" dirty="0" err="1"/>
              <a:t>įstatym</a:t>
            </a:r>
            <a:r>
              <a:rPr lang="en-US" altLang="lt-LT" sz="2800" dirty="0"/>
              <a:t>a</a:t>
            </a:r>
            <a:r>
              <a:rPr lang="lt-LT" altLang="lt-LT" sz="2800" dirty="0"/>
              <a:t>s:</a:t>
            </a:r>
          </a:p>
          <a:p>
            <a:pPr lvl="1" algn="just"/>
            <a:r>
              <a:rPr lang="lt-LT" altLang="lt-LT" sz="2400" dirty="0"/>
              <a:t>Asmenims, kurie nėra faktiniai el. ryšių paslaugų naudotojai, be suinteresuotų faktinių el. ryšių paslaugų naudotojų sutikimo draudžiama atskleisti el. ryšių tinklais perduodamos informacijos turinį ir (ar) susijusius srauto duomenis arba sudaryti sąlygas sužinoti tokią informaciją ir (ar) susijusius srauto duomenis. Ne faktiniams el. ryšių paslaugų naudotojams draudžiama be atitinkamų faktinių el. ryšių paslaugų naudotojų sutikimo klausytis, įrašyti, kaupti ar kitu būdu perimti informaciją ar susijusius srauto duomenis ar su tokia informacija bei susijusiais srauto duomenimis slapta susipažinti, išskyrus atvejus, kai tai galima teisėtai daryti pagal šio Įstatymo 77 straipsnį (pvz., bylos nagrinėjimas, nusikaltimų tyrimas ir pan.). </a:t>
            </a:r>
            <a:endParaRPr lang="lt-LT" altLang="lt-LT" sz="2000" dirty="0"/>
          </a:p>
          <a:p>
            <a:endParaRPr lang="lt-LT" dirty="0"/>
          </a:p>
        </p:txBody>
      </p:sp>
    </p:spTree>
    <p:extLst>
      <p:ext uri="{BB962C8B-B14F-4D97-AF65-F5344CB8AC3E}">
        <p14:creationId xmlns:p14="http://schemas.microsoft.com/office/powerpoint/2010/main" val="6084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Darbdavių ir darbuotojų santykiai – Lietuva:</a:t>
            </a:r>
            <a:endParaRPr lang="lt-LT" dirty="0"/>
          </a:p>
        </p:txBody>
      </p:sp>
      <p:sp>
        <p:nvSpPr>
          <p:cNvPr id="3" name="Content Placeholder 2"/>
          <p:cNvSpPr>
            <a:spLocks noGrp="1"/>
          </p:cNvSpPr>
          <p:nvPr>
            <p:ph idx="1"/>
          </p:nvPr>
        </p:nvSpPr>
        <p:spPr/>
        <p:txBody>
          <a:bodyPr/>
          <a:lstStyle/>
          <a:p>
            <a:pPr lvl="1" algn="just"/>
            <a:r>
              <a:rPr lang="lt-LT" altLang="lt-LT" sz="2800" dirty="0"/>
              <a:t>Šios nuostatos nedraudžia techninio informacijos saugojimo, būtino informacijai perduoti, nepažeidžiant konfidencialumo principo. Tai netaikoma teisėtam ryšio įrašymui, kuris atliekamas teisėtos verslo praktikos metu, kad būtų galima pateikti komercinio sandorio ar kitos verslo komunikacijos </a:t>
            </a:r>
            <a:r>
              <a:rPr lang="lt-LT" altLang="lt-LT" sz="2800" dirty="0" smtClean="0"/>
              <a:t>įrodymus.</a:t>
            </a:r>
            <a:endParaRPr lang="lt-LT" altLang="lt-LT" sz="2800" dirty="0"/>
          </a:p>
          <a:p>
            <a:pPr lvl="2" algn="just"/>
            <a:r>
              <a:rPr lang="lt-LT" altLang="lt-LT" sz="2400" dirty="0"/>
              <a:t>Faktinis </a:t>
            </a:r>
            <a:r>
              <a:rPr lang="en-US" altLang="lt-LT" sz="2400" dirty="0"/>
              <a:t>el. </a:t>
            </a:r>
            <a:r>
              <a:rPr lang="en-US" altLang="lt-LT" sz="2400" dirty="0" err="1"/>
              <a:t>ry</a:t>
            </a:r>
            <a:r>
              <a:rPr lang="lt-LT" altLang="lt-LT" sz="2400" dirty="0"/>
              <a:t>š</a:t>
            </a:r>
            <a:r>
              <a:rPr lang="en-US" altLang="lt-LT" sz="2400" dirty="0"/>
              <a:t>i</a:t>
            </a:r>
            <a:r>
              <a:rPr lang="lt-LT" altLang="lt-LT" sz="2400" dirty="0"/>
              <a:t>ų paslaugų naudotojas – fizinis asmuo, asmeniniams ar verslo tikslams naudojantis el</a:t>
            </a:r>
            <a:r>
              <a:rPr lang="lt-LT" altLang="lt-LT" sz="2400" dirty="0" smtClean="0"/>
              <a:t>. ryšių paslaugas.</a:t>
            </a:r>
            <a:endParaRPr lang="lt-LT" altLang="lt-LT" sz="2400" dirty="0"/>
          </a:p>
          <a:p>
            <a:endParaRPr lang="lt-LT" dirty="0"/>
          </a:p>
        </p:txBody>
      </p:sp>
    </p:spTree>
    <p:extLst>
      <p:ext uri="{BB962C8B-B14F-4D97-AF65-F5344CB8AC3E}">
        <p14:creationId xmlns:p14="http://schemas.microsoft.com/office/powerpoint/2010/main" val="364799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Temos</a:t>
            </a:r>
            <a:endParaRPr lang="lt-LT"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lt-LT" altLang="lt-LT" sz="2800" dirty="0"/>
              <a:t>Teisė į privataus gyvenimo neliečiamumą</a:t>
            </a:r>
          </a:p>
          <a:p>
            <a:pPr algn="just">
              <a:buFont typeface="Wingdings" panose="05000000000000000000" pitchFamily="2" charset="2"/>
              <a:buChar char="§"/>
            </a:pPr>
            <a:r>
              <a:rPr lang="lt-LT" altLang="lt-LT" sz="2800" dirty="0"/>
              <a:t>Asmens duomenys</a:t>
            </a:r>
          </a:p>
          <a:p>
            <a:pPr algn="just">
              <a:buFont typeface="Wingdings" panose="05000000000000000000" pitchFamily="2" charset="2"/>
              <a:buChar char="§"/>
            </a:pPr>
            <a:r>
              <a:rPr lang="lt-LT" altLang="lt-LT" sz="2800" dirty="0"/>
              <a:t>Privatumo apsauga telekomunikacijose</a:t>
            </a:r>
          </a:p>
          <a:p>
            <a:pPr algn="just">
              <a:buFont typeface="Wingdings" panose="05000000000000000000" pitchFamily="2" charset="2"/>
              <a:buChar char="§"/>
            </a:pPr>
            <a:r>
              <a:rPr lang="lt-LT" altLang="lt-LT" sz="2800" dirty="0"/>
              <a:t>Darbdavių ir darbuotojų santykiai</a:t>
            </a:r>
          </a:p>
          <a:p>
            <a:endParaRPr lang="lt-LT" dirty="0"/>
          </a:p>
        </p:txBody>
      </p:sp>
    </p:spTree>
    <p:extLst>
      <p:ext uri="{BB962C8B-B14F-4D97-AF65-F5344CB8AC3E}">
        <p14:creationId xmlns:p14="http://schemas.microsoft.com/office/powerpoint/2010/main" val="3326236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Darbdavių ir darbuotojų </a:t>
            </a:r>
            <a:r>
              <a:rPr lang="lt-LT" altLang="lt-LT" dirty="0" smtClean="0"/>
              <a:t>santykiai – </a:t>
            </a:r>
            <a:r>
              <a:rPr lang="lt-LT" altLang="lt-LT" dirty="0"/>
              <a:t>Lietuva:</a:t>
            </a:r>
            <a:endParaRPr lang="lt-LT" dirty="0"/>
          </a:p>
        </p:txBody>
      </p:sp>
      <p:sp>
        <p:nvSpPr>
          <p:cNvPr id="3" name="Content Placeholder 2"/>
          <p:cNvSpPr>
            <a:spLocks noGrp="1"/>
          </p:cNvSpPr>
          <p:nvPr>
            <p:ph idx="1"/>
          </p:nvPr>
        </p:nvSpPr>
        <p:spPr>
          <a:xfrm>
            <a:off x="822959" y="1845733"/>
            <a:ext cx="7543801" cy="4473179"/>
          </a:xfrm>
        </p:spPr>
        <p:txBody>
          <a:bodyPr>
            <a:normAutofit fontScale="85000" lnSpcReduction="10000"/>
          </a:bodyPr>
          <a:lstStyle/>
          <a:p>
            <a:pPr algn="just"/>
            <a:r>
              <a:rPr lang="lt-LT" b="1" dirty="0"/>
              <a:t>Vilniaus apygardos teismo 2012 m. gruodžio 28 d. nutartis civilinėje byloje Nr. 2A-3217-781/2013;</a:t>
            </a:r>
          </a:p>
          <a:p>
            <a:pPr algn="just"/>
            <a:r>
              <a:rPr lang="lt-LT" dirty="0" smtClean="0"/>
              <a:t>Atsižvelgę </a:t>
            </a:r>
            <a:r>
              <a:rPr lang="lt-LT" dirty="0"/>
              <a:t>į tai, kad darbdavys nebuvo nustatęs vidaus darbo tvarkos taisyklių, nebuvo apibrėžęs ieškovės darbo funkcijų pareigybės aprašyme ar kitokiuose norminiuose dokumentuose, ieškovės veiksmus, tokius kaip darbo kompiuterio naudojimas ne tiesioginėms darbo funkcijoms vykdyti (pokalbiai „Skype“, naršymas interneto puslapiuose) teismas nepripažino pažeidimu, kuriuo šiurkščiai pažeidžiamos tiesiogiai darbuotojo darbą reglamentuojančių įstatymų ar kitų norminių teisės aktų nuostatos arba kitaip šiurkščiai nusižengiama darbo pareigoms ar nustatytai darbo tvarkai. Įvertinęs tai, kad ieškovės darbas išbandymo laikotarpiu tenkino darbdavį, o jos darbo rezultatai buvo patenkinami, nepraėjus mėnesiui po išbandymo laikotarpio pabaigos (2012-01-10) ieškovei pareikštas pastabas dėl darbo rezultatų (2012-01-24) teismas vertino kaip neįrodančias ieškovę nevykdžius savo tiesioginių darbo funkcijų arba vykdžius jas prieš darbdavio interesus. Teismas sutiko su ieškovės argumentais, kad darbdavys negali grįsti paskirtos nuobaudos teisėtumo ir pagrįstumo pateiktais „Skype“ programos išrašais ir duomenimis iš kompiuterio atminties apie interneto svetainių adresus, pripažinęs, jog šie duomenys yra gauti pažeidžiant ieškovės kaip darbuotojos teisėtus lūkesčius, jos teisę į privatumą ir yra neleistini bei neįrodo, kad ieškovei tai trukdė atlikti jos tiesioginį darbą, darbovietėje nesant nustatytų jokių apribojimų dėl interneto naudojimo.</a:t>
            </a:r>
          </a:p>
          <a:p>
            <a:endParaRPr lang="lt-LT" dirty="0"/>
          </a:p>
        </p:txBody>
      </p:sp>
    </p:spTree>
    <p:extLst>
      <p:ext uri="{BB962C8B-B14F-4D97-AF65-F5344CB8AC3E}">
        <p14:creationId xmlns:p14="http://schemas.microsoft.com/office/powerpoint/2010/main" val="2654597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Darbdavių ir darbuotojų </a:t>
            </a:r>
            <a:r>
              <a:rPr lang="lt-LT" altLang="lt-LT" dirty="0" smtClean="0"/>
              <a:t>santykiai – </a:t>
            </a:r>
            <a:r>
              <a:rPr lang="lt-LT" altLang="lt-LT" dirty="0"/>
              <a:t>Lietuva:</a:t>
            </a:r>
            <a:endParaRPr lang="lt-LT" dirty="0"/>
          </a:p>
        </p:txBody>
      </p:sp>
      <p:sp>
        <p:nvSpPr>
          <p:cNvPr id="3" name="Content Placeholder 2"/>
          <p:cNvSpPr>
            <a:spLocks noGrp="1"/>
          </p:cNvSpPr>
          <p:nvPr>
            <p:ph idx="1"/>
          </p:nvPr>
        </p:nvSpPr>
        <p:spPr>
          <a:xfrm>
            <a:off x="822959" y="1845734"/>
            <a:ext cx="7543801" cy="4459532"/>
          </a:xfrm>
        </p:spPr>
        <p:txBody>
          <a:bodyPr>
            <a:normAutofit lnSpcReduction="10000"/>
          </a:bodyPr>
          <a:lstStyle/>
          <a:p>
            <a:pPr algn="just"/>
            <a:r>
              <a:rPr lang="lt-LT" b="1" dirty="0"/>
              <a:t>Lietuvos Aukščiausiojo Teismo Civilinių bylų skyriaus 2004 m. gegužės 3 d. nutartis civilinėje byloje Nr. 3K-3-289</a:t>
            </a:r>
          </a:p>
          <a:p>
            <a:pPr algn="just"/>
            <a:r>
              <a:rPr lang="lt-LT" dirty="0" smtClean="0"/>
              <a:t>Kolegija </a:t>
            </a:r>
            <a:r>
              <a:rPr lang="lt-LT" dirty="0"/>
              <a:t>nustatė, kad atsakovas įrengė vaizdo kamerą viešoje vietoje – parduotuvės prekybos salėje, kad užkirstų kelią teisės pažeidimams ir nusikaltimams. Ieškovės darbas buvo viešo pobūdžio veikla, todėl ji negalėjo reikalauti užtikrinti jai privatumą darbo vietoje. Kolegija motyvavo, kad asmens teisė į privatumą nėra absoliuti, tai išplaukia ir iš Europos žmogaus teisių ir pagrindinių laisvių apsaugos </a:t>
            </a:r>
            <a:r>
              <a:rPr lang="lt-LT" dirty="0" smtClean="0"/>
              <a:t>konvencijos 8 </a:t>
            </a:r>
            <a:r>
              <a:rPr lang="lt-LT" dirty="0"/>
              <a:t>straipsnio. Privataus gyvenimo neliečiamumas gali būti ribojamas dėl asmeninių neturtinių vertybių ir jų suderinamumo su kitų asmenų teisėmis ir teisėtais interesais; jeigu asmuo piktnaudžiauja teise į privatumą (kai elgdamasis nesąžiningai ginasi privatumu), tai atskirais atvejais gali būti pagrįstai atsisakyta ginti jo teisę į privatumą. Ieškovė darbo vietoje padarė administracinės teisės pažeidimą, jos elgesys darbo vietoje buvo nesąžiningas, net neteisėtas, todėl ieškovė negali gintis teisės į privatumą pažeidimu.</a:t>
            </a:r>
          </a:p>
          <a:p>
            <a:pPr algn="just"/>
            <a:endParaRPr lang="lt-LT" dirty="0"/>
          </a:p>
        </p:txBody>
      </p:sp>
    </p:spTree>
    <p:extLst>
      <p:ext uri="{BB962C8B-B14F-4D97-AF65-F5344CB8AC3E}">
        <p14:creationId xmlns:p14="http://schemas.microsoft.com/office/powerpoint/2010/main" val="1149889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Klausimai?</a:t>
            </a:r>
            <a:endParaRPr lang="lt-LT" dirty="0"/>
          </a:p>
        </p:txBody>
      </p:sp>
      <p:sp>
        <p:nvSpPr>
          <p:cNvPr id="3" name="Content Placeholder 2"/>
          <p:cNvSpPr>
            <a:spLocks noGrp="1"/>
          </p:cNvSpPr>
          <p:nvPr>
            <p:ph idx="1"/>
          </p:nvPr>
        </p:nvSpPr>
        <p:spPr/>
        <p:txBody>
          <a:bodyPr/>
          <a:lstStyle/>
          <a:p>
            <a:endParaRPr lang="lt-LT"/>
          </a:p>
        </p:txBody>
      </p:sp>
    </p:spTree>
    <p:extLst>
      <p:ext uri="{BB962C8B-B14F-4D97-AF65-F5344CB8AC3E}">
        <p14:creationId xmlns:p14="http://schemas.microsoft.com/office/powerpoint/2010/main" val="269279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Teisė į privataus gyvenimo neliečiamumą</a:t>
            </a:r>
            <a:endParaRPr lang="lt-LT" dirty="0"/>
          </a:p>
        </p:txBody>
      </p:sp>
      <p:sp>
        <p:nvSpPr>
          <p:cNvPr id="3" name="Content Placeholder 2"/>
          <p:cNvSpPr>
            <a:spLocks noGrp="1"/>
          </p:cNvSpPr>
          <p:nvPr>
            <p:ph idx="1"/>
          </p:nvPr>
        </p:nvSpPr>
        <p:spPr/>
        <p:txBody>
          <a:bodyPr/>
          <a:lstStyle/>
          <a:p>
            <a:pPr algn="just"/>
            <a:r>
              <a:rPr lang="lt-LT" altLang="lt-LT" sz="2800" dirty="0"/>
              <a:t>Konstitucijos </a:t>
            </a:r>
            <a:r>
              <a:rPr lang="en-US" altLang="lt-LT" sz="2800" dirty="0"/>
              <a:t>22 </a:t>
            </a:r>
            <a:r>
              <a:rPr lang="lt-LT" altLang="lt-LT" sz="2800" dirty="0"/>
              <a:t>straipsnis:</a:t>
            </a:r>
          </a:p>
          <a:p>
            <a:pPr lvl="1" algn="just"/>
            <a:r>
              <a:rPr lang="lt-LT" altLang="lt-LT" sz="2400" dirty="0"/>
              <a:t>Žmogaus privatus gyvenimas neliečiamas</a:t>
            </a:r>
          </a:p>
          <a:p>
            <a:pPr lvl="1" algn="just"/>
            <a:r>
              <a:rPr lang="lt-LT" altLang="lt-LT" sz="2400" dirty="0"/>
              <a:t>Asmens susirašinėjimas, pokalbiai telefonu, telegrafo pranešimai ir kitoks susižinojimas neliečiami</a:t>
            </a:r>
          </a:p>
          <a:p>
            <a:pPr lvl="1" algn="just"/>
            <a:r>
              <a:rPr lang="lt-LT" altLang="lt-LT" sz="2400" dirty="0"/>
              <a:t>Informacija apie privatų asmens gyvenimą gali būti renkama tik motyvuotu teismo sprendimu ir tik pagal įstatymą</a:t>
            </a:r>
          </a:p>
          <a:p>
            <a:pPr lvl="1" algn="just"/>
            <a:r>
              <a:rPr lang="lt-LT" altLang="lt-LT" sz="2400" dirty="0"/>
              <a:t>Įstatymas ir teismas saugo, kad niekas nepatirtų savavališko ar neteisėto kišimosi į jo asmeninį ir šeimyninį gyvenimą, kėsinimosi į jo garbę ir orumą</a:t>
            </a:r>
            <a:endParaRPr lang="en-GB" altLang="lt-LT" sz="2400" dirty="0"/>
          </a:p>
          <a:p>
            <a:endParaRPr lang="lt-LT" dirty="0"/>
          </a:p>
        </p:txBody>
      </p:sp>
    </p:spTree>
    <p:extLst>
      <p:ext uri="{BB962C8B-B14F-4D97-AF65-F5344CB8AC3E}">
        <p14:creationId xmlns:p14="http://schemas.microsoft.com/office/powerpoint/2010/main" val="358600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Asmens duomenys - samprata</a:t>
            </a:r>
            <a:endParaRPr lang="lt-LT" dirty="0"/>
          </a:p>
        </p:txBody>
      </p:sp>
      <p:sp>
        <p:nvSpPr>
          <p:cNvPr id="3" name="Content Placeholder 2"/>
          <p:cNvSpPr>
            <a:spLocks noGrp="1"/>
          </p:cNvSpPr>
          <p:nvPr>
            <p:ph idx="1"/>
          </p:nvPr>
        </p:nvSpPr>
        <p:spPr/>
        <p:txBody>
          <a:bodyPr/>
          <a:lstStyle/>
          <a:p>
            <a:pPr algn="just"/>
            <a:r>
              <a:rPr lang="lt-LT" altLang="lt-LT" sz="2800" b="1" i="1" dirty="0"/>
              <a:t>Asmens duomenys </a:t>
            </a:r>
            <a:r>
              <a:rPr lang="lt-LT" altLang="lt-LT" sz="2800" dirty="0"/>
              <a:t>– </a:t>
            </a:r>
            <a:r>
              <a:rPr lang="lt-LT" altLang="lt-LT" sz="2800" b="1" dirty="0"/>
              <a:t>bet kuri informacija, susijusi su fiziniu asmeniu</a:t>
            </a:r>
            <a:r>
              <a:rPr lang="lt-LT" altLang="lt-LT" sz="2800" dirty="0"/>
              <a:t> – duomenų subjektu, kurio tapatybė yra žinoma arba gali būti tiesiogiai ar netiesiogiai nustatyta, pasinaudojant tokiais duomenimis, kaip asmens kodas, vienas ar keli asmeniui būdingi fizinio, fiziologinio, psichologinio, ekonominio, kultūrinio ar socialinio pobūdžio </a:t>
            </a:r>
            <a:r>
              <a:rPr lang="lt-LT" altLang="lt-LT" sz="2800" dirty="0" smtClean="0"/>
              <a:t>požymiai.</a:t>
            </a:r>
            <a:endParaRPr lang="en-GB" altLang="lt-LT" sz="2800" dirty="0"/>
          </a:p>
          <a:p>
            <a:endParaRPr lang="lt-LT" dirty="0"/>
          </a:p>
        </p:txBody>
      </p:sp>
    </p:spTree>
    <p:extLst>
      <p:ext uri="{BB962C8B-B14F-4D97-AF65-F5344CB8AC3E}">
        <p14:creationId xmlns:p14="http://schemas.microsoft.com/office/powerpoint/2010/main" val="122200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Asmens duomenys - samprata</a:t>
            </a:r>
            <a:endParaRPr lang="lt-LT" dirty="0"/>
          </a:p>
        </p:txBody>
      </p:sp>
      <p:sp>
        <p:nvSpPr>
          <p:cNvPr id="3" name="Content Placeholder 2"/>
          <p:cNvSpPr>
            <a:spLocks noGrp="1"/>
          </p:cNvSpPr>
          <p:nvPr>
            <p:ph idx="1"/>
          </p:nvPr>
        </p:nvSpPr>
        <p:spPr/>
        <p:txBody>
          <a:bodyPr/>
          <a:lstStyle/>
          <a:p>
            <a:pPr algn="just"/>
            <a:r>
              <a:rPr lang="lt-LT" altLang="lt-LT" sz="2800" b="1" i="1" dirty="0"/>
              <a:t>Ypatingi asmens duomenys </a:t>
            </a:r>
            <a:r>
              <a:rPr lang="lt-LT" altLang="lt-LT" sz="2800" dirty="0"/>
              <a:t>– duomenys, susiję su fizinio asmens rasine ar etnine kilme, politiniais, religiniais, filosofiniais ar kitais įsitikinimais, naryste profesinėse sąjungose, sveikata, lytiniu gyvenimu, taip pat informacija apie asmens teistumą</a:t>
            </a:r>
            <a:endParaRPr lang="en-GB" altLang="lt-LT" sz="2800" dirty="0"/>
          </a:p>
          <a:p>
            <a:endParaRPr lang="lt-LT" dirty="0"/>
          </a:p>
        </p:txBody>
      </p:sp>
    </p:spTree>
    <p:extLst>
      <p:ext uri="{BB962C8B-B14F-4D97-AF65-F5344CB8AC3E}">
        <p14:creationId xmlns:p14="http://schemas.microsoft.com/office/powerpoint/2010/main" val="38957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Asmens duomenys - tvarkymas</a:t>
            </a:r>
            <a:endParaRPr lang="lt-LT" dirty="0"/>
          </a:p>
        </p:txBody>
      </p:sp>
      <p:sp>
        <p:nvSpPr>
          <p:cNvPr id="3" name="Content Placeholder 2"/>
          <p:cNvSpPr>
            <a:spLocks noGrp="1"/>
          </p:cNvSpPr>
          <p:nvPr>
            <p:ph idx="1"/>
          </p:nvPr>
        </p:nvSpPr>
        <p:spPr>
          <a:xfrm>
            <a:off x="822959" y="1845733"/>
            <a:ext cx="7543801" cy="4473179"/>
          </a:xfrm>
        </p:spPr>
        <p:txBody>
          <a:bodyPr>
            <a:normAutofit fontScale="92500" lnSpcReduction="20000"/>
          </a:bodyPr>
          <a:lstStyle/>
          <a:p>
            <a:pPr algn="just"/>
            <a:r>
              <a:rPr lang="lt-LT" sz="2200" dirty="0"/>
              <a:t>Duomenų valdytojas privalo užtikrinti, kad asmens duomenys būtų:</a:t>
            </a:r>
          </a:p>
          <a:p>
            <a:pPr algn="just"/>
            <a:r>
              <a:rPr lang="lt-LT" sz="2200" dirty="0"/>
              <a:t>1) renkami apibrėžtais ir teisėtais tikslais ir toliau nebūtų tvarkomi tikslais, nesuderinamais su nustatytaisiais prieš renkant asmens duomenis;</a:t>
            </a:r>
          </a:p>
          <a:p>
            <a:pPr algn="just"/>
            <a:r>
              <a:rPr lang="lt-LT" sz="2200" dirty="0"/>
              <a:t>2) tvarkomi tiksliai, sąžiningai ir teisėtai;</a:t>
            </a:r>
          </a:p>
          <a:p>
            <a:pPr algn="just"/>
            <a:r>
              <a:rPr lang="lt-LT" sz="2200" dirty="0"/>
              <a:t>3) tikslūs ir, jei reikia dėl asmens duomenų tvarkymo, nuolat atnaujinami; </a:t>
            </a:r>
            <a:endParaRPr lang="lt-LT" sz="2200" dirty="0" smtClean="0"/>
          </a:p>
          <a:p>
            <a:pPr algn="just"/>
            <a:r>
              <a:rPr lang="lt-LT" sz="2200" dirty="0" smtClean="0"/>
              <a:t>4</a:t>
            </a:r>
            <a:r>
              <a:rPr lang="lt-LT" sz="2200" dirty="0"/>
              <a:t>) tapatūs, tinkami ir tik tokios apimties, kuri būtina jiems rinkti</a:t>
            </a:r>
            <a:r>
              <a:rPr lang="lt-LT" sz="2200" i="1" dirty="0"/>
              <a:t> </a:t>
            </a:r>
            <a:r>
              <a:rPr lang="lt-LT" sz="2200" dirty="0"/>
              <a:t>ir toliau tvarkyti;</a:t>
            </a:r>
          </a:p>
          <a:p>
            <a:pPr algn="just"/>
            <a:r>
              <a:rPr lang="lt-LT" sz="2200" dirty="0"/>
              <a:t>5) saugomi</a:t>
            </a:r>
            <a:r>
              <a:rPr lang="lt-LT" sz="2200" i="1" dirty="0"/>
              <a:t> </a:t>
            </a:r>
            <a:r>
              <a:rPr lang="lt-LT" sz="2200" dirty="0"/>
              <a:t>tokia forma, kad duomenų subjektų tapatybę būtų galima nustatyti ne ilgiau, negu to reikia tiems tikslams, dėl kurių šie duomenys buvo surinkti ir tvarkomi;</a:t>
            </a:r>
          </a:p>
          <a:p>
            <a:pPr algn="just"/>
            <a:r>
              <a:rPr lang="lt-LT" sz="2200" dirty="0" smtClean="0"/>
              <a:t>6</a:t>
            </a:r>
            <a:r>
              <a:rPr lang="lt-LT" sz="2200" dirty="0"/>
              <a:t>) tvarkomi pagal </a:t>
            </a:r>
            <a:r>
              <a:rPr lang="lt-LT" sz="2200" dirty="0" smtClean="0"/>
              <a:t>Asmens duomenų teisinės apsaugos įstatymo </a:t>
            </a:r>
            <a:r>
              <a:rPr lang="lt-LT" sz="2200" dirty="0"/>
              <a:t>ir kituose atitinkamą veiklą reglamentuojančiuose įstatymuose nustatytus aiškius ir skaidrius asmens duomenų tvarkymo reikalavimus.</a:t>
            </a:r>
          </a:p>
          <a:p>
            <a:endParaRPr lang="lt-LT" dirty="0"/>
          </a:p>
        </p:txBody>
      </p:sp>
    </p:spTree>
    <p:extLst>
      <p:ext uri="{BB962C8B-B14F-4D97-AF65-F5344CB8AC3E}">
        <p14:creationId xmlns:p14="http://schemas.microsoft.com/office/powerpoint/2010/main" val="330081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Asmens duomenys - tvarkymas</a:t>
            </a:r>
            <a:endParaRPr lang="lt-LT" dirty="0"/>
          </a:p>
        </p:txBody>
      </p:sp>
      <p:sp>
        <p:nvSpPr>
          <p:cNvPr id="3" name="Content Placeholder 2"/>
          <p:cNvSpPr>
            <a:spLocks noGrp="1"/>
          </p:cNvSpPr>
          <p:nvPr>
            <p:ph idx="1"/>
          </p:nvPr>
        </p:nvSpPr>
        <p:spPr/>
        <p:txBody>
          <a:bodyPr>
            <a:normAutofit/>
          </a:bodyPr>
          <a:lstStyle/>
          <a:p>
            <a:pPr algn="just"/>
            <a:r>
              <a:rPr lang="lt-LT" sz="2400" dirty="0"/>
              <a:t>Asmens duomenys saugomi ne ilgiau, negu to reikalauja duomenų tvarkymo tikslai. Kai asmens duomenys nebereikalingi jų tvarkymo tikslams, jie turi būti sunaikinami, išskyrus tuos, kurie įstatymų nustatytais atvejais turi būti perduoti valstybės</a:t>
            </a:r>
            <a:r>
              <a:rPr lang="lt-LT" sz="2400" b="1" dirty="0"/>
              <a:t> </a:t>
            </a:r>
            <a:r>
              <a:rPr lang="lt-LT" sz="2400" dirty="0"/>
              <a:t>archyvams</a:t>
            </a:r>
            <a:r>
              <a:rPr lang="lt-LT" sz="2400" dirty="0" smtClean="0"/>
              <a:t>.</a:t>
            </a:r>
          </a:p>
          <a:p>
            <a:pPr algn="just"/>
            <a:endParaRPr lang="lt-LT" dirty="0"/>
          </a:p>
        </p:txBody>
      </p:sp>
    </p:spTree>
    <p:extLst>
      <p:ext uri="{BB962C8B-B14F-4D97-AF65-F5344CB8AC3E}">
        <p14:creationId xmlns:p14="http://schemas.microsoft.com/office/powerpoint/2010/main" val="106395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Asmens duomenys - tvarkymas</a:t>
            </a:r>
            <a:endParaRPr lang="lt-LT" dirty="0"/>
          </a:p>
        </p:txBody>
      </p:sp>
      <p:sp>
        <p:nvSpPr>
          <p:cNvPr id="3" name="Content Placeholder 2"/>
          <p:cNvSpPr>
            <a:spLocks noGrp="1"/>
          </p:cNvSpPr>
          <p:nvPr>
            <p:ph idx="1"/>
          </p:nvPr>
        </p:nvSpPr>
        <p:spPr>
          <a:xfrm>
            <a:off x="822959" y="1845734"/>
            <a:ext cx="7543801" cy="4541418"/>
          </a:xfrm>
        </p:spPr>
        <p:txBody>
          <a:bodyPr>
            <a:normAutofit fontScale="85000" lnSpcReduction="20000"/>
          </a:bodyPr>
          <a:lstStyle/>
          <a:p>
            <a:pPr algn="just"/>
            <a:r>
              <a:rPr lang="lt-LT" sz="2600" b="1" dirty="0"/>
              <a:t>Asmens duomenys gali būti tvarkomi, jeigu:</a:t>
            </a:r>
          </a:p>
          <a:p>
            <a:pPr algn="just"/>
            <a:r>
              <a:rPr lang="lt-LT" sz="2600" dirty="0"/>
              <a:t>1) duomenų subjektas duoda sutikimą;</a:t>
            </a:r>
          </a:p>
          <a:p>
            <a:pPr algn="just"/>
            <a:r>
              <a:rPr lang="lt-LT" sz="2600" dirty="0"/>
              <a:t>2) sudaroma arba vykdoma sutartis, kai viena iš šalių yra duomenų subjektas;</a:t>
            </a:r>
          </a:p>
          <a:p>
            <a:pPr algn="just"/>
            <a:r>
              <a:rPr lang="lt-LT" sz="2600" dirty="0"/>
              <a:t>3) pagal įstatymus duomenų valdytojas yra įpareigotas tvarkyti asmens duomenis;</a:t>
            </a:r>
          </a:p>
          <a:p>
            <a:pPr algn="just"/>
            <a:r>
              <a:rPr lang="lt-LT" sz="2600" dirty="0"/>
              <a:t>4) siekiama apsaugoti duomenų subjekto esminius interesus;</a:t>
            </a:r>
          </a:p>
          <a:p>
            <a:pPr algn="just"/>
            <a:r>
              <a:rPr lang="lt-LT" sz="2600" dirty="0"/>
              <a:t>5) įgyvendinami oficialūs įgaliojimai, įstatymais ir kitais teisės aktais</a:t>
            </a:r>
            <a:r>
              <a:rPr lang="lt-LT" sz="2600" b="1" dirty="0"/>
              <a:t> </a:t>
            </a:r>
            <a:r>
              <a:rPr lang="lt-LT" sz="2600" dirty="0"/>
              <a:t>suteikti</a:t>
            </a:r>
            <a:r>
              <a:rPr lang="lt-LT" sz="2600" b="1" i="1" dirty="0"/>
              <a:t> </a:t>
            </a:r>
            <a:r>
              <a:rPr lang="lt-LT" sz="2600" dirty="0"/>
              <a:t>valstybės bei savivaldybių institucijoms,</a:t>
            </a:r>
            <a:r>
              <a:rPr lang="lt-LT" sz="2600" b="1" dirty="0"/>
              <a:t> </a:t>
            </a:r>
            <a:r>
              <a:rPr lang="lt-LT" sz="2600" dirty="0"/>
              <a:t>įstaigoms ir įmonėms</a:t>
            </a:r>
            <a:r>
              <a:rPr lang="lt-LT" sz="2600" b="1" dirty="0"/>
              <a:t> </a:t>
            </a:r>
            <a:r>
              <a:rPr lang="lt-LT" sz="2600" dirty="0"/>
              <a:t>arba trečiajam asmeniui, kuriam teikiami asmens duomenys;</a:t>
            </a:r>
          </a:p>
          <a:p>
            <a:pPr algn="just"/>
            <a:r>
              <a:rPr lang="lt-LT" sz="2600" dirty="0"/>
              <a:t>6) reikia tvarkyti dėl teisėto intereso, kurio siekia duomenų valdytojas arba trečiasis asmuo, kuriam teikiami asmens duomenys, ir jei duomenų subjekto interesai nėra svarbesni.</a:t>
            </a:r>
          </a:p>
          <a:p>
            <a:endParaRPr lang="lt-LT" dirty="0"/>
          </a:p>
        </p:txBody>
      </p:sp>
    </p:spTree>
    <p:extLst>
      <p:ext uri="{BB962C8B-B14F-4D97-AF65-F5344CB8AC3E}">
        <p14:creationId xmlns:p14="http://schemas.microsoft.com/office/powerpoint/2010/main" val="123262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Asmens duomenys - tvarkymas</a:t>
            </a:r>
            <a:endParaRPr lang="lt-LT" dirty="0"/>
          </a:p>
        </p:txBody>
      </p:sp>
      <p:sp>
        <p:nvSpPr>
          <p:cNvPr id="3" name="Content Placeholder 2"/>
          <p:cNvSpPr>
            <a:spLocks noGrp="1"/>
          </p:cNvSpPr>
          <p:nvPr>
            <p:ph idx="1"/>
          </p:nvPr>
        </p:nvSpPr>
        <p:spPr>
          <a:xfrm>
            <a:off x="822959" y="1845733"/>
            <a:ext cx="7543801" cy="4473179"/>
          </a:xfrm>
        </p:spPr>
        <p:txBody>
          <a:bodyPr>
            <a:normAutofit fontScale="92500" lnSpcReduction="10000"/>
          </a:bodyPr>
          <a:lstStyle/>
          <a:p>
            <a:pPr algn="just"/>
            <a:r>
              <a:rPr lang="lt-LT" b="1" dirty="0"/>
              <a:t>Draudžiama tvarkyti ypatingus asmens duomenis, išskyrus</a:t>
            </a:r>
            <a:r>
              <a:rPr lang="lt-LT" b="1" i="1" dirty="0"/>
              <a:t> </a:t>
            </a:r>
            <a:r>
              <a:rPr lang="lt-LT" b="1" dirty="0"/>
              <a:t>atvejus, kai:</a:t>
            </a:r>
          </a:p>
          <a:p>
            <a:pPr algn="just"/>
            <a:r>
              <a:rPr lang="lt-LT" dirty="0"/>
              <a:t>1) duomenų subjektas duoda sutikimą;</a:t>
            </a:r>
          </a:p>
          <a:p>
            <a:pPr algn="just"/>
            <a:r>
              <a:rPr lang="lt-LT" dirty="0"/>
              <a:t>2) toks tvarkymas yra būtinas darbo ar valstybės tarnybos tikslais duomenų valdytojo teisėms ir prievolėms darbo teisės srityje įgyvendinti</a:t>
            </a:r>
            <a:r>
              <a:rPr lang="lt-LT" b="1" dirty="0"/>
              <a:t> </a:t>
            </a:r>
            <a:r>
              <a:rPr lang="lt-LT" dirty="0"/>
              <a:t>įstatymų nustatytais atvejais;</a:t>
            </a:r>
          </a:p>
          <a:p>
            <a:pPr algn="just"/>
            <a:r>
              <a:rPr lang="lt-LT" dirty="0"/>
              <a:t>3) reikia apsaugoti duomenų subjekto arba kito asmens esminius interesus, kai duomenų subjektas nepajėgia duoti sutikimo dėl fizinės negalios arba yra neveiksnus;</a:t>
            </a:r>
            <a:endParaRPr lang="lt-LT" b="1" dirty="0"/>
          </a:p>
          <a:p>
            <a:pPr algn="just"/>
            <a:r>
              <a:rPr lang="lt-LT" dirty="0"/>
              <a:t>4) asmens duomenis tvarko savo veikloje</a:t>
            </a:r>
            <a:r>
              <a:rPr lang="lt-LT" b="1" i="1" dirty="0"/>
              <a:t> </a:t>
            </a:r>
            <a:r>
              <a:rPr lang="lt-LT" dirty="0"/>
              <a:t>fondas, asociacija ar kita ne pelno</a:t>
            </a:r>
            <a:r>
              <a:rPr lang="lt-LT" b="1" i="1" dirty="0"/>
              <a:t> </a:t>
            </a:r>
            <a:r>
              <a:rPr lang="lt-LT" dirty="0"/>
              <a:t>organizacija politiniais, filosofiniais, religiniais ar su profesinėmis sąjungomis susijusiais tikslais, jei tvarkomi asmens duomenys yra susiję tik</a:t>
            </a:r>
            <a:r>
              <a:rPr lang="lt-LT" b="1" i="1" dirty="0"/>
              <a:t> </a:t>
            </a:r>
            <a:r>
              <a:rPr lang="lt-LT" dirty="0"/>
              <a:t>su šios organizacijos nariais arba su asmenimis, kurie nuolat kitaip dalyvauja jos veikloje dėl šios organizacijos siekiamų tikslų. Šie asmens duomenys negali būti teikiami trečiajam asmeniui be duomenų subjekto sutikimo;</a:t>
            </a:r>
            <a:endParaRPr lang="lt-LT" b="1" dirty="0"/>
          </a:p>
          <a:p>
            <a:endParaRPr lang="lt-LT" dirty="0"/>
          </a:p>
        </p:txBody>
      </p:sp>
    </p:spTree>
    <p:extLst>
      <p:ext uri="{BB962C8B-B14F-4D97-AF65-F5344CB8AC3E}">
        <p14:creationId xmlns:p14="http://schemas.microsoft.com/office/powerpoint/2010/main" val="4183312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68</TotalTime>
  <Words>1334</Words>
  <Application>Microsoft Office PowerPoint</Application>
  <PresentationFormat>Demonstracija ekrane (4:3)</PresentationFormat>
  <Paragraphs>90</Paragraphs>
  <Slides>22</Slides>
  <Notes>0</Notes>
  <HiddenSlides>0</HiddenSlides>
  <MMClips>0</MMClips>
  <ScaleCrop>false</ScaleCrop>
  <HeadingPairs>
    <vt:vector size="6" baseType="variant">
      <vt:variant>
        <vt:lpstr>Naudojami šriftai</vt:lpstr>
      </vt:variant>
      <vt:variant>
        <vt:i4>4</vt:i4>
      </vt:variant>
      <vt:variant>
        <vt:lpstr>Tema</vt:lpstr>
      </vt:variant>
      <vt:variant>
        <vt:i4>1</vt:i4>
      </vt:variant>
      <vt:variant>
        <vt:lpstr>Skaidrių pavadinimai</vt:lpstr>
      </vt:variant>
      <vt:variant>
        <vt:i4>22</vt:i4>
      </vt:variant>
    </vt:vector>
  </HeadingPairs>
  <TitlesOfParts>
    <vt:vector size="27" baseType="lpstr">
      <vt:lpstr>Calibri</vt:lpstr>
      <vt:lpstr>Calibri Light</vt:lpstr>
      <vt:lpstr>Times New Roman</vt:lpstr>
      <vt:lpstr>Wingdings</vt:lpstr>
      <vt:lpstr>Retrospect</vt:lpstr>
      <vt:lpstr>Elektroninės komercijos teisinis reguliavimas</vt:lpstr>
      <vt:lpstr>Temos</vt:lpstr>
      <vt:lpstr>Teisė į privataus gyvenimo neliečiamumą</vt:lpstr>
      <vt:lpstr>Asmens duomenys - samprata</vt:lpstr>
      <vt:lpstr>Asmens duomenys - samprata</vt:lpstr>
      <vt:lpstr>Asmens duomenys - tvarkymas</vt:lpstr>
      <vt:lpstr>Asmens duomenys - tvarkymas</vt:lpstr>
      <vt:lpstr>Asmens duomenys - tvarkymas</vt:lpstr>
      <vt:lpstr>Asmens duomenys - tvarkymas</vt:lpstr>
      <vt:lpstr>Asmens duomenys - tvarkymas</vt:lpstr>
      <vt:lpstr>Asmens duomenys – duomenų subjekto teisės</vt:lpstr>
      <vt:lpstr>Asmens duomenys – kitos nuostatos</vt:lpstr>
      <vt:lpstr>Privatumo apsauga telekomunikacijose</vt:lpstr>
      <vt:lpstr>Darbdavių ir darbuotojų santykiai – Europa:</vt:lpstr>
      <vt:lpstr>Darbdavių ir darbuotojų santykiai – Europa:</vt:lpstr>
      <vt:lpstr>Darbdavių ir darbuotojų santykiai – Europa</vt:lpstr>
      <vt:lpstr>Darbdavių ir darbuotojų santykiai – Lietuva:</vt:lpstr>
      <vt:lpstr>Darbdavių ir darbuotojų santykiai – Lietuva:</vt:lpstr>
      <vt:lpstr>Darbdavių ir darbuotojų santykiai – Lietuva:</vt:lpstr>
      <vt:lpstr>Darbdavių ir darbuotojų santykiai – Lietuva:</vt:lpstr>
      <vt:lpstr>Darbdavių ir darbuotojų santykiai – Lietuva:</vt:lpstr>
      <vt:lpstr>Klausimai?</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Elektroninės komercijos teisinis reguliavimas</dc:title>
  <dc:creator>Ignas Žimkus</dc:creator>
  <cp:lastModifiedBy>Darius</cp:lastModifiedBy>
  <cp:revision>26</cp:revision>
  <dcterms:created xsi:type="dcterms:W3CDTF">2015-05-07T17:47:30Z</dcterms:created>
  <dcterms:modified xsi:type="dcterms:W3CDTF">2015-05-23T18:06:55Z</dcterms:modified>
</cp:coreProperties>
</file>