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72921A-1C15-4469-B590-857AECF64E42}" type="datetimeFigureOut">
              <a:rPr lang="lt-LT" smtClean="0"/>
              <a:t>2022-04-29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1B703E5-51E7-4A7F-8DBC-082B37AB8B07}"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678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2921A-1C15-4469-B590-857AECF64E42}" type="datetimeFigureOut">
              <a:rPr lang="lt-LT" smtClean="0"/>
              <a:t>2022-04-29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33425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2921A-1C15-4469-B590-857AECF64E42}" type="datetimeFigureOut">
              <a:rPr lang="lt-LT" smtClean="0"/>
              <a:t>2022-04-29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286062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72921A-1C15-4469-B590-857AECF64E42}" type="datetimeFigureOut">
              <a:rPr lang="lt-LT" smtClean="0"/>
              <a:t>2022-04-29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10729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72921A-1C15-4469-B590-857AECF64E42}" type="datetimeFigureOut">
              <a:rPr lang="lt-LT" smtClean="0"/>
              <a:t>2022-04-29</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61B703E5-51E7-4A7F-8DBC-082B37AB8B07}" type="slidenum">
              <a:rPr lang="lt-LT" smtClean="0"/>
              <a:t>‹#›</a:t>
            </a:fld>
            <a:endParaRPr lang="lt-LT"/>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91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72921A-1C15-4469-B590-857AECF64E42}" type="datetimeFigureOut">
              <a:rPr lang="lt-LT" smtClean="0"/>
              <a:t>2022-04-29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2139196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72921A-1C15-4469-B590-857AECF64E42}" type="datetimeFigureOut">
              <a:rPr lang="lt-LT" smtClean="0"/>
              <a:t>2022-04-29</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15726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72921A-1C15-4469-B590-857AECF64E42}" type="datetimeFigureOut">
              <a:rPr lang="lt-LT" smtClean="0"/>
              <a:t>2022-04-29</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375077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72921A-1C15-4469-B590-857AECF64E42}" type="datetimeFigureOut">
              <a:rPr lang="lt-LT" smtClean="0"/>
              <a:t>2022-04-29</a:t>
            </a:fld>
            <a:endParaRPr lang="lt-L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lt-LT"/>
          </a:p>
        </p:txBody>
      </p:sp>
      <p:sp>
        <p:nvSpPr>
          <p:cNvPr id="9" name="Slide Number Placeholder 8"/>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135457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E72921A-1C15-4469-B590-857AECF64E42}" type="datetimeFigureOut">
              <a:rPr lang="lt-LT" smtClean="0"/>
              <a:t>2022-04-29</a:t>
            </a:fld>
            <a:endParaRPr lang="lt-LT"/>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lt-L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B703E5-51E7-4A7F-8DBC-082B37AB8B07}" type="slidenum">
              <a:rPr lang="lt-LT" smtClean="0"/>
              <a:t>‹#›</a:t>
            </a:fld>
            <a:endParaRPr lang="lt-LT"/>
          </a:p>
        </p:txBody>
      </p:sp>
    </p:spTree>
    <p:extLst>
      <p:ext uri="{BB962C8B-B14F-4D97-AF65-F5344CB8AC3E}">
        <p14:creationId xmlns:p14="http://schemas.microsoft.com/office/powerpoint/2010/main" val="197942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2921A-1C15-4469-B590-857AECF64E42}" type="datetimeFigureOut">
              <a:rPr lang="lt-LT" smtClean="0"/>
              <a:t>2022-04-29</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61B703E5-51E7-4A7F-8DBC-082B37AB8B07}" type="slidenum">
              <a:rPr lang="lt-LT" smtClean="0"/>
              <a:t>‹#›</a:t>
            </a:fld>
            <a:endParaRPr lang="lt-LT"/>
          </a:p>
        </p:txBody>
      </p:sp>
    </p:spTree>
    <p:extLst>
      <p:ext uri="{BB962C8B-B14F-4D97-AF65-F5344CB8AC3E}">
        <p14:creationId xmlns:p14="http://schemas.microsoft.com/office/powerpoint/2010/main" val="260348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E72921A-1C15-4469-B590-857AECF64E42}" type="datetimeFigureOut">
              <a:rPr lang="lt-LT" smtClean="0"/>
              <a:t>2022-04-29</a:t>
            </a:fld>
            <a:endParaRPr lang="lt-LT"/>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lt-LT"/>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B703E5-51E7-4A7F-8DBC-082B37AB8B07}" type="slidenum">
              <a:rPr lang="lt-LT" smtClean="0"/>
              <a:t>‹#›</a:t>
            </a:fld>
            <a:endParaRPr lang="lt-LT"/>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2341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t-LT" altLang="lt-LT" dirty="0"/>
              <a:t>Elektroninės komercijos teisinis reguliavimas</a:t>
            </a:r>
            <a:endParaRPr lang="lt-LT" dirty="0"/>
          </a:p>
        </p:txBody>
      </p:sp>
      <p:sp>
        <p:nvSpPr>
          <p:cNvPr id="3" name="Subtitle 2"/>
          <p:cNvSpPr>
            <a:spLocks noGrp="1"/>
          </p:cNvSpPr>
          <p:nvPr>
            <p:ph type="subTitle" idx="1"/>
          </p:nvPr>
        </p:nvSpPr>
        <p:spPr/>
        <p:txBody>
          <a:bodyPr/>
          <a:lstStyle/>
          <a:p>
            <a:r>
              <a:rPr lang="lt-LT" altLang="lt-LT" dirty="0"/>
              <a:t>Elektroniniai mokėjimai</a:t>
            </a:r>
            <a:endParaRPr lang="en-US" altLang="lt-LT" dirty="0"/>
          </a:p>
          <a:p>
            <a:endParaRPr lang="lt-LT" dirty="0"/>
          </a:p>
        </p:txBody>
      </p:sp>
    </p:spTree>
    <p:extLst>
      <p:ext uri="{BB962C8B-B14F-4D97-AF65-F5344CB8AC3E}">
        <p14:creationId xmlns:p14="http://schemas.microsoft.com/office/powerpoint/2010/main" val="2345908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a:t>
            </a:r>
            <a:endParaRPr lang="lt-LT" dirty="0"/>
          </a:p>
        </p:txBody>
      </p:sp>
      <p:sp>
        <p:nvSpPr>
          <p:cNvPr id="3" name="Content Placeholder 2"/>
          <p:cNvSpPr>
            <a:spLocks noGrp="1"/>
          </p:cNvSpPr>
          <p:nvPr>
            <p:ph idx="1"/>
          </p:nvPr>
        </p:nvSpPr>
        <p:spPr/>
        <p:txBody>
          <a:bodyPr/>
          <a:lstStyle/>
          <a:p>
            <a:r>
              <a:rPr lang="lt-LT" altLang="lt-LT" sz="3200" dirty="0"/>
              <a:t>Tradicinės:</a:t>
            </a:r>
          </a:p>
          <a:p>
            <a:pPr lvl="1"/>
            <a:r>
              <a:rPr lang="lt-LT" altLang="lt-LT" sz="2800" dirty="0"/>
              <a:t>kreditinės kortelės</a:t>
            </a:r>
          </a:p>
          <a:p>
            <a:pPr lvl="1"/>
            <a:r>
              <a:rPr lang="lt-LT" altLang="lt-LT" sz="2800" dirty="0"/>
              <a:t>kredito pervedimai</a:t>
            </a:r>
          </a:p>
          <a:p>
            <a:pPr lvl="1"/>
            <a:r>
              <a:rPr lang="lt-LT" altLang="lt-LT" sz="2800" dirty="0"/>
              <a:t>debetinės priemonės</a:t>
            </a:r>
            <a:endParaRPr lang="en-GB" altLang="lt-LT" sz="2800" dirty="0"/>
          </a:p>
          <a:p>
            <a:r>
              <a:rPr lang="lt-LT" altLang="lt-LT" sz="3200" dirty="0"/>
              <a:t>Novatoriškos:</a:t>
            </a:r>
          </a:p>
          <a:p>
            <a:pPr lvl="1"/>
            <a:r>
              <a:rPr lang="lt-LT" altLang="lt-LT" sz="2800" dirty="0"/>
              <a:t>el. pinigai</a:t>
            </a:r>
          </a:p>
          <a:p>
            <a:pPr lvl="1"/>
            <a:r>
              <a:rPr lang="lt-LT" altLang="lt-LT" sz="2800" dirty="0"/>
              <a:t>iš anksto apmokėtos kortelės</a:t>
            </a:r>
          </a:p>
          <a:p>
            <a:pPr lvl="1"/>
            <a:r>
              <a:rPr lang="lt-LT" altLang="lt-LT" sz="2800" dirty="0"/>
              <a:t>mobilūs atsiskaitymai</a:t>
            </a:r>
            <a:endParaRPr lang="en-GB" altLang="lt-LT" sz="2800" dirty="0"/>
          </a:p>
          <a:p>
            <a:endParaRPr lang="lt-LT" dirty="0"/>
          </a:p>
        </p:txBody>
      </p:sp>
    </p:spTree>
    <p:extLst>
      <p:ext uri="{BB962C8B-B14F-4D97-AF65-F5344CB8AC3E}">
        <p14:creationId xmlns:p14="http://schemas.microsoft.com/office/powerpoint/2010/main" val="189479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el. </a:t>
            </a:r>
            <a:r>
              <a:rPr lang="lt-LT" altLang="lt-LT" dirty="0" smtClean="0"/>
              <a:t>pinigų sąvoka</a:t>
            </a:r>
            <a:endParaRPr lang="lt-LT" dirty="0"/>
          </a:p>
        </p:txBody>
      </p:sp>
      <p:sp>
        <p:nvSpPr>
          <p:cNvPr id="3" name="Content Placeholder 2"/>
          <p:cNvSpPr>
            <a:spLocks noGrp="1"/>
          </p:cNvSpPr>
          <p:nvPr>
            <p:ph idx="1"/>
          </p:nvPr>
        </p:nvSpPr>
        <p:spPr>
          <a:xfrm>
            <a:off x="822959" y="1862360"/>
            <a:ext cx="7543801" cy="4023360"/>
          </a:xfrm>
        </p:spPr>
        <p:txBody>
          <a:bodyPr/>
          <a:lstStyle/>
          <a:p>
            <a:pPr algn="just"/>
            <a:r>
              <a:rPr lang="lt-LT" altLang="lt-LT" sz="2800" dirty="0"/>
              <a:t>Tai piniginė vertė, kaip naudotojo reikalavimo kredito įstaigai išraiška, saugoma kredito įstaigos išleistoje priemonėje (kortelės, kompiuterio ar kitos įrangos atmintyje) ir kuri, panaudojus tapatybės patvirtinimo priemonę, gali būti panaudota </a:t>
            </a:r>
            <a:r>
              <a:rPr lang="lt-LT" altLang="lt-LT" sz="2800" dirty="0" err="1"/>
              <a:t>mokėjimams</a:t>
            </a:r>
            <a:r>
              <a:rPr lang="lt-LT" altLang="lt-LT" sz="2800" dirty="0"/>
              <a:t> bet kuriam gavėjui, galinčiam priimti tokius mokėjimus, ir (arba) naudotojui gauti </a:t>
            </a:r>
            <a:r>
              <a:rPr lang="lt-LT" altLang="lt-LT" sz="2800" b="1" dirty="0"/>
              <a:t>grynųjų pinigų.</a:t>
            </a:r>
            <a:endParaRPr lang="en-GB" altLang="lt-LT" sz="2800" dirty="0"/>
          </a:p>
          <a:p>
            <a:endParaRPr lang="lt-LT" dirty="0"/>
          </a:p>
        </p:txBody>
      </p:sp>
    </p:spTree>
    <p:extLst>
      <p:ext uri="{BB962C8B-B14F-4D97-AF65-F5344CB8AC3E}">
        <p14:creationId xmlns:p14="http://schemas.microsoft.com/office/powerpoint/2010/main" val="156338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el. pinigai</a:t>
            </a:r>
            <a:endParaRPr lang="lt-LT" dirty="0"/>
          </a:p>
        </p:txBody>
      </p:sp>
      <p:sp>
        <p:nvSpPr>
          <p:cNvPr id="3" name="Content Placeholder 2"/>
          <p:cNvSpPr>
            <a:spLocks noGrp="1"/>
          </p:cNvSpPr>
          <p:nvPr>
            <p:ph idx="1"/>
          </p:nvPr>
        </p:nvSpPr>
        <p:spPr/>
        <p:txBody>
          <a:bodyPr/>
          <a:lstStyle/>
          <a:p>
            <a:pPr algn="just"/>
            <a:r>
              <a:rPr lang="lt-LT" altLang="lt-LT" sz="2800" dirty="0">
                <a:cs typeface="Times New Roman" panose="02020603050405020304" pitchFamily="18" charset="0"/>
              </a:rPr>
              <a:t>Akcentuojama el. pinig</a:t>
            </a:r>
            <a:r>
              <a:rPr lang="lt-LT" altLang="lt-LT" sz="2800" dirty="0"/>
              <a:t>ų</a:t>
            </a:r>
            <a:r>
              <a:rPr lang="lt-LT" altLang="lt-LT" sz="2800" dirty="0">
                <a:cs typeface="Times New Roman" panose="02020603050405020304" pitchFamily="18" charset="0"/>
              </a:rPr>
              <a:t> tur</a:t>
            </a:r>
            <a:r>
              <a:rPr lang="lt-LT" altLang="lt-LT" sz="2800" dirty="0"/>
              <a:t>ė</a:t>
            </a:r>
            <a:r>
              <a:rPr lang="lt-LT" altLang="lt-LT" sz="2800" dirty="0">
                <a:cs typeface="Times New Roman" panose="02020603050405020304" pitchFamily="18" charset="0"/>
              </a:rPr>
              <a:t>tojo teis</a:t>
            </a:r>
            <a:r>
              <a:rPr lang="lt-LT" altLang="lt-LT" sz="2800" dirty="0"/>
              <a:t>ė</a:t>
            </a:r>
            <a:r>
              <a:rPr lang="lt-LT" altLang="lt-LT" sz="2800" dirty="0">
                <a:cs typeface="Times New Roman" panose="02020603050405020304" pitchFamily="18" charset="0"/>
              </a:rPr>
              <a:t> reikalauti, kad el. pinigų </a:t>
            </a:r>
            <a:r>
              <a:rPr lang="lt-LT" altLang="lt-LT" sz="2800" dirty="0" err="1">
                <a:cs typeface="Times New Roman" panose="02020603050405020304" pitchFamily="18" charset="0"/>
              </a:rPr>
              <a:t>išleidėjas</a:t>
            </a:r>
            <a:r>
              <a:rPr lang="lt-LT" altLang="lt-LT" sz="2800" dirty="0">
                <a:cs typeface="Times New Roman" panose="02020603050405020304" pitchFamily="18" charset="0"/>
              </a:rPr>
              <a:t> </a:t>
            </a:r>
            <a:r>
              <a:rPr lang="lt-LT" altLang="lt-LT" sz="2800" b="1" dirty="0">
                <a:cs typeface="Times New Roman" panose="02020603050405020304" pitchFamily="18" charset="0"/>
              </a:rPr>
              <a:t>nemokamai pakeistų</a:t>
            </a:r>
            <a:r>
              <a:rPr lang="lt-LT" altLang="lt-LT" sz="2800" dirty="0">
                <a:cs typeface="Times New Roman" panose="02020603050405020304" pitchFamily="18" charset="0"/>
              </a:rPr>
              <a:t> el. pinigus į ekvivalentiškos vertės monetas, banknotus ar įrašus sąskaitoje, išskyrus tam būtinas išlaidas. Taip pat numatyta, kad tokia sutartis gali numatyti ribą, iki kurios el. pinigai gali būti nepakeičiami, tačiau tokia riba negali būti didesn</a:t>
            </a:r>
            <a:r>
              <a:rPr lang="lt-LT" altLang="lt-LT" sz="2800" dirty="0"/>
              <a:t>ė</a:t>
            </a:r>
            <a:r>
              <a:rPr lang="lt-LT" altLang="lt-LT" sz="2800" dirty="0">
                <a:cs typeface="Times New Roman" panose="02020603050405020304" pitchFamily="18" charset="0"/>
              </a:rPr>
              <a:t> negu 10 EUR</a:t>
            </a:r>
            <a:endParaRPr lang="lt-LT" altLang="lt-LT" sz="2800" dirty="0"/>
          </a:p>
          <a:p>
            <a:pPr lvl="1" algn="just"/>
            <a:r>
              <a:rPr lang="en-US" altLang="lt-LT" sz="2000" dirty="0" err="1">
                <a:cs typeface="Times New Roman" panose="02020603050405020304" pitchFamily="18" charset="0"/>
              </a:rPr>
              <a:t>Direktyvos</a:t>
            </a:r>
            <a:r>
              <a:rPr lang="en-US" altLang="lt-LT" sz="2000" dirty="0">
                <a:cs typeface="Times New Roman" panose="02020603050405020304" pitchFamily="18" charset="0"/>
              </a:rPr>
              <a:t> 2000/46/E</a:t>
            </a:r>
            <a:r>
              <a:rPr lang="lt-LT" altLang="lt-LT" sz="2000" dirty="0"/>
              <a:t>B</a:t>
            </a:r>
            <a:r>
              <a:rPr lang="en-US" altLang="lt-LT" sz="2000" dirty="0">
                <a:cs typeface="Times New Roman" panose="02020603050405020304" pitchFamily="18" charset="0"/>
              </a:rPr>
              <a:t> 3 str.</a:t>
            </a:r>
            <a:endParaRPr lang="en-US" altLang="lt-LT" dirty="0"/>
          </a:p>
          <a:p>
            <a:endParaRPr lang="lt-LT" dirty="0"/>
          </a:p>
        </p:txBody>
      </p:sp>
    </p:spTree>
    <p:extLst>
      <p:ext uri="{BB962C8B-B14F-4D97-AF65-F5344CB8AC3E}">
        <p14:creationId xmlns:p14="http://schemas.microsoft.com/office/powerpoint/2010/main" val="333312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el. pinigai</a:t>
            </a:r>
            <a:endParaRPr lang="lt-LT" dirty="0"/>
          </a:p>
        </p:txBody>
      </p:sp>
      <p:sp>
        <p:nvSpPr>
          <p:cNvPr id="3" name="Content Placeholder 2"/>
          <p:cNvSpPr>
            <a:spLocks noGrp="1"/>
          </p:cNvSpPr>
          <p:nvPr>
            <p:ph idx="1"/>
          </p:nvPr>
        </p:nvSpPr>
        <p:spPr/>
        <p:txBody>
          <a:bodyPr>
            <a:normAutofit fontScale="92500" lnSpcReduction="10000"/>
          </a:bodyPr>
          <a:lstStyle/>
          <a:p>
            <a:r>
              <a:rPr lang="lt-LT" altLang="lt-LT" sz="3200" dirty="0"/>
              <a:t>E</a:t>
            </a:r>
            <a:r>
              <a:rPr lang="lt-LT" altLang="lt-LT" sz="3200" dirty="0">
                <a:cs typeface="Times New Roman" panose="02020603050405020304" pitchFamily="18" charset="0"/>
              </a:rPr>
              <a:t>l. pinig</a:t>
            </a:r>
            <a:r>
              <a:rPr lang="lt-LT" altLang="lt-LT" sz="3200" dirty="0"/>
              <a:t>ai -</a:t>
            </a:r>
            <a:r>
              <a:rPr lang="lt-LT" altLang="lt-LT" sz="3200" dirty="0">
                <a:cs typeface="Times New Roman" panose="02020603050405020304" pitchFamily="18" charset="0"/>
              </a:rPr>
              <a:t> pinigin</a:t>
            </a:r>
            <a:r>
              <a:rPr lang="lt-LT" altLang="lt-LT" sz="3200" dirty="0"/>
              <a:t>ė</a:t>
            </a:r>
            <a:r>
              <a:rPr lang="lt-LT" altLang="lt-LT" sz="3200" dirty="0">
                <a:cs typeface="Times New Roman" panose="02020603050405020304" pitchFamily="18" charset="0"/>
              </a:rPr>
              <a:t> vert</a:t>
            </a:r>
            <a:r>
              <a:rPr lang="lt-LT" altLang="lt-LT" sz="3200" dirty="0"/>
              <a:t>ė</a:t>
            </a:r>
            <a:r>
              <a:rPr lang="lt-LT" altLang="lt-LT" sz="3200" dirty="0">
                <a:cs typeface="Times New Roman" panose="02020603050405020304" pitchFamily="18" charset="0"/>
              </a:rPr>
              <a:t>, atitinkan</a:t>
            </a:r>
            <a:r>
              <a:rPr lang="lt-LT" altLang="lt-LT" sz="3200" dirty="0"/>
              <a:t>ti</a:t>
            </a:r>
            <a:r>
              <a:rPr lang="lt-LT" altLang="lt-LT" sz="3200" dirty="0">
                <a:cs typeface="Times New Roman" panose="02020603050405020304" pitchFamily="18" charset="0"/>
              </a:rPr>
              <a:t> reikalavimą institucij</a:t>
            </a:r>
            <a:r>
              <a:rPr lang="lt-LT" altLang="lt-LT" sz="3200" dirty="0"/>
              <a:t>ai, išleidusiai</a:t>
            </a:r>
            <a:r>
              <a:rPr lang="lt-LT" altLang="lt-LT" sz="3200" dirty="0">
                <a:cs typeface="Times New Roman" panose="02020603050405020304" pitchFamily="18" charset="0"/>
              </a:rPr>
              <a:t> tokius pinigus</a:t>
            </a:r>
            <a:r>
              <a:rPr lang="lt-LT" altLang="lt-LT" sz="3200" dirty="0"/>
              <a:t>. Vertė</a:t>
            </a:r>
            <a:r>
              <a:rPr lang="lt-LT" altLang="lt-LT" sz="3200" dirty="0">
                <a:cs typeface="Times New Roman" panose="02020603050405020304" pitchFamily="18" charset="0"/>
              </a:rPr>
              <a:t> yra:</a:t>
            </a:r>
            <a:endParaRPr lang="lt-LT" altLang="lt-LT" sz="3200" dirty="0"/>
          </a:p>
          <a:p>
            <a:pPr lvl="1">
              <a:buFont typeface="Wingdings" panose="05000000000000000000" pitchFamily="2" charset="2"/>
              <a:buChar char="§"/>
            </a:pPr>
            <a:r>
              <a:rPr lang="lt-LT" altLang="lt-LT" sz="2800" dirty="0">
                <a:cs typeface="Times New Roman" panose="02020603050405020304" pitchFamily="18" charset="0"/>
              </a:rPr>
              <a:t>išsaugojama elektroniniu būdu elektroninėje įrangoje</a:t>
            </a:r>
            <a:endParaRPr lang="lt-LT" altLang="lt-LT" sz="2800" dirty="0"/>
          </a:p>
          <a:p>
            <a:pPr lvl="1">
              <a:buFont typeface="Wingdings" panose="05000000000000000000" pitchFamily="2" charset="2"/>
              <a:buChar char="§"/>
            </a:pPr>
            <a:r>
              <a:rPr lang="lt-LT" altLang="lt-LT" sz="2800" b="1" dirty="0">
                <a:cs typeface="Times New Roman" panose="02020603050405020304" pitchFamily="18" charset="0"/>
              </a:rPr>
              <a:t>išleista priimant lėšas</a:t>
            </a:r>
            <a:r>
              <a:rPr lang="lt-LT" altLang="lt-LT" sz="2800" dirty="0">
                <a:cs typeface="Times New Roman" panose="02020603050405020304" pitchFamily="18" charset="0"/>
              </a:rPr>
              <a:t>, kurių dydis ne mažesnis negu išleista vertė</a:t>
            </a:r>
            <a:endParaRPr lang="lt-LT" altLang="lt-LT" sz="2800" dirty="0"/>
          </a:p>
          <a:p>
            <a:pPr lvl="1">
              <a:buFont typeface="Wingdings" panose="05000000000000000000" pitchFamily="2" charset="2"/>
              <a:buChar char="§"/>
            </a:pPr>
            <a:r>
              <a:rPr lang="lt-LT" altLang="lt-LT" sz="2800" dirty="0">
                <a:cs typeface="Times New Roman" panose="02020603050405020304" pitchFamily="18" charset="0"/>
              </a:rPr>
              <a:t>priimama kaip atsiskaitymo priemonė </a:t>
            </a:r>
            <a:r>
              <a:rPr lang="lt-LT" altLang="lt-LT" sz="2800" b="1" dirty="0">
                <a:cs typeface="Times New Roman" panose="02020603050405020304" pitchFamily="18" charset="0"/>
              </a:rPr>
              <a:t>subjektų, kitų</a:t>
            </a:r>
            <a:r>
              <a:rPr lang="lt-LT" altLang="lt-LT" sz="2800" dirty="0">
                <a:cs typeface="Times New Roman" panose="02020603050405020304" pitchFamily="18" charset="0"/>
              </a:rPr>
              <a:t> nei išleidusi institucija </a:t>
            </a:r>
            <a:endParaRPr lang="lt-LT" altLang="lt-LT" sz="2800" dirty="0"/>
          </a:p>
          <a:p>
            <a:pPr lvl="2"/>
            <a:r>
              <a:rPr lang="lt-LT" altLang="lt-LT" sz="2400" dirty="0">
                <a:cs typeface="Times New Roman" panose="02020603050405020304" pitchFamily="18" charset="0"/>
              </a:rPr>
              <a:t>2000 m. rugsėjo 18 d. Direktyva 2000/46/E</a:t>
            </a:r>
            <a:r>
              <a:rPr lang="lt-LT" altLang="lt-LT" sz="2400" dirty="0"/>
              <a:t>B</a:t>
            </a:r>
            <a:r>
              <a:rPr lang="lt-LT" altLang="lt-LT" sz="2400" dirty="0">
                <a:cs typeface="Times New Roman" panose="02020603050405020304" pitchFamily="18" charset="0"/>
              </a:rPr>
              <a:t> dėl el. pinigų institucijų įsisteigimo, veiklos ir priežiūros</a:t>
            </a:r>
          </a:p>
          <a:p>
            <a:endParaRPr lang="lt-LT" dirty="0"/>
          </a:p>
        </p:txBody>
      </p:sp>
    </p:spTree>
    <p:extLst>
      <p:ext uri="{BB962C8B-B14F-4D97-AF65-F5344CB8AC3E}">
        <p14:creationId xmlns:p14="http://schemas.microsoft.com/office/powerpoint/2010/main" val="28059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el. pinigai</a:t>
            </a:r>
            <a:endParaRPr lang="lt-LT" dirty="0"/>
          </a:p>
        </p:txBody>
      </p:sp>
      <p:sp>
        <p:nvSpPr>
          <p:cNvPr id="3" name="Content Placeholder 2"/>
          <p:cNvSpPr>
            <a:spLocks noGrp="1"/>
          </p:cNvSpPr>
          <p:nvPr>
            <p:ph idx="1"/>
          </p:nvPr>
        </p:nvSpPr>
        <p:spPr>
          <a:xfrm>
            <a:off x="822959" y="1845734"/>
            <a:ext cx="7543801" cy="4459532"/>
          </a:xfrm>
        </p:spPr>
        <p:txBody>
          <a:bodyPr>
            <a:normAutofit fontScale="77500" lnSpcReduction="20000"/>
          </a:bodyPr>
          <a:lstStyle/>
          <a:p>
            <a:pPr algn="just"/>
            <a:r>
              <a:rPr lang="lt-LT" sz="2800" b="1" dirty="0"/>
              <a:t>Elektroninių pinigų leidėjai yra:</a:t>
            </a:r>
          </a:p>
          <a:p>
            <a:pPr algn="just"/>
            <a:r>
              <a:rPr lang="lt-LT" sz="2800" dirty="0"/>
              <a:t>1) kredito įstaigos, įskaitant užsienio valstybių kredito įstaigų filialus, įsteigtus Lietuvos Respublikoje;</a:t>
            </a:r>
          </a:p>
          <a:p>
            <a:pPr algn="just"/>
            <a:r>
              <a:rPr lang="lt-LT" sz="2800" dirty="0"/>
              <a:t>2) elektroninių pinigų įstaigos, kitos valstybės narės elektroninių pinigų įstaigos ir užsienio valstybių elektroninių pinigų įstaigų filialai, įsteigti Lietuvos Respublikoje;</a:t>
            </a:r>
          </a:p>
          <a:p>
            <a:pPr algn="just"/>
            <a:r>
              <a:rPr lang="lt-LT" sz="2800" dirty="0"/>
              <a:t>3) pašto pinigų persiuntimo sistemų (žiro) įstaigos, įstatymų nustatyta tvarka turinčios teisę leisti elektroninius pinigus;</a:t>
            </a:r>
          </a:p>
          <a:p>
            <a:pPr algn="just"/>
            <a:r>
              <a:rPr lang="lt-LT" sz="2800" dirty="0"/>
              <a:t>4) Europos centrinis bankas ir valstybių narių centriniai bankai, kai jų vykdoma elektroninių pinigų leidimo veikla nėra susijusi su jų, kaip pinigų ar valstybės institucijų, funkcijomis;</a:t>
            </a:r>
          </a:p>
          <a:p>
            <a:pPr algn="just"/>
            <a:r>
              <a:rPr lang="lt-LT" sz="2800" dirty="0"/>
              <a:t>5) valstybių narių valstybės, regionų ir savivaldybių institucijos, kai jos </a:t>
            </a:r>
            <a:r>
              <a:rPr lang="lt-LT" sz="2800" dirty="0" smtClean="0"/>
              <a:t>leidžia </a:t>
            </a:r>
            <a:r>
              <a:rPr lang="lt-LT" sz="2800" dirty="0"/>
              <a:t>elektroninius pinigus, atlikdamos savo </a:t>
            </a:r>
            <a:r>
              <a:rPr lang="lt-LT" sz="2800" dirty="0" smtClean="0"/>
              <a:t>funkcijas.</a:t>
            </a:r>
          </a:p>
          <a:p>
            <a:pPr algn="just">
              <a:buFont typeface="Courier New" panose="02070309020205020404" pitchFamily="49" charset="0"/>
              <a:buChar char="o"/>
            </a:pPr>
            <a:r>
              <a:rPr lang="lt-LT" sz="2800" dirty="0" smtClean="0"/>
              <a:t>Elektroninių pinigų ir elektroninių pinigų įstaigų įstatymas</a:t>
            </a:r>
          </a:p>
        </p:txBody>
      </p:sp>
    </p:spTree>
    <p:extLst>
      <p:ext uri="{BB962C8B-B14F-4D97-AF65-F5344CB8AC3E}">
        <p14:creationId xmlns:p14="http://schemas.microsoft.com/office/powerpoint/2010/main" val="229584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el. pinigai</a:t>
            </a:r>
            <a:endParaRPr lang="lt-LT" dirty="0"/>
          </a:p>
        </p:txBody>
      </p:sp>
      <p:sp>
        <p:nvSpPr>
          <p:cNvPr id="3" name="Content Placeholder 2"/>
          <p:cNvSpPr>
            <a:spLocks noGrp="1"/>
          </p:cNvSpPr>
          <p:nvPr>
            <p:ph idx="1"/>
          </p:nvPr>
        </p:nvSpPr>
        <p:spPr>
          <a:xfrm>
            <a:off x="822959" y="1845734"/>
            <a:ext cx="7543801" cy="4432236"/>
          </a:xfrm>
        </p:spPr>
        <p:txBody>
          <a:bodyPr>
            <a:normAutofit fontScale="92500"/>
          </a:bodyPr>
          <a:lstStyle/>
          <a:p>
            <a:pPr algn="just"/>
            <a:r>
              <a:rPr lang="lt-LT" altLang="lt-LT" sz="2800" dirty="0">
                <a:cs typeface="Times New Roman" panose="02020603050405020304" pitchFamily="18" charset="0"/>
              </a:rPr>
              <a:t>Apibendrintai galima išskirti dvi el. pinig</a:t>
            </a:r>
            <a:r>
              <a:rPr lang="lt-LT" altLang="lt-LT" sz="2800" dirty="0"/>
              <a:t>ų</a:t>
            </a:r>
            <a:r>
              <a:rPr lang="lt-LT" altLang="lt-LT" sz="2800" dirty="0">
                <a:cs typeface="Times New Roman" panose="02020603050405020304" pitchFamily="18" charset="0"/>
              </a:rPr>
              <a:t> schemas, kai:</a:t>
            </a:r>
            <a:r>
              <a:rPr lang="lt-LT" altLang="lt-LT" sz="2800" dirty="0"/>
              <a:t/>
            </a:r>
            <a:br>
              <a:rPr lang="lt-LT" altLang="lt-LT" sz="2800" dirty="0"/>
            </a:br>
            <a:endParaRPr lang="lt-LT" altLang="lt-LT" sz="2800" dirty="0"/>
          </a:p>
          <a:p>
            <a:pPr lvl="1" algn="just"/>
            <a:r>
              <a:rPr lang="lt-LT" altLang="lt-LT" sz="2400" dirty="0">
                <a:cs typeface="Times New Roman" panose="02020603050405020304" pitchFamily="18" charset="0"/>
              </a:rPr>
              <a:t>atitinkamose kortel</a:t>
            </a:r>
            <a:r>
              <a:rPr lang="lt-LT" altLang="lt-LT" sz="2400" dirty="0"/>
              <a:t>ė</a:t>
            </a:r>
            <a:r>
              <a:rPr lang="lt-LT" altLang="lt-LT" sz="2400" dirty="0">
                <a:cs typeface="Times New Roman" panose="02020603050405020304" pitchFamily="18" charset="0"/>
              </a:rPr>
              <a:t>se išsaugoma pinigin</a:t>
            </a:r>
            <a:r>
              <a:rPr lang="lt-LT" altLang="lt-LT" sz="2400" dirty="0"/>
              <a:t>ė</a:t>
            </a:r>
            <a:r>
              <a:rPr lang="lt-LT" altLang="lt-LT" sz="2400" dirty="0">
                <a:cs typeface="Times New Roman" panose="02020603050405020304" pitchFamily="18" charset="0"/>
              </a:rPr>
              <a:t> vert</a:t>
            </a:r>
            <a:r>
              <a:rPr lang="lt-LT" altLang="lt-LT" sz="2400" dirty="0"/>
              <a:t>ė</a:t>
            </a:r>
            <a:r>
              <a:rPr lang="lt-LT" altLang="lt-LT" sz="2400" dirty="0">
                <a:cs typeface="Times New Roman" panose="02020603050405020304" pitchFamily="18" charset="0"/>
              </a:rPr>
              <a:t> (angl. </a:t>
            </a:r>
            <a:r>
              <a:rPr lang="lt-LT" altLang="lt-LT" sz="2400" i="1" dirty="0" err="1">
                <a:cs typeface="Times New Roman" panose="02020603050405020304" pitchFamily="18" charset="0"/>
              </a:rPr>
              <a:t>card-based</a:t>
            </a:r>
            <a:r>
              <a:rPr lang="lt-LT" altLang="lt-LT" sz="2400" i="1" dirty="0">
                <a:cs typeface="Times New Roman" panose="02020603050405020304" pitchFamily="18" charset="0"/>
              </a:rPr>
              <a:t> e-</a:t>
            </a:r>
            <a:r>
              <a:rPr lang="lt-LT" altLang="lt-LT" sz="2400" i="1" dirty="0" err="1">
                <a:cs typeface="Times New Roman" panose="02020603050405020304" pitchFamily="18" charset="0"/>
              </a:rPr>
              <a:t>money</a:t>
            </a:r>
            <a:r>
              <a:rPr lang="lt-LT" altLang="lt-LT" sz="2400" i="1" dirty="0">
                <a:cs typeface="Times New Roman" panose="02020603050405020304" pitchFamily="18" charset="0"/>
              </a:rPr>
              <a:t> </a:t>
            </a:r>
            <a:r>
              <a:rPr lang="lt-LT" altLang="lt-LT" sz="2400" i="1" dirty="0" err="1">
                <a:cs typeface="Times New Roman" panose="02020603050405020304" pitchFamily="18" charset="0"/>
              </a:rPr>
              <a:t>schemes</a:t>
            </a:r>
            <a:r>
              <a:rPr lang="lt-LT" altLang="lt-LT" sz="2400" dirty="0">
                <a:cs typeface="Times New Roman" panose="02020603050405020304" pitchFamily="18" charset="0"/>
              </a:rPr>
              <a:t>). Europos centrinis </a:t>
            </a:r>
            <a:r>
              <a:rPr lang="lt-LT" altLang="lt-LT" sz="2400" dirty="0" err="1">
                <a:cs typeface="Times New Roman" panose="02020603050405020304" pitchFamily="18" charset="0"/>
              </a:rPr>
              <a:t>bankjas</a:t>
            </a:r>
            <a:r>
              <a:rPr lang="lt-LT" altLang="lt-LT" sz="2400" dirty="0">
                <a:cs typeface="Times New Roman" panose="02020603050405020304" pitchFamily="18" charset="0"/>
              </a:rPr>
              <a:t> (ECB)</a:t>
            </a:r>
            <a:r>
              <a:rPr lang="lt-LT" altLang="lt-LT" sz="2400" dirty="0"/>
              <a:t>:</a:t>
            </a:r>
            <a:r>
              <a:rPr lang="lt-LT" altLang="lt-LT" sz="2400" dirty="0">
                <a:cs typeface="Times New Roman" panose="02020603050405020304" pitchFamily="18" charset="0"/>
              </a:rPr>
              <a:t> </a:t>
            </a:r>
            <a:r>
              <a:rPr lang="lt-LT" altLang="lt-LT" sz="2400" dirty="0"/>
              <a:t>p</a:t>
            </a:r>
            <a:r>
              <a:rPr lang="lt-LT" altLang="lt-LT" sz="2400" dirty="0">
                <a:cs typeface="Times New Roman" panose="02020603050405020304" pitchFamily="18" charset="0"/>
              </a:rPr>
              <a:t>ardav</a:t>
            </a:r>
            <a:r>
              <a:rPr lang="lt-LT" altLang="lt-LT" sz="2400" dirty="0"/>
              <a:t>ė</a:t>
            </a:r>
            <a:r>
              <a:rPr lang="lt-LT" altLang="lt-LT" sz="2400" dirty="0">
                <a:cs typeface="Times New Roman" panose="02020603050405020304" pitchFamily="18" charset="0"/>
              </a:rPr>
              <a:t>j</a:t>
            </a:r>
            <a:r>
              <a:rPr lang="lt-LT" altLang="lt-LT" sz="2400" dirty="0"/>
              <a:t>ai</a:t>
            </a:r>
            <a:r>
              <a:rPr lang="lt-LT" altLang="lt-LT" sz="2400" dirty="0">
                <a:cs typeface="Times New Roman" panose="02020603050405020304" pitchFamily="18" charset="0"/>
              </a:rPr>
              <a:t> neperka specialios įrangos, kuri padėtų aptarnauti tokias korteles, dėl jos brangumo</a:t>
            </a:r>
            <a:r>
              <a:rPr lang="lt-LT" altLang="lt-LT" sz="2400" dirty="0"/>
              <a:t>;</a:t>
            </a:r>
            <a:r>
              <a:rPr lang="lt-LT" altLang="lt-LT" sz="2400" dirty="0">
                <a:cs typeface="Times New Roman" panose="02020603050405020304" pitchFamily="18" charset="0"/>
              </a:rPr>
              <a:t> vartotojai nesinaudoja tokia paslauga d</a:t>
            </a:r>
            <a:r>
              <a:rPr lang="lt-LT" altLang="lt-LT" sz="2400" dirty="0"/>
              <a:t>ė</a:t>
            </a:r>
            <a:r>
              <a:rPr lang="lt-LT" altLang="lt-LT" sz="2400" dirty="0">
                <a:cs typeface="Times New Roman" panose="02020603050405020304" pitchFamily="18" charset="0"/>
              </a:rPr>
              <a:t>l</a:t>
            </a:r>
            <a:r>
              <a:rPr lang="lt-LT" altLang="lt-LT" sz="2400" dirty="0"/>
              <a:t> mažos pasiūlos</a:t>
            </a:r>
            <a:r>
              <a:rPr lang="lt-LT" altLang="lt-LT" sz="2400" dirty="0">
                <a:latin typeface="Times New Roman" panose="02020603050405020304" pitchFamily="18" charset="0"/>
              </a:rPr>
              <a:t> ir</a:t>
            </a:r>
            <a:r>
              <a:rPr lang="lt-LT" altLang="lt-LT" sz="2400" dirty="0">
                <a:cs typeface="Times New Roman" panose="02020603050405020304" pitchFamily="18" charset="0"/>
              </a:rPr>
              <a:t> </a:t>
            </a:r>
            <a:r>
              <a:rPr lang="lt-LT" altLang="lt-LT" sz="2400" dirty="0"/>
              <a:t>mažo</a:t>
            </a:r>
            <a:r>
              <a:rPr lang="lt-LT" altLang="lt-LT" sz="2400" dirty="0">
                <a:cs typeface="Times New Roman" panose="02020603050405020304" pitchFamily="18" charset="0"/>
              </a:rPr>
              <a:t> funkcionalumo;</a:t>
            </a:r>
            <a:endParaRPr lang="lt-LT" altLang="lt-LT" sz="2400" dirty="0"/>
          </a:p>
          <a:p>
            <a:pPr lvl="1" algn="just"/>
            <a:r>
              <a:rPr lang="lt-LT" altLang="lt-LT" sz="2400" dirty="0">
                <a:cs typeface="Times New Roman" panose="02020603050405020304" pitchFamily="18" charset="0"/>
              </a:rPr>
              <a:t>piniginė vert</a:t>
            </a:r>
            <a:r>
              <a:rPr lang="lt-LT" altLang="lt-LT" sz="2400" dirty="0"/>
              <a:t>ė</a:t>
            </a:r>
            <a:r>
              <a:rPr lang="lt-LT" altLang="lt-LT" sz="2400" dirty="0">
                <a:cs typeface="Times New Roman" panose="02020603050405020304" pitchFamily="18" charset="0"/>
              </a:rPr>
              <a:t> išsaugojama kompiuterio atmintyje (angl. </a:t>
            </a:r>
            <a:r>
              <a:rPr lang="lt-LT" altLang="lt-LT" sz="2400" i="1" dirty="0" err="1">
                <a:cs typeface="Times New Roman" panose="02020603050405020304" pitchFamily="18" charset="0"/>
              </a:rPr>
              <a:t>software-based</a:t>
            </a:r>
            <a:r>
              <a:rPr lang="lt-LT" altLang="lt-LT" sz="2400" i="1" dirty="0">
                <a:cs typeface="Times New Roman" panose="02020603050405020304" pitchFamily="18" charset="0"/>
              </a:rPr>
              <a:t> e-</a:t>
            </a:r>
            <a:r>
              <a:rPr lang="lt-LT" altLang="lt-LT" sz="2400" i="1" dirty="0" err="1">
                <a:cs typeface="Times New Roman" panose="02020603050405020304" pitchFamily="18" charset="0"/>
              </a:rPr>
              <a:t>money</a:t>
            </a:r>
            <a:r>
              <a:rPr lang="lt-LT" altLang="lt-LT" sz="2400" i="1" dirty="0">
                <a:cs typeface="Times New Roman" panose="02020603050405020304" pitchFamily="18" charset="0"/>
              </a:rPr>
              <a:t> </a:t>
            </a:r>
            <a:r>
              <a:rPr lang="lt-LT" altLang="lt-LT" sz="2400" i="1" dirty="0" err="1">
                <a:cs typeface="Times New Roman" panose="02020603050405020304" pitchFamily="18" charset="0"/>
              </a:rPr>
              <a:t>schemes</a:t>
            </a:r>
            <a:r>
              <a:rPr lang="lt-LT" altLang="lt-LT" sz="2400" dirty="0">
                <a:cs typeface="Times New Roman" panose="02020603050405020304" pitchFamily="18" charset="0"/>
              </a:rPr>
              <a:t>). Tokios schemos paremtos skaitmeninių monet</a:t>
            </a:r>
            <a:r>
              <a:rPr lang="lt-LT" altLang="lt-LT" sz="2400" dirty="0"/>
              <a:t>ų (angl. </a:t>
            </a:r>
            <a:r>
              <a:rPr lang="lt-LT" altLang="lt-LT" sz="2400" i="1" dirty="0" err="1"/>
              <a:t>digital</a:t>
            </a:r>
            <a:r>
              <a:rPr lang="lt-LT" altLang="lt-LT" sz="2400" i="1" dirty="0"/>
              <a:t> </a:t>
            </a:r>
            <a:r>
              <a:rPr lang="lt-LT" altLang="lt-LT" sz="2400" i="1" dirty="0" err="1"/>
              <a:t>coins</a:t>
            </a:r>
            <a:r>
              <a:rPr lang="lt-LT" altLang="lt-LT" sz="2400" dirty="0"/>
              <a:t>)</a:t>
            </a:r>
            <a:r>
              <a:rPr lang="lt-LT" altLang="lt-LT" sz="2400" dirty="0">
                <a:cs typeface="Times New Roman" panose="02020603050405020304" pitchFamily="18" charset="0"/>
              </a:rPr>
              <a:t> technologija, kuri suformuoja vartotojo kompiuteryje el. pinigin</a:t>
            </a:r>
            <a:r>
              <a:rPr lang="lt-LT" altLang="lt-LT" sz="2400" dirty="0"/>
              <a:t>ę</a:t>
            </a:r>
            <a:r>
              <a:rPr lang="lt-LT" altLang="lt-LT" sz="2400" dirty="0">
                <a:cs typeface="Times New Roman" panose="02020603050405020304" pitchFamily="18" charset="0"/>
              </a:rPr>
              <a:t>, kuri</a:t>
            </a:r>
            <a:r>
              <a:rPr lang="lt-LT" altLang="lt-LT" sz="2400" dirty="0"/>
              <a:t>ą</a:t>
            </a:r>
            <a:r>
              <a:rPr lang="lt-LT" altLang="lt-LT" sz="2400" dirty="0">
                <a:cs typeface="Times New Roman" panose="02020603050405020304" pitchFamily="18" charset="0"/>
              </a:rPr>
              <a:t> </a:t>
            </a:r>
            <a:r>
              <a:rPr lang="lt-LT" altLang="lt-LT" sz="2400" dirty="0"/>
              <a:t>sudaro</a:t>
            </a:r>
            <a:r>
              <a:rPr lang="lt-LT" altLang="lt-LT" sz="2400" dirty="0">
                <a:cs typeface="Times New Roman" panose="02020603050405020304" pitchFamily="18" charset="0"/>
              </a:rPr>
              <a:t> skaitmenin</a:t>
            </a:r>
            <a:r>
              <a:rPr lang="lt-LT" altLang="lt-LT" sz="2400" dirty="0"/>
              <a:t>ė</a:t>
            </a:r>
            <a:r>
              <a:rPr lang="lt-LT" altLang="lt-LT" sz="2400" dirty="0">
                <a:cs typeface="Times New Roman" panose="02020603050405020304" pitchFamily="18" charset="0"/>
              </a:rPr>
              <a:t>s monetos. ECB</a:t>
            </a:r>
            <a:r>
              <a:rPr lang="lt-LT" altLang="lt-LT" sz="2400" dirty="0"/>
              <a:t>:</a:t>
            </a:r>
            <a:r>
              <a:rPr lang="lt-LT" altLang="lt-LT" sz="2400" dirty="0">
                <a:cs typeface="Times New Roman" panose="02020603050405020304" pitchFamily="18" charset="0"/>
              </a:rPr>
              <a:t> tokie projektai pasibaigdavo dar pradin</a:t>
            </a:r>
            <a:r>
              <a:rPr lang="lt-LT" altLang="lt-LT" sz="2400" dirty="0"/>
              <a:t>ė</a:t>
            </a:r>
            <a:r>
              <a:rPr lang="lt-LT" altLang="lt-LT" sz="2400" dirty="0">
                <a:cs typeface="Times New Roman" panose="02020603050405020304" pitchFamily="18" charset="0"/>
              </a:rPr>
              <a:t>je</a:t>
            </a:r>
            <a:r>
              <a:rPr lang="lt-LT" altLang="lt-LT" sz="2400" dirty="0"/>
              <a:t> jų</a:t>
            </a:r>
            <a:r>
              <a:rPr lang="lt-LT" altLang="lt-LT" sz="2400" dirty="0">
                <a:cs typeface="Times New Roman" panose="02020603050405020304" pitchFamily="18" charset="0"/>
              </a:rPr>
              <a:t> stadijoje.</a:t>
            </a:r>
            <a:endParaRPr lang="lt-LT" altLang="lt-LT" sz="2400" dirty="0"/>
          </a:p>
          <a:p>
            <a:endParaRPr lang="lt-LT" dirty="0"/>
          </a:p>
        </p:txBody>
      </p:sp>
    </p:spTree>
    <p:extLst>
      <p:ext uri="{BB962C8B-B14F-4D97-AF65-F5344CB8AC3E}">
        <p14:creationId xmlns:p14="http://schemas.microsoft.com/office/powerpoint/2010/main" val="4234312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nuotolinės</a:t>
            </a:r>
            <a:endParaRPr lang="lt-LT" dirty="0"/>
          </a:p>
        </p:txBody>
      </p:sp>
      <p:sp>
        <p:nvSpPr>
          <p:cNvPr id="3" name="Content Placeholder 2"/>
          <p:cNvSpPr>
            <a:spLocks noGrp="1"/>
          </p:cNvSpPr>
          <p:nvPr>
            <p:ph idx="1"/>
          </p:nvPr>
        </p:nvSpPr>
        <p:spPr/>
        <p:txBody>
          <a:bodyPr/>
          <a:lstStyle/>
          <a:p>
            <a:pPr algn="just"/>
            <a:r>
              <a:rPr lang="lt-LT" altLang="lt-LT" sz="2400" b="1" dirty="0"/>
              <a:t>Nuotolinės prieigos mokėjimo priemonės </a:t>
            </a:r>
            <a:r>
              <a:rPr lang="lt-LT" altLang="lt-LT" sz="2400" dirty="0"/>
              <a:t>– tai priemonės, leidžiančios naudotojui elektroniniu būdu sudaryti nurodymus kredito įstaigai dėl disponavimo jo sąskaitoje toje kredito įstaigoje esančiomis lėšomis ir paprastai reikalaujančios tapatybės patvirtinimo. Naudojantis šiomis priemonėmis (naudotojo kompiuteryje įdiegta kredito įstaigos programine įranga, programine įranga, esančia kredito įstaigos interneto tarnybinėje stotyje, telefono ryšio įranga, kredito įstaigos išleista kortele (debeto, kredito ar kt.) ir kitomis priemonėmis), paprastai reikia tapatybės patvirtinimo.</a:t>
            </a:r>
          </a:p>
          <a:p>
            <a:endParaRPr lang="lt-LT" dirty="0"/>
          </a:p>
        </p:txBody>
      </p:sp>
    </p:spTree>
    <p:extLst>
      <p:ext uri="{BB962C8B-B14F-4D97-AF65-F5344CB8AC3E}">
        <p14:creationId xmlns:p14="http://schemas.microsoft.com/office/powerpoint/2010/main" val="336204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nuotolinės</a:t>
            </a:r>
            <a:endParaRPr lang="lt-LT" dirty="0"/>
          </a:p>
        </p:txBody>
      </p:sp>
      <p:sp>
        <p:nvSpPr>
          <p:cNvPr id="3" name="Content Placeholder 2"/>
          <p:cNvSpPr>
            <a:spLocks noGrp="1"/>
          </p:cNvSpPr>
          <p:nvPr>
            <p:ph idx="1"/>
          </p:nvPr>
        </p:nvSpPr>
        <p:spPr/>
        <p:txBody>
          <a:bodyPr/>
          <a:lstStyle/>
          <a:p>
            <a:pPr algn="just"/>
            <a:r>
              <a:rPr lang="lt-LT" altLang="lt-LT" sz="2400" b="1" dirty="0"/>
              <a:t>Tapatybės patvirtinimo priemonės </a:t>
            </a:r>
            <a:r>
              <a:rPr lang="lt-LT" altLang="lt-LT" sz="2400" dirty="0"/>
              <a:t>– elektroninės mokėjimo priemonės naudotojo parašas, jam suteiktas asmens nustatymo kodas (PIN) arba kita kredito įstaigos suteikta priemonė, skirta el. mokėjimo priemonės naudotojo tapatybei patvirtinti. Pvz. slaptažodžiai, slapti kodai, raktai, biometrinės priemonės ir kt.</a:t>
            </a:r>
            <a:endParaRPr lang="en-GB" altLang="lt-LT" sz="2400" dirty="0"/>
          </a:p>
          <a:p>
            <a:endParaRPr lang="lt-LT" dirty="0"/>
          </a:p>
        </p:txBody>
      </p:sp>
    </p:spTree>
    <p:extLst>
      <p:ext uri="{BB962C8B-B14F-4D97-AF65-F5344CB8AC3E}">
        <p14:creationId xmlns:p14="http://schemas.microsoft.com/office/powerpoint/2010/main" val="3057546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 – nuotolinės</a:t>
            </a:r>
            <a:endParaRPr lang="lt-LT" dirty="0"/>
          </a:p>
        </p:txBody>
      </p:sp>
      <p:sp>
        <p:nvSpPr>
          <p:cNvPr id="3" name="Content Placeholder 2"/>
          <p:cNvSpPr>
            <a:spLocks noGrp="1"/>
          </p:cNvSpPr>
          <p:nvPr>
            <p:ph idx="1"/>
          </p:nvPr>
        </p:nvSpPr>
        <p:spPr>
          <a:xfrm>
            <a:off x="822959" y="1845733"/>
            <a:ext cx="7543801" cy="4514123"/>
          </a:xfrm>
        </p:spPr>
        <p:txBody>
          <a:bodyPr>
            <a:normAutofit lnSpcReduction="10000"/>
          </a:bodyPr>
          <a:lstStyle/>
          <a:p>
            <a:pPr algn="just"/>
            <a:r>
              <a:rPr lang="lt-LT" altLang="lt-LT" sz="2800" dirty="0"/>
              <a:t>MOBILIOSIOS PRIEMONĖS:</a:t>
            </a:r>
          </a:p>
          <a:p>
            <a:pPr lvl="1" algn="just">
              <a:buFont typeface="Wingdings" panose="05000000000000000000" pitchFamily="2" charset="2"/>
              <a:buChar char="§"/>
            </a:pPr>
            <a:r>
              <a:rPr lang="lt-LT" altLang="lt-LT" sz="2400" dirty="0">
                <a:cs typeface="Times New Roman" panose="02020603050405020304" pitchFamily="18" charset="0"/>
              </a:rPr>
              <a:t>Atsiskaitymai mobiliuoju telefonu gali b</a:t>
            </a:r>
            <a:r>
              <a:rPr lang="lt-LT" altLang="lt-LT" sz="2400" dirty="0"/>
              <a:t>ū</a:t>
            </a:r>
            <a:r>
              <a:rPr lang="lt-LT" altLang="lt-LT" sz="2400" dirty="0">
                <a:cs typeface="Times New Roman" panose="02020603050405020304" pitchFamily="18" charset="0"/>
              </a:rPr>
              <a:t>ti inicijuojami SMS </a:t>
            </a:r>
            <a:r>
              <a:rPr lang="lt-LT" altLang="lt-LT" sz="2400" dirty="0"/>
              <a:t>ž</a:t>
            </a:r>
            <a:r>
              <a:rPr lang="lt-LT" altLang="lt-LT" sz="2400" dirty="0">
                <a:cs typeface="Times New Roman" panose="02020603050405020304" pitchFamily="18" charset="0"/>
              </a:rPr>
              <a:t>inut</a:t>
            </a:r>
            <a:r>
              <a:rPr lang="lt-LT" altLang="lt-LT" sz="2400" dirty="0"/>
              <a:t>ė</a:t>
            </a:r>
            <a:r>
              <a:rPr lang="lt-LT" altLang="lt-LT" sz="2400" dirty="0">
                <a:cs typeface="Times New Roman" panose="02020603050405020304" pitchFamily="18" charset="0"/>
              </a:rPr>
              <a:t>mis ar </a:t>
            </a:r>
            <a:r>
              <a:rPr lang="lt-LT" altLang="lt-LT" sz="2400" dirty="0"/>
              <a:t>paprastais </a:t>
            </a:r>
            <a:r>
              <a:rPr lang="lt-LT" altLang="lt-LT" sz="2400" dirty="0">
                <a:cs typeface="Times New Roman" panose="02020603050405020304" pitchFamily="18" charset="0"/>
              </a:rPr>
              <a:t>skambu</a:t>
            </a:r>
            <a:r>
              <a:rPr lang="lt-LT" altLang="lt-LT" sz="2400" dirty="0"/>
              <a:t>č</a:t>
            </a:r>
            <a:r>
              <a:rPr lang="lt-LT" altLang="lt-LT" sz="2400" dirty="0">
                <a:cs typeface="Times New Roman" panose="02020603050405020304" pitchFamily="18" charset="0"/>
              </a:rPr>
              <a:t>iais</a:t>
            </a:r>
            <a:endParaRPr lang="lt-LT" altLang="lt-LT" sz="2400" dirty="0"/>
          </a:p>
          <a:p>
            <a:pPr lvl="1" algn="just">
              <a:buFont typeface="Wingdings" panose="05000000000000000000" pitchFamily="2" charset="2"/>
              <a:buChar char="§"/>
            </a:pPr>
            <a:r>
              <a:rPr lang="lt-LT" altLang="lt-LT" sz="2400" dirty="0">
                <a:cs typeface="Times New Roman" panose="02020603050405020304" pitchFamily="18" charset="0"/>
              </a:rPr>
              <a:t>Egzistuoja daug saugesn</a:t>
            </a:r>
            <a:r>
              <a:rPr lang="lt-LT" altLang="lt-LT" sz="2400" dirty="0"/>
              <a:t>ė</a:t>
            </a:r>
            <a:r>
              <a:rPr lang="lt-LT" altLang="lt-LT" sz="2400" dirty="0">
                <a:cs typeface="Times New Roman" panose="02020603050405020304" pitchFamily="18" charset="0"/>
              </a:rPr>
              <a:t>s m-atsiskaitym</a:t>
            </a:r>
            <a:r>
              <a:rPr lang="lt-LT" altLang="lt-LT" sz="2400" dirty="0"/>
              <a:t>ų</a:t>
            </a:r>
            <a:r>
              <a:rPr lang="lt-LT" altLang="lt-LT" sz="2400" dirty="0">
                <a:cs typeface="Times New Roman" panose="02020603050405020304" pitchFamily="18" charset="0"/>
              </a:rPr>
              <a:t> schemos, kurios nustato padidintus reikalavimus kliento identifikavimui, pvz., kliento identifikavimo informacijos patalpinimas SIM (</a:t>
            </a:r>
            <a:r>
              <a:rPr lang="lt-LT" altLang="lt-LT" sz="2400" i="1" dirty="0" err="1">
                <a:cs typeface="Times New Roman" panose="02020603050405020304" pitchFamily="18" charset="0"/>
              </a:rPr>
              <a:t>Subscriber</a:t>
            </a:r>
            <a:r>
              <a:rPr lang="lt-LT" altLang="lt-LT" sz="2400" i="1" dirty="0">
                <a:cs typeface="Times New Roman" panose="02020603050405020304" pitchFamily="18" charset="0"/>
              </a:rPr>
              <a:t> </a:t>
            </a:r>
            <a:r>
              <a:rPr lang="lt-LT" altLang="lt-LT" sz="2400" i="1" dirty="0" err="1">
                <a:cs typeface="Times New Roman" panose="02020603050405020304" pitchFamily="18" charset="0"/>
              </a:rPr>
              <a:t>Identity</a:t>
            </a:r>
            <a:r>
              <a:rPr lang="lt-LT" altLang="lt-LT" sz="2400" i="1" dirty="0">
                <a:cs typeface="Times New Roman" panose="02020603050405020304" pitchFamily="18" charset="0"/>
              </a:rPr>
              <a:t> Module</a:t>
            </a:r>
            <a:r>
              <a:rPr lang="lt-LT" altLang="lt-LT" sz="2400" dirty="0">
                <a:cs typeface="Times New Roman" panose="02020603050405020304" pitchFamily="18" charset="0"/>
              </a:rPr>
              <a:t>) kortel</a:t>
            </a:r>
            <a:r>
              <a:rPr lang="lt-LT" altLang="lt-LT" sz="2400" dirty="0"/>
              <a:t>ė</a:t>
            </a:r>
            <a:r>
              <a:rPr lang="lt-LT" altLang="lt-LT" sz="2400" dirty="0">
                <a:cs typeface="Times New Roman" panose="02020603050405020304" pitchFamily="18" charset="0"/>
              </a:rPr>
              <a:t>je</a:t>
            </a:r>
            <a:endParaRPr lang="lt-LT" altLang="lt-LT" sz="2400" dirty="0"/>
          </a:p>
          <a:p>
            <a:pPr lvl="1" algn="just">
              <a:buFont typeface="Wingdings" panose="05000000000000000000" pitchFamily="2" charset="2"/>
              <a:buChar char="§"/>
            </a:pPr>
            <a:r>
              <a:rPr lang="lt-LT" altLang="lt-LT" sz="2400" dirty="0">
                <a:cs typeface="Times New Roman" panose="02020603050405020304" pitchFamily="18" charset="0"/>
              </a:rPr>
              <a:t>Kol kas tiek Europoje, tiek Lietuvoje naudojimasis tokiomis atsiskaitym</a:t>
            </a:r>
            <a:r>
              <a:rPr lang="lt-LT" altLang="lt-LT" sz="2400" dirty="0"/>
              <a:t>ų</a:t>
            </a:r>
            <a:r>
              <a:rPr lang="lt-LT" altLang="lt-LT" sz="2400" dirty="0">
                <a:cs typeface="Times New Roman" panose="02020603050405020304" pitchFamily="18" charset="0"/>
              </a:rPr>
              <a:t> formomis yra ribotas. Ta</a:t>
            </a:r>
            <a:r>
              <a:rPr lang="lt-LT" altLang="lt-LT" sz="2400" dirty="0"/>
              <a:t>č</a:t>
            </a:r>
            <a:r>
              <a:rPr lang="lt-LT" altLang="lt-LT" sz="2400" dirty="0">
                <a:cs typeface="Times New Roman" panose="02020603050405020304" pitchFamily="18" charset="0"/>
              </a:rPr>
              <a:t>iau atsi</a:t>
            </a:r>
            <a:r>
              <a:rPr lang="lt-LT" altLang="lt-LT" sz="2400" dirty="0"/>
              <a:t>ž</a:t>
            </a:r>
            <a:r>
              <a:rPr lang="lt-LT" altLang="lt-LT" sz="2400" dirty="0">
                <a:cs typeface="Times New Roman" panose="02020603050405020304" pitchFamily="18" charset="0"/>
              </a:rPr>
              <a:t>velgiant į m-atsiskaitym</a:t>
            </a:r>
            <a:r>
              <a:rPr lang="lt-LT" altLang="lt-LT" sz="2400" dirty="0"/>
              <a:t>ų</a:t>
            </a:r>
            <a:r>
              <a:rPr lang="lt-LT" altLang="lt-LT" sz="2400" dirty="0">
                <a:cs typeface="Times New Roman" panose="02020603050405020304" pitchFamily="18" charset="0"/>
              </a:rPr>
              <a:t> patogum</a:t>
            </a:r>
            <a:r>
              <a:rPr lang="lt-LT" altLang="lt-LT" sz="2400" dirty="0"/>
              <a:t>ą</a:t>
            </a:r>
            <a:r>
              <a:rPr lang="lt-LT" altLang="lt-LT" sz="2400" dirty="0">
                <a:cs typeface="Times New Roman" panose="02020603050405020304" pitchFamily="18" charset="0"/>
              </a:rPr>
              <a:t>, ECB prognozuoja, kad ateityje m-atsiskaitym</a:t>
            </a:r>
            <a:r>
              <a:rPr lang="lt-LT" altLang="lt-LT" sz="2400" dirty="0"/>
              <a:t>ų</a:t>
            </a:r>
            <a:r>
              <a:rPr lang="lt-LT" altLang="lt-LT" sz="2400" dirty="0">
                <a:cs typeface="Times New Roman" panose="02020603050405020304" pitchFamily="18" charset="0"/>
              </a:rPr>
              <a:t> priemon</a:t>
            </a:r>
            <a:r>
              <a:rPr lang="lt-LT" altLang="lt-LT" sz="2400" dirty="0"/>
              <a:t>ė</a:t>
            </a:r>
            <a:r>
              <a:rPr lang="lt-LT" altLang="lt-LT" sz="2400" dirty="0">
                <a:cs typeface="Times New Roman" panose="02020603050405020304" pitchFamily="18" charset="0"/>
              </a:rPr>
              <a:t>s gali išstumti iš rinkos elektroninius korteli</a:t>
            </a:r>
            <a:r>
              <a:rPr lang="lt-LT" altLang="lt-LT" sz="2400" dirty="0"/>
              <a:t>ų</a:t>
            </a:r>
            <a:r>
              <a:rPr lang="lt-LT" altLang="lt-LT" sz="2400" dirty="0">
                <a:cs typeface="Times New Roman" panose="02020603050405020304" pitchFamily="18" charset="0"/>
              </a:rPr>
              <a:t> skaitytuvus (angl. </a:t>
            </a:r>
            <a:r>
              <a:rPr lang="lt-LT" altLang="lt-LT" sz="2400" i="1" dirty="0">
                <a:cs typeface="Times New Roman" panose="02020603050405020304" pitchFamily="18" charset="0"/>
              </a:rPr>
              <a:t>POS </a:t>
            </a:r>
            <a:r>
              <a:rPr lang="lt-LT" altLang="lt-LT" sz="2400" i="1" dirty="0" err="1">
                <a:cs typeface="Times New Roman" panose="02020603050405020304" pitchFamily="18" charset="0"/>
              </a:rPr>
              <a:t>terminals</a:t>
            </a:r>
            <a:r>
              <a:rPr lang="lt-LT" altLang="lt-LT" sz="2400" dirty="0">
                <a:cs typeface="Times New Roman" panose="02020603050405020304" pitchFamily="18" charset="0"/>
              </a:rPr>
              <a:t>) ir mok</a:t>
            </a:r>
            <a:r>
              <a:rPr lang="lt-LT" altLang="lt-LT" sz="2400" dirty="0"/>
              <a:t>ė</a:t>
            </a:r>
            <a:r>
              <a:rPr lang="lt-LT" altLang="lt-LT" sz="2400" dirty="0">
                <a:cs typeface="Times New Roman" panose="02020603050405020304" pitchFamily="18" charset="0"/>
              </a:rPr>
              <a:t>jimo korteles</a:t>
            </a:r>
            <a:endParaRPr lang="lt-LT" altLang="lt-LT" sz="2400" dirty="0"/>
          </a:p>
          <a:p>
            <a:endParaRPr lang="lt-LT" dirty="0"/>
          </a:p>
        </p:txBody>
      </p:sp>
    </p:spTree>
    <p:extLst>
      <p:ext uri="{BB962C8B-B14F-4D97-AF65-F5344CB8AC3E}">
        <p14:creationId xmlns:p14="http://schemas.microsoft.com/office/powerpoint/2010/main" val="208666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Priemonių naudojimo sutartis</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Rašytinė arba jai prilyginta forma</a:t>
            </a:r>
          </a:p>
          <a:p>
            <a:pPr algn="just">
              <a:buFont typeface="Wingdings" panose="05000000000000000000" pitchFamily="2" charset="2"/>
              <a:buChar char="§"/>
            </a:pPr>
            <a:r>
              <a:rPr lang="lt-LT" altLang="lt-LT" sz="2400" dirty="0"/>
              <a:t>Supažindinimas su priemonių suteikimo ir naudojimo sąlygomis – raštu arba el. priemonėmis</a:t>
            </a:r>
          </a:p>
          <a:p>
            <a:pPr algn="just">
              <a:buFont typeface="Wingdings" panose="05000000000000000000" pitchFamily="2" charset="2"/>
              <a:buChar char="§"/>
            </a:pPr>
            <a:r>
              <a:rPr lang="lt-LT" altLang="lt-LT" sz="2400" dirty="0"/>
              <a:t>Privalomi sutarties punktai – operacijoms Lietuvoje ir užsienyje</a:t>
            </a:r>
            <a:endParaRPr lang="en-GB" altLang="lt-LT" sz="2400" dirty="0"/>
          </a:p>
          <a:p>
            <a:endParaRPr lang="lt-LT" dirty="0"/>
          </a:p>
        </p:txBody>
      </p:sp>
    </p:spTree>
    <p:extLst>
      <p:ext uri="{BB962C8B-B14F-4D97-AF65-F5344CB8AC3E}">
        <p14:creationId xmlns:p14="http://schemas.microsoft.com/office/powerpoint/2010/main" val="335066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Temos</a:t>
            </a:r>
            <a:endParaRPr lang="lt-LT"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lt-LT" altLang="lt-LT" dirty="0"/>
              <a:t>Pagrindiniai šaltiniai</a:t>
            </a:r>
          </a:p>
          <a:p>
            <a:pPr>
              <a:buFont typeface="Wingdings" panose="05000000000000000000" pitchFamily="2" charset="2"/>
              <a:buChar char="§"/>
            </a:pPr>
            <a:r>
              <a:rPr lang="lt-LT" altLang="lt-LT" dirty="0"/>
              <a:t>Sąvokos</a:t>
            </a:r>
          </a:p>
          <a:p>
            <a:pPr>
              <a:buFont typeface="Wingdings" panose="05000000000000000000" pitchFamily="2" charset="2"/>
              <a:buChar char="§"/>
            </a:pPr>
            <a:r>
              <a:rPr lang="lt-LT" altLang="lt-LT" dirty="0"/>
              <a:t>Pagrindinės priemonės</a:t>
            </a:r>
          </a:p>
          <a:p>
            <a:pPr>
              <a:buFont typeface="Wingdings" panose="05000000000000000000" pitchFamily="2" charset="2"/>
              <a:buChar char="§"/>
            </a:pPr>
            <a:r>
              <a:rPr lang="lt-LT" altLang="lt-LT" dirty="0"/>
              <a:t>Priemonių naudojimo sutartis</a:t>
            </a:r>
          </a:p>
          <a:p>
            <a:pPr>
              <a:buFont typeface="Wingdings" panose="05000000000000000000" pitchFamily="2" charset="2"/>
              <a:buChar char="§"/>
            </a:pPr>
            <a:r>
              <a:rPr lang="lt-LT" altLang="lt-LT" dirty="0"/>
              <a:t>Kredito įstaigų pareigos</a:t>
            </a:r>
          </a:p>
          <a:p>
            <a:pPr>
              <a:buFont typeface="Wingdings" panose="05000000000000000000" pitchFamily="2" charset="2"/>
              <a:buChar char="§"/>
            </a:pPr>
            <a:r>
              <a:rPr lang="lt-LT" altLang="lt-LT" dirty="0"/>
              <a:t>Naudotojų pareigos</a:t>
            </a:r>
          </a:p>
          <a:p>
            <a:pPr>
              <a:buFont typeface="Wingdings" panose="05000000000000000000" pitchFamily="2" charset="2"/>
              <a:buChar char="§"/>
            </a:pPr>
            <a:r>
              <a:rPr lang="lt-LT" altLang="lt-LT" dirty="0"/>
              <a:t>Civilinė atsakomybė</a:t>
            </a:r>
          </a:p>
          <a:p>
            <a:pPr>
              <a:buFont typeface="Wingdings" panose="05000000000000000000" pitchFamily="2" charset="2"/>
              <a:buChar char="§"/>
            </a:pPr>
            <a:r>
              <a:rPr lang="lt-LT" altLang="lt-LT" dirty="0"/>
              <a:t>Statistika ES valstybėse narėse</a:t>
            </a:r>
          </a:p>
          <a:p>
            <a:pPr>
              <a:buFont typeface="Wingdings" panose="05000000000000000000" pitchFamily="2" charset="2"/>
              <a:buChar char="§"/>
            </a:pPr>
            <a:r>
              <a:rPr lang="lt-LT" altLang="lt-LT" dirty="0"/>
              <a:t>Pagrindinės problemos</a:t>
            </a:r>
          </a:p>
          <a:p>
            <a:endParaRPr lang="lt-LT" dirty="0"/>
          </a:p>
        </p:txBody>
      </p:sp>
    </p:spTree>
    <p:extLst>
      <p:ext uri="{BB962C8B-B14F-4D97-AF65-F5344CB8AC3E}">
        <p14:creationId xmlns:p14="http://schemas.microsoft.com/office/powerpoint/2010/main" val="170933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Kredito įstaigų pareigos – informacija apie naudojimą</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Operacijos turinys, data, vieta</a:t>
            </a:r>
          </a:p>
          <a:p>
            <a:pPr algn="just">
              <a:buFont typeface="Wingdings" panose="05000000000000000000" pitchFamily="2" charset="2"/>
              <a:buChar char="§"/>
            </a:pPr>
            <a:r>
              <a:rPr lang="lt-LT" altLang="lt-LT" sz="2400" dirty="0"/>
              <a:t>Lėšų suma, valiuta</a:t>
            </a:r>
          </a:p>
          <a:p>
            <a:pPr algn="just">
              <a:buFont typeface="Wingdings" panose="05000000000000000000" pitchFamily="2" charset="2"/>
              <a:buChar char="§"/>
            </a:pPr>
            <a:r>
              <a:rPr lang="lt-LT" altLang="lt-LT" sz="2400" dirty="0"/>
              <a:t>Įmokos, komisinis atlyginimas, kt. mokėjimai</a:t>
            </a:r>
          </a:p>
          <a:p>
            <a:pPr algn="just">
              <a:buFont typeface="Wingdings" panose="05000000000000000000" pitchFamily="2" charset="2"/>
              <a:buChar char="§"/>
            </a:pPr>
            <a:r>
              <a:rPr lang="lt-LT" altLang="lt-LT" sz="2400" dirty="0"/>
              <a:t>Valiutos keitimo santykis, jei keičiama valiuta</a:t>
            </a:r>
            <a:endParaRPr lang="en-GB" altLang="lt-LT" sz="2400" dirty="0"/>
          </a:p>
          <a:p>
            <a:endParaRPr lang="lt-LT" dirty="0"/>
          </a:p>
        </p:txBody>
      </p:sp>
    </p:spTree>
    <p:extLst>
      <p:ext uri="{BB962C8B-B14F-4D97-AF65-F5344CB8AC3E}">
        <p14:creationId xmlns:p14="http://schemas.microsoft.com/office/powerpoint/2010/main" val="373938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Kredito įstaigų pareigos</a:t>
            </a:r>
            <a:endParaRPr lang="lt-LT"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lt-LT" altLang="lt-LT" sz="2400" dirty="0"/>
              <a:t>Tapatybės tvirtinimo priemonės – tik naudotojui</a:t>
            </a:r>
          </a:p>
          <a:p>
            <a:pPr>
              <a:buFont typeface="Wingdings" panose="05000000000000000000" pitchFamily="2" charset="2"/>
              <a:buChar char="§"/>
            </a:pPr>
            <a:r>
              <a:rPr lang="lt-LT" altLang="lt-LT" sz="2400" dirty="0"/>
              <a:t>Bet kuriuo metu – priimti pranešimus apie praradimus, neteisėtus </a:t>
            </a:r>
            <a:r>
              <a:rPr lang="lt-LT" altLang="lt-LT" sz="2400" dirty="0" err="1"/>
              <a:t>užvaldymus</a:t>
            </a:r>
            <a:r>
              <a:rPr lang="lt-LT" altLang="lt-LT" sz="2400" dirty="0"/>
              <a:t>, saugumo trūkumus</a:t>
            </a:r>
          </a:p>
          <a:p>
            <a:pPr>
              <a:buFont typeface="Wingdings" panose="05000000000000000000" pitchFamily="2" charset="2"/>
              <a:buChar char="§"/>
            </a:pPr>
            <a:r>
              <a:rPr lang="lt-LT" altLang="lt-LT" sz="2400" dirty="0"/>
              <a:t>Imtis priemonių apie naudojimo nutraukimą tokiais atvejais</a:t>
            </a:r>
          </a:p>
          <a:p>
            <a:pPr>
              <a:buFont typeface="Wingdings" panose="05000000000000000000" pitchFamily="2" charset="2"/>
              <a:buChar char="§"/>
            </a:pPr>
            <a:r>
              <a:rPr lang="lt-LT" altLang="lt-LT" sz="2400" dirty="0"/>
              <a:t>Kilus ginčui – teikti įrodymus apie operacijos teisingumą</a:t>
            </a:r>
          </a:p>
          <a:p>
            <a:pPr>
              <a:buFont typeface="Wingdings" panose="05000000000000000000" pitchFamily="2" charset="2"/>
              <a:buChar char="§"/>
            </a:pPr>
            <a:r>
              <a:rPr lang="lt-LT" altLang="lt-LT" sz="2400" dirty="0"/>
              <a:t>Nesiųsti paštu priemonės, išskyrus keičiant</a:t>
            </a:r>
          </a:p>
          <a:p>
            <a:pPr>
              <a:buFont typeface="Wingdings" panose="05000000000000000000" pitchFamily="2" charset="2"/>
              <a:buChar char="§"/>
            </a:pPr>
            <a:r>
              <a:rPr lang="lt-LT" altLang="lt-LT" sz="2400" dirty="0"/>
              <a:t>Keitimas sąlygų – prieš </a:t>
            </a:r>
            <a:r>
              <a:rPr lang="en-US" altLang="lt-LT" sz="2400" dirty="0"/>
              <a:t>30 </a:t>
            </a:r>
            <a:r>
              <a:rPr lang="lt-LT" altLang="lt-LT" sz="2400" dirty="0"/>
              <a:t>dienų (išskyrus palūkanas)</a:t>
            </a:r>
          </a:p>
          <a:p>
            <a:pPr>
              <a:buFont typeface="Wingdings" panose="05000000000000000000" pitchFamily="2" charset="2"/>
              <a:buChar char="§"/>
            </a:pPr>
            <a:r>
              <a:rPr lang="lt-LT" altLang="lt-LT" sz="2400" dirty="0"/>
              <a:t>Pranešimų išsaugojimas ir atkūrimas</a:t>
            </a:r>
            <a:endParaRPr lang="en-GB" altLang="lt-LT" sz="2400" dirty="0"/>
          </a:p>
          <a:p>
            <a:endParaRPr lang="lt-LT" dirty="0"/>
          </a:p>
        </p:txBody>
      </p:sp>
    </p:spTree>
    <p:extLst>
      <p:ext uri="{BB962C8B-B14F-4D97-AF65-F5344CB8AC3E}">
        <p14:creationId xmlns:p14="http://schemas.microsoft.com/office/powerpoint/2010/main" val="698499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Kredito įstaigų pareigos – suteikiant programinę įrangą</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Išaiškinti naudojimą (išmokyti)</a:t>
            </a:r>
          </a:p>
          <a:p>
            <a:pPr algn="just">
              <a:buFont typeface="Wingdings" panose="05000000000000000000" pitchFamily="2" charset="2"/>
              <a:buChar char="§"/>
            </a:pPr>
            <a:r>
              <a:rPr lang="lt-LT" altLang="lt-LT" sz="2400" dirty="0"/>
              <a:t>Galimybė registruoti operaciją ir atsispausdinti patvirtinimą</a:t>
            </a:r>
          </a:p>
          <a:p>
            <a:pPr algn="just">
              <a:buFont typeface="Wingdings" panose="05000000000000000000" pitchFamily="2" charset="2"/>
              <a:buChar char="§"/>
            </a:pPr>
            <a:r>
              <a:rPr lang="lt-LT" altLang="lt-LT" sz="2400" dirty="0"/>
              <a:t>Papildomas patvirtinimas – viršijant didžiausią sumą</a:t>
            </a:r>
          </a:p>
          <a:p>
            <a:pPr algn="just">
              <a:buFont typeface="Wingdings" panose="05000000000000000000" pitchFamily="2" charset="2"/>
              <a:buChar char="§"/>
            </a:pPr>
            <a:r>
              <a:rPr lang="lt-LT" altLang="lt-LT" sz="2400" dirty="0"/>
              <a:t>Pažeidimų ir susijusių įvykių nustatymas ir registravimas</a:t>
            </a:r>
          </a:p>
          <a:p>
            <a:pPr algn="just">
              <a:buFont typeface="Wingdings" panose="05000000000000000000" pitchFamily="2" charset="2"/>
              <a:buChar char="§"/>
            </a:pPr>
            <a:r>
              <a:rPr lang="lt-LT" altLang="lt-LT" sz="2400" dirty="0"/>
              <a:t>Galimybė nustatyti apsaugos priemonių būklę</a:t>
            </a:r>
            <a:endParaRPr lang="en-GB" altLang="lt-LT" sz="2400" dirty="0"/>
          </a:p>
          <a:p>
            <a:endParaRPr lang="lt-LT" dirty="0"/>
          </a:p>
        </p:txBody>
      </p:sp>
    </p:spTree>
    <p:extLst>
      <p:ext uri="{BB962C8B-B14F-4D97-AF65-F5344CB8AC3E}">
        <p14:creationId xmlns:p14="http://schemas.microsoft.com/office/powerpoint/2010/main" val="1320383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altLang="lt-LT" dirty="0"/>
              <a:t>Kredito įstaigų pareigos – suteikiant elektroninius pinigus</a:t>
            </a:r>
            <a:endParaRPr lang="lt-LT"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lt-LT" altLang="lt-LT" sz="2400" dirty="0"/>
              <a:t>Didžiausio leistino likučio nustatymas</a:t>
            </a:r>
          </a:p>
          <a:p>
            <a:pPr>
              <a:buFont typeface="Wingdings" panose="05000000000000000000" pitchFamily="2" charset="2"/>
              <a:buChar char="§"/>
            </a:pPr>
            <a:r>
              <a:rPr lang="lt-LT" altLang="lt-LT" sz="2400" dirty="0"/>
              <a:t>Galimybė stebėti pinigų likučius</a:t>
            </a:r>
          </a:p>
          <a:p>
            <a:pPr>
              <a:buFont typeface="Wingdings" panose="05000000000000000000" pitchFamily="2" charset="2"/>
              <a:buChar char="§"/>
            </a:pPr>
            <a:r>
              <a:rPr lang="lt-LT" altLang="lt-LT" sz="2400" dirty="0"/>
              <a:t>Galimybė patikrinti paskutines </a:t>
            </a:r>
            <a:r>
              <a:rPr lang="en-US" altLang="lt-LT" sz="2400" dirty="0"/>
              <a:t>5</a:t>
            </a:r>
            <a:r>
              <a:rPr lang="lt-LT" altLang="lt-LT" sz="2400" dirty="0"/>
              <a:t> operacijas</a:t>
            </a:r>
          </a:p>
          <a:p>
            <a:pPr>
              <a:buFont typeface="Wingdings" panose="05000000000000000000" pitchFamily="2" charset="2"/>
              <a:buChar char="§"/>
            </a:pPr>
            <a:r>
              <a:rPr lang="lt-LT" altLang="lt-LT" sz="2400" dirty="0"/>
              <a:t>Keisti pinigus į grynuosius</a:t>
            </a:r>
            <a:endParaRPr lang="en-GB" altLang="lt-LT" sz="2400" dirty="0"/>
          </a:p>
          <a:p>
            <a:endParaRPr lang="lt-LT" dirty="0"/>
          </a:p>
        </p:txBody>
      </p:sp>
    </p:spTree>
    <p:extLst>
      <p:ext uri="{BB962C8B-B14F-4D97-AF65-F5344CB8AC3E}">
        <p14:creationId xmlns:p14="http://schemas.microsoft.com/office/powerpoint/2010/main" val="709116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Naudotojo pareigos</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Naudoti laikantis suteikimo ir naudojimo sąlygų</a:t>
            </a:r>
          </a:p>
          <a:p>
            <a:pPr algn="just">
              <a:buFont typeface="Wingdings" panose="05000000000000000000" pitchFamily="2" charset="2"/>
              <a:buChar char="§"/>
            </a:pPr>
            <a:r>
              <a:rPr lang="lt-LT" altLang="lt-LT" sz="2400" dirty="0"/>
              <a:t>Nedelsiant informuoti apie praradimus ir neteisėtus </a:t>
            </a:r>
            <a:r>
              <a:rPr lang="lt-LT" altLang="lt-LT" sz="2400" dirty="0" err="1"/>
              <a:t>užvaldymus</a:t>
            </a:r>
            <a:r>
              <a:rPr lang="lt-LT" altLang="lt-LT" sz="2400" dirty="0"/>
              <a:t>, saugumo trūkumus</a:t>
            </a:r>
          </a:p>
          <a:p>
            <a:pPr algn="just">
              <a:buFont typeface="Wingdings" panose="05000000000000000000" pitchFamily="2" charset="2"/>
              <a:buChar char="§"/>
            </a:pPr>
            <a:r>
              <a:rPr lang="lt-LT" altLang="lt-LT" sz="2400" dirty="0"/>
              <a:t>Saugoti mokėjimo priemonę ir tapatybės priemones</a:t>
            </a:r>
          </a:p>
          <a:p>
            <a:pPr algn="just">
              <a:buFont typeface="Wingdings" panose="05000000000000000000" pitchFamily="2" charset="2"/>
              <a:buChar char="§"/>
            </a:pPr>
            <a:r>
              <a:rPr lang="lt-LT" altLang="lt-LT" sz="2400" dirty="0"/>
              <a:t>Neatšaukti mokėjimo nurodymo, išskyrus kai susitarta arba nenurodžius sumos</a:t>
            </a:r>
            <a:endParaRPr lang="en-GB" altLang="lt-LT" sz="2400" dirty="0"/>
          </a:p>
          <a:p>
            <a:endParaRPr lang="lt-LT" dirty="0"/>
          </a:p>
        </p:txBody>
      </p:sp>
    </p:spTree>
    <p:extLst>
      <p:ext uri="{BB962C8B-B14F-4D97-AF65-F5344CB8AC3E}">
        <p14:creationId xmlns:p14="http://schemas.microsoft.com/office/powerpoint/2010/main" val="329063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Naudotojo civilinė atsakomybė</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Nuostoliai dėl el. mokėjimo priemonės praradimo arba tapatybės priemonių atskleidimo – naudotojui. Išskyrus tie, kurie atsirado po pranešimo, išskyrus tyčia ar didelis neatsargumas</a:t>
            </a:r>
          </a:p>
          <a:p>
            <a:pPr algn="just">
              <a:buFont typeface="Wingdings" panose="05000000000000000000" pitchFamily="2" charset="2"/>
              <a:buChar char="§"/>
            </a:pPr>
            <a:r>
              <a:rPr lang="lt-LT" altLang="lt-LT" sz="2400" dirty="0"/>
              <a:t>Tokie </a:t>
            </a:r>
            <a:r>
              <a:rPr lang="lt-LT" altLang="lt-LT" sz="2400" b="1" dirty="0"/>
              <a:t>nuostoliai</a:t>
            </a:r>
            <a:r>
              <a:rPr lang="lt-LT" altLang="lt-LT" sz="2400" dirty="0"/>
              <a:t> </a:t>
            </a:r>
            <a:r>
              <a:rPr lang="lt-LT" altLang="lt-LT" sz="2400" b="1" u="sng" dirty="0"/>
              <a:t>naudotojui</a:t>
            </a:r>
            <a:r>
              <a:rPr lang="lt-LT" altLang="lt-LT" sz="2400" b="1" dirty="0"/>
              <a:t> negali viršyti </a:t>
            </a:r>
            <a:r>
              <a:rPr lang="en-US" altLang="lt-LT" sz="2400" b="1" dirty="0"/>
              <a:t>150 </a:t>
            </a:r>
            <a:r>
              <a:rPr lang="lt-LT" altLang="lt-LT" sz="2400" b="1" dirty="0" smtClean="0"/>
              <a:t>Eurų</a:t>
            </a:r>
            <a:r>
              <a:rPr lang="lt-LT" altLang="lt-LT" sz="2400" dirty="0" smtClean="0"/>
              <a:t>, </a:t>
            </a:r>
            <a:r>
              <a:rPr lang="lt-LT" altLang="lt-LT" sz="2400" dirty="0"/>
              <a:t>išskyrus tyčia arba didelis neatsargumas</a:t>
            </a:r>
            <a:endParaRPr lang="en-GB" altLang="lt-LT" sz="2400" dirty="0"/>
          </a:p>
          <a:p>
            <a:endParaRPr lang="lt-LT" dirty="0"/>
          </a:p>
        </p:txBody>
      </p:sp>
    </p:spTree>
    <p:extLst>
      <p:ext uri="{BB962C8B-B14F-4D97-AF65-F5344CB8AC3E}">
        <p14:creationId xmlns:p14="http://schemas.microsoft.com/office/powerpoint/2010/main" val="277991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Banko civilinė atsakomybė</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Neįvykdytos arba ne dėl naudotojo kaltės klaidingai įvykdytos operacijos, ne naudotojo inicijuotos operacijos, klaidos arba netikslumai – kredito įstaigos (banko) atsakomybė</a:t>
            </a:r>
          </a:p>
          <a:p>
            <a:pPr algn="just">
              <a:buFont typeface="Wingdings" panose="05000000000000000000" pitchFamily="2" charset="2"/>
              <a:buChar char="§"/>
            </a:pPr>
            <a:r>
              <a:rPr lang="lt-LT" altLang="lt-LT" sz="2400" dirty="0"/>
              <a:t>El. pinigų praradimas, su trūkumais įvykdytos operacijos dėl įrangos ar priemonių veikimo sutrikimų – kredito įstaigos (banko) atsakomybė, jei neįrodoma naudotojo tyčia</a:t>
            </a:r>
            <a:endParaRPr lang="en-GB" altLang="lt-LT" sz="2400" dirty="0"/>
          </a:p>
          <a:p>
            <a:endParaRPr lang="lt-LT" dirty="0"/>
          </a:p>
        </p:txBody>
      </p:sp>
    </p:spTree>
    <p:extLst>
      <p:ext uri="{BB962C8B-B14F-4D97-AF65-F5344CB8AC3E}">
        <p14:creationId xmlns:p14="http://schemas.microsoft.com/office/powerpoint/2010/main" val="62736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Statistika ES valstybėse narėse</a:t>
            </a:r>
            <a:endParaRPr lang="lt-LT" dirty="0"/>
          </a:p>
        </p:txBody>
      </p:sp>
      <p:sp>
        <p:nvSpPr>
          <p:cNvPr id="3" name="Content Placeholder 2"/>
          <p:cNvSpPr>
            <a:spLocks noGrp="1"/>
          </p:cNvSpPr>
          <p:nvPr>
            <p:ph idx="1"/>
          </p:nvPr>
        </p:nvSpPr>
        <p:spPr>
          <a:xfrm>
            <a:off x="822959" y="1845734"/>
            <a:ext cx="7543801" cy="4568714"/>
          </a:xfrm>
        </p:spPr>
        <p:txBody>
          <a:bodyPr>
            <a:normAutofit fontScale="85000" lnSpcReduction="10000"/>
          </a:bodyPr>
          <a:lstStyle/>
          <a:p>
            <a:pPr algn="just"/>
            <a:r>
              <a:rPr lang="lt-LT" altLang="lt-LT" sz="2400" dirty="0">
                <a:cs typeface="Times New Roman" panose="02020603050405020304" pitchFamily="18" charset="0"/>
              </a:rPr>
              <a:t>Europos Centrinio Banko </a:t>
            </a:r>
            <a:r>
              <a:rPr lang="lt-LT" altLang="lt-LT" sz="2400" dirty="0" smtClean="0">
                <a:cs typeface="Times New Roman" panose="02020603050405020304" pitchFamily="18" charset="0"/>
              </a:rPr>
              <a:t>2013 </a:t>
            </a:r>
            <a:r>
              <a:rPr lang="lt-LT" altLang="lt-LT" sz="2400" dirty="0">
                <a:cs typeface="Times New Roman" panose="02020603050405020304" pitchFamily="18" charset="0"/>
              </a:rPr>
              <a:t>m. duomenimis, kai kurių nepiniginių atsiskaitymų naudojimas ES valstybėse narėse yra toks</a:t>
            </a:r>
            <a:r>
              <a:rPr lang="lt-LT" altLang="lt-LT" sz="2400" dirty="0" smtClean="0">
                <a:cs typeface="Times New Roman" panose="02020603050405020304" pitchFamily="18" charset="0"/>
              </a:rPr>
              <a:t>:</a:t>
            </a:r>
          </a:p>
          <a:p>
            <a:pPr algn="just"/>
            <a:r>
              <a:rPr lang="lt-LT" altLang="lt-LT" sz="2400" dirty="0"/>
              <a:t/>
            </a:r>
            <a:br>
              <a:rPr lang="lt-LT" altLang="lt-LT" sz="2400" dirty="0"/>
            </a:br>
            <a:r>
              <a:rPr lang="lt-LT" altLang="lt-LT" sz="2400" b="1" i="1" dirty="0">
                <a:cs typeface="Times New Roman" panose="02020603050405020304" pitchFamily="18" charset="0"/>
              </a:rPr>
              <a:t>Kreditin</a:t>
            </a:r>
            <a:r>
              <a:rPr lang="lt-LT" altLang="lt-LT" sz="2400" b="1" i="1" dirty="0"/>
              <a:t>ė</a:t>
            </a:r>
            <a:r>
              <a:rPr lang="lt-LT" altLang="lt-LT" sz="2400" b="1" i="1" dirty="0">
                <a:cs typeface="Times New Roman" panose="02020603050405020304" pitchFamily="18" charset="0"/>
              </a:rPr>
              <a:t>s kortel</a:t>
            </a:r>
            <a:r>
              <a:rPr lang="lt-LT" altLang="lt-LT" sz="2400" b="1" i="1" dirty="0"/>
              <a:t>ė</a:t>
            </a:r>
            <a:r>
              <a:rPr lang="lt-LT" altLang="lt-LT" sz="2400" b="1" i="1" dirty="0">
                <a:cs typeface="Times New Roman" panose="02020603050405020304" pitchFamily="18" charset="0"/>
              </a:rPr>
              <a:t>s</a:t>
            </a:r>
            <a:r>
              <a:rPr lang="lt-LT" altLang="lt-LT" sz="2400" dirty="0">
                <a:cs typeface="Times New Roman" panose="02020603050405020304" pitchFamily="18" charset="0"/>
              </a:rPr>
              <a:t> sudaro </a:t>
            </a:r>
            <a:r>
              <a:rPr lang="lt-LT" altLang="lt-LT" sz="2400" dirty="0" smtClean="0">
                <a:cs typeface="Times New Roman" panose="02020603050405020304" pitchFamily="18" charset="0"/>
              </a:rPr>
              <a:t>26,5 </a:t>
            </a:r>
            <a:r>
              <a:rPr lang="lt-LT" altLang="lt-LT" sz="2400" dirty="0">
                <a:cs typeface="Times New Roman" panose="02020603050405020304" pitchFamily="18" charset="0"/>
              </a:rPr>
              <a:t>% visų nepiniginių </a:t>
            </a:r>
            <a:r>
              <a:rPr lang="lt-LT" altLang="lt-LT" sz="2400" dirty="0" smtClean="0">
                <a:cs typeface="Times New Roman" panose="02020603050405020304" pitchFamily="18" charset="0"/>
              </a:rPr>
              <a:t>atsiskaitymų</a:t>
            </a:r>
          </a:p>
          <a:p>
            <a:pPr algn="just"/>
            <a:r>
              <a:rPr lang="lt-LT" altLang="lt-LT" sz="2400" dirty="0"/>
              <a:t/>
            </a:r>
            <a:br>
              <a:rPr lang="lt-LT" altLang="lt-LT" sz="2400" dirty="0"/>
            </a:br>
            <a:r>
              <a:rPr lang="lt-LT" altLang="lt-LT" sz="2400" b="1" i="1" dirty="0">
                <a:cs typeface="Times New Roman" panose="02020603050405020304" pitchFamily="18" charset="0"/>
              </a:rPr>
              <a:t>Tiesioginio debeto</a:t>
            </a:r>
            <a:r>
              <a:rPr lang="lt-LT" altLang="lt-LT" sz="2400" dirty="0">
                <a:cs typeface="Times New Roman" panose="02020603050405020304" pitchFamily="18" charset="0"/>
              </a:rPr>
              <a:t> (angl. </a:t>
            </a:r>
            <a:r>
              <a:rPr lang="lt-LT" altLang="lt-LT" sz="2400" dirty="0" err="1">
                <a:cs typeface="Times New Roman" panose="02020603050405020304" pitchFamily="18" charset="0"/>
              </a:rPr>
              <a:t>d</a:t>
            </a:r>
            <a:r>
              <a:rPr lang="lt-LT" altLang="lt-LT" sz="2400" i="1" dirty="0" err="1">
                <a:cs typeface="Times New Roman" panose="02020603050405020304" pitchFamily="18" charset="0"/>
              </a:rPr>
              <a:t>irect</a:t>
            </a:r>
            <a:r>
              <a:rPr lang="lt-LT" altLang="lt-LT" sz="2400" i="1" dirty="0">
                <a:cs typeface="Times New Roman" panose="02020603050405020304" pitchFamily="18" charset="0"/>
              </a:rPr>
              <a:t> </a:t>
            </a:r>
            <a:r>
              <a:rPr lang="lt-LT" altLang="lt-LT" sz="2400" i="1" dirty="0" err="1">
                <a:cs typeface="Times New Roman" panose="02020603050405020304" pitchFamily="18" charset="0"/>
              </a:rPr>
              <a:t>debit</a:t>
            </a:r>
            <a:r>
              <a:rPr lang="lt-LT" altLang="lt-LT" sz="2400" dirty="0">
                <a:cs typeface="Times New Roman" panose="02020603050405020304" pitchFamily="18" charset="0"/>
              </a:rPr>
              <a:t>) paslauga sudaro </a:t>
            </a:r>
            <a:r>
              <a:rPr lang="lt-LT" altLang="lt-LT" sz="2400" dirty="0" smtClean="0">
                <a:cs typeface="Times New Roman" panose="02020603050405020304" pitchFamily="18" charset="0"/>
              </a:rPr>
              <a:t>23.94 </a:t>
            </a:r>
            <a:r>
              <a:rPr lang="lt-LT" altLang="lt-LT" sz="2400" dirty="0">
                <a:cs typeface="Times New Roman" panose="02020603050405020304" pitchFamily="18" charset="0"/>
              </a:rPr>
              <a:t>% visų nepiniginių atsiskaitymų ir yra daugiausiai naudojama Ispanijoje, </a:t>
            </a:r>
            <a:r>
              <a:rPr lang="lt-LT" altLang="lt-LT" sz="2400" dirty="0" smtClean="0">
                <a:cs typeface="Times New Roman" panose="02020603050405020304" pitchFamily="18" charset="0"/>
              </a:rPr>
              <a:t>Vokietijoje.</a:t>
            </a:r>
          </a:p>
          <a:p>
            <a:pPr algn="just"/>
            <a:r>
              <a:rPr lang="lt-LT" altLang="lt-LT" sz="2400" dirty="0"/>
              <a:t/>
            </a:r>
            <a:br>
              <a:rPr lang="lt-LT" altLang="lt-LT" sz="2400" dirty="0"/>
            </a:br>
            <a:r>
              <a:rPr lang="lt-LT" altLang="lt-LT" sz="2400" b="1" i="1" dirty="0">
                <a:cs typeface="Times New Roman" panose="02020603050405020304" pitchFamily="18" charset="0"/>
              </a:rPr>
              <a:t>Debetin</a:t>
            </a:r>
            <a:r>
              <a:rPr lang="lt-LT" altLang="lt-LT" sz="2400" b="1" i="1" dirty="0"/>
              <a:t>ė</a:t>
            </a:r>
            <a:r>
              <a:rPr lang="lt-LT" altLang="lt-LT" sz="2400" b="1" i="1" dirty="0">
                <a:cs typeface="Times New Roman" panose="02020603050405020304" pitchFamily="18" charset="0"/>
              </a:rPr>
              <a:t>s kortel</a:t>
            </a:r>
            <a:r>
              <a:rPr lang="lt-LT" altLang="lt-LT" sz="2400" b="1" i="1" dirty="0"/>
              <a:t>ė</a:t>
            </a:r>
            <a:r>
              <a:rPr lang="lt-LT" altLang="lt-LT" sz="2400" b="1" i="1" dirty="0">
                <a:cs typeface="Times New Roman" panose="02020603050405020304" pitchFamily="18" charset="0"/>
              </a:rPr>
              <a:t>s</a:t>
            </a:r>
            <a:r>
              <a:rPr lang="lt-LT" altLang="lt-LT" sz="2400" dirty="0">
                <a:cs typeface="Times New Roman" panose="02020603050405020304" pitchFamily="18" charset="0"/>
              </a:rPr>
              <a:t> sudaro </a:t>
            </a:r>
            <a:r>
              <a:rPr lang="lt-LT" altLang="lt-LT" sz="2400" dirty="0" smtClean="0">
                <a:cs typeface="Times New Roman" panose="02020603050405020304" pitchFamily="18" charset="0"/>
              </a:rPr>
              <a:t>43,61 </a:t>
            </a:r>
            <a:r>
              <a:rPr lang="lt-LT" altLang="lt-LT" sz="2400" dirty="0">
                <a:cs typeface="Times New Roman" panose="02020603050405020304" pitchFamily="18" charset="0"/>
              </a:rPr>
              <a:t>% visų nepiniginių </a:t>
            </a:r>
            <a:r>
              <a:rPr lang="lt-LT" altLang="lt-LT" sz="2400" dirty="0" smtClean="0">
                <a:cs typeface="Times New Roman" panose="02020603050405020304" pitchFamily="18" charset="0"/>
              </a:rPr>
              <a:t>atsiskaitymų</a:t>
            </a:r>
          </a:p>
          <a:p>
            <a:pPr algn="just"/>
            <a:r>
              <a:rPr lang="lt-LT" altLang="lt-LT" sz="2400" dirty="0"/>
              <a:t/>
            </a:r>
            <a:br>
              <a:rPr lang="lt-LT" altLang="lt-LT" sz="2400" dirty="0"/>
            </a:br>
            <a:r>
              <a:rPr lang="lt-LT" altLang="lt-LT" sz="2400" b="1" i="1" dirty="0">
                <a:cs typeface="Times New Roman" panose="02020603050405020304" pitchFamily="18" charset="0"/>
              </a:rPr>
              <a:t>Čekiai</a:t>
            </a:r>
            <a:r>
              <a:rPr lang="lt-LT" altLang="lt-LT" sz="2400" dirty="0">
                <a:cs typeface="Times New Roman" panose="02020603050405020304" pitchFamily="18" charset="0"/>
              </a:rPr>
              <a:t> </a:t>
            </a:r>
            <a:r>
              <a:rPr lang="lt-LT" altLang="lt-LT" sz="2400" dirty="0" smtClean="0">
                <a:cs typeface="Times New Roman" panose="02020603050405020304" pitchFamily="18" charset="0"/>
              </a:rPr>
              <a:t>sudaro 3,73</a:t>
            </a:r>
            <a:r>
              <a:rPr lang="lt-LT" altLang="lt-LT" sz="2400" dirty="0">
                <a:cs typeface="Times New Roman" panose="02020603050405020304" pitchFamily="18" charset="0"/>
              </a:rPr>
              <a:t> % visų nepiniginių atsiskaitymų</a:t>
            </a:r>
            <a:endParaRPr lang="lt-LT" altLang="lt-LT" sz="2400" dirty="0" smtClean="0">
              <a:cs typeface="Times New Roman" panose="02020603050405020304" pitchFamily="18" charset="0"/>
            </a:endParaRPr>
          </a:p>
          <a:p>
            <a:pPr algn="just"/>
            <a:r>
              <a:rPr lang="lt-LT" altLang="lt-LT" sz="2400" dirty="0"/>
              <a:t/>
            </a:r>
            <a:br>
              <a:rPr lang="lt-LT" altLang="lt-LT" sz="2400" dirty="0"/>
            </a:br>
            <a:r>
              <a:rPr lang="lt-LT" altLang="lt-LT" sz="2400" b="1" i="1" dirty="0">
                <a:cs typeface="Times New Roman" panose="02020603050405020304" pitchFamily="18" charset="0"/>
              </a:rPr>
              <a:t>Kortel</a:t>
            </a:r>
            <a:r>
              <a:rPr lang="lt-LT" altLang="lt-LT" sz="2400" b="1" i="1" dirty="0"/>
              <a:t>ė</a:t>
            </a:r>
            <a:r>
              <a:rPr lang="lt-LT" altLang="lt-LT" sz="2400" b="1" i="1" dirty="0">
                <a:cs typeface="Times New Roman" panose="02020603050405020304" pitchFamily="18" charset="0"/>
              </a:rPr>
              <a:t>mis paremtos el. pinig</a:t>
            </a:r>
            <a:r>
              <a:rPr lang="lt-LT" altLang="lt-LT" sz="2400" b="1" i="1" dirty="0"/>
              <a:t>ų</a:t>
            </a:r>
            <a:r>
              <a:rPr lang="lt-LT" altLang="lt-LT" sz="2400" b="1" i="1" dirty="0">
                <a:cs typeface="Times New Roman" panose="02020603050405020304" pitchFamily="18" charset="0"/>
              </a:rPr>
              <a:t> schemos</a:t>
            </a:r>
            <a:r>
              <a:rPr lang="lt-LT" altLang="lt-LT" sz="2400" dirty="0">
                <a:cs typeface="Times New Roman" panose="02020603050405020304" pitchFamily="18" charset="0"/>
              </a:rPr>
              <a:t> sudaro tik </a:t>
            </a:r>
            <a:r>
              <a:rPr lang="lt-LT" altLang="lt-LT" sz="2400" dirty="0" smtClean="0">
                <a:cs typeface="Times New Roman" panose="02020603050405020304" pitchFamily="18" charset="0"/>
              </a:rPr>
              <a:t>1,79 </a:t>
            </a:r>
            <a:r>
              <a:rPr lang="lt-LT" altLang="lt-LT" sz="2400" dirty="0">
                <a:cs typeface="Times New Roman" panose="02020603050405020304" pitchFamily="18" charset="0"/>
              </a:rPr>
              <a:t>% rinkos dalies</a:t>
            </a:r>
            <a:r>
              <a:rPr lang="lt-LT" altLang="lt-LT" sz="2400" dirty="0" smtClean="0"/>
              <a:t>. </a:t>
            </a:r>
            <a:endParaRPr lang="lt-LT" altLang="lt-LT" sz="2400" dirty="0"/>
          </a:p>
          <a:p>
            <a:endParaRPr lang="lt-LT" dirty="0"/>
          </a:p>
        </p:txBody>
      </p:sp>
    </p:spTree>
    <p:extLst>
      <p:ext uri="{BB962C8B-B14F-4D97-AF65-F5344CB8AC3E}">
        <p14:creationId xmlns:p14="http://schemas.microsoft.com/office/powerpoint/2010/main" val="3019421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problemos - vartotojai</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Pasitikėjimo el. atsiskaitymų priemonėmis stoka</a:t>
            </a:r>
          </a:p>
          <a:p>
            <a:pPr algn="just">
              <a:buFont typeface="Wingdings" panose="05000000000000000000" pitchFamily="2" charset="2"/>
              <a:buChar char="§"/>
            </a:pPr>
            <a:r>
              <a:rPr lang="lt-LT" altLang="lt-LT" sz="2400" dirty="0"/>
              <a:t>Tinkamos teisinės bazės nebuvimas</a:t>
            </a:r>
          </a:p>
          <a:p>
            <a:pPr algn="just">
              <a:buFont typeface="Wingdings" panose="05000000000000000000" pitchFamily="2" charset="2"/>
              <a:buChar char="§"/>
            </a:pPr>
            <a:r>
              <a:rPr lang="lt-LT" altLang="lt-LT" sz="2400" dirty="0"/>
              <a:t>Pardavėjo tapatybė (gali net nebūti verslo vietos)</a:t>
            </a:r>
          </a:p>
          <a:p>
            <a:pPr algn="just">
              <a:buFont typeface="Wingdings" panose="05000000000000000000" pitchFamily="2" charset="2"/>
              <a:buChar char="§"/>
            </a:pPr>
            <a:r>
              <a:rPr lang="lt-LT" altLang="lt-LT" sz="2400" dirty="0"/>
              <a:t>El. atsiskaitymų saugumas (nesaugūs serveriai) </a:t>
            </a:r>
          </a:p>
          <a:p>
            <a:pPr algn="just">
              <a:buFont typeface="Wingdings" panose="05000000000000000000" pitchFamily="2" charset="2"/>
              <a:buChar char="§"/>
            </a:pPr>
            <a:r>
              <a:rPr lang="lt-LT" altLang="lt-LT" sz="2400" dirty="0"/>
              <a:t>Informacijos stoka</a:t>
            </a:r>
          </a:p>
          <a:p>
            <a:endParaRPr lang="lt-LT" dirty="0"/>
          </a:p>
        </p:txBody>
      </p:sp>
    </p:spTree>
    <p:extLst>
      <p:ext uri="{BB962C8B-B14F-4D97-AF65-F5344CB8AC3E}">
        <p14:creationId xmlns:p14="http://schemas.microsoft.com/office/powerpoint/2010/main" val="1217444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problemos – paslaugų teikėjas</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El. atsiskaitymų saugumas (nesaugūs serveriai)</a:t>
            </a:r>
          </a:p>
          <a:p>
            <a:pPr algn="just">
              <a:buFont typeface="Wingdings" panose="05000000000000000000" pitchFamily="2" charset="2"/>
              <a:buChar char="§"/>
            </a:pPr>
            <a:r>
              <a:rPr lang="lt-LT" altLang="lt-LT" sz="2400" dirty="0"/>
              <a:t>Tinkamos teisinės bazės nebuvimas</a:t>
            </a:r>
          </a:p>
          <a:p>
            <a:pPr algn="just">
              <a:buFont typeface="Wingdings" panose="05000000000000000000" pitchFamily="2" charset="2"/>
              <a:buChar char="§"/>
            </a:pPr>
            <a:r>
              <a:rPr lang="lt-LT" altLang="lt-LT" sz="2400" dirty="0"/>
              <a:t>Didelė rizika </a:t>
            </a:r>
          </a:p>
          <a:p>
            <a:pPr algn="just">
              <a:buFont typeface="Wingdings" panose="05000000000000000000" pitchFamily="2" charset="2"/>
              <a:buChar char="§"/>
            </a:pPr>
            <a:r>
              <a:rPr lang="lt-LT" altLang="lt-LT" sz="2400" dirty="0"/>
              <a:t>Kai kurios el. atsikaitymų priemonės reikalauja iš pardavėjų ir paslaugų teikėjų didelių kaštų</a:t>
            </a:r>
          </a:p>
          <a:p>
            <a:pPr algn="just">
              <a:buFont typeface="Wingdings" panose="05000000000000000000" pitchFamily="2" charset="2"/>
              <a:buChar char="§"/>
            </a:pPr>
            <a:r>
              <a:rPr lang="lt-LT" altLang="lt-LT" sz="2400" dirty="0"/>
              <a:t>Neteisėtas kreditinės kortelės naudotojas</a:t>
            </a:r>
            <a:endParaRPr lang="en-GB" altLang="lt-LT" sz="2400" dirty="0"/>
          </a:p>
          <a:p>
            <a:endParaRPr lang="lt-LT" dirty="0"/>
          </a:p>
        </p:txBody>
      </p:sp>
    </p:spTree>
    <p:extLst>
      <p:ext uri="{BB962C8B-B14F-4D97-AF65-F5344CB8AC3E}">
        <p14:creationId xmlns:p14="http://schemas.microsoft.com/office/powerpoint/2010/main" val="94769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Pagrindiniai šaltiniai </a:t>
            </a:r>
            <a:endParaRPr lang="lt-LT" dirty="0"/>
          </a:p>
        </p:txBody>
      </p:sp>
      <p:sp>
        <p:nvSpPr>
          <p:cNvPr id="3" name="Content Placeholder 2"/>
          <p:cNvSpPr>
            <a:spLocks noGrp="1"/>
          </p:cNvSpPr>
          <p:nvPr>
            <p:ph idx="1"/>
          </p:nvPr>
        </p:nvSpPr>
        <p:spPr>
          <a:xfrm>
            <a:off x="822959" y="1845734"/>
            <a:ext cx="7543801" cy="4418588"/>
          </a:xfrm>
        </p:spPr>
        <p:txBody>
          <a:bodyPr>
            <a:normAutofit fontScale="92500" lnSpcReduction="20000"/>
          </a:bodyPr>
          <a:lstStyle/>
          <a:p>
            <a:pPr algn="just"/>
            <a:r>
              <a:rPr lang="lt-LT" altLang="lt-LT" dirty="0">
                <a:cs typeface="Times New Roman" panose="02020603050405020304" pitchFamily="18" charset="0"/>
              </a:rPr>
              <a:t>Pamin</a:t>
            </a:r>
            <a:r>
              <a:rPr lang="lt-LT" altLang="lt-LT" dirty="0"/>
              <a:t>ė</a:t>
            </a:r>
            <a:r>
              <a:rPr lang="lt-LT" altLang="lt-LT" dirty="0">
                <a:cs typeface="Times New Roman" panose="02020603050405020304" pitchFamily="18" charset="0"/>
              </a:rPr>
              <a:t>tini yra šie teis</a:t>
            </a:r>
            <a:r>
              <a:rPr lang="lt-LT" altLang="lt-LT" dirty="0"/>
              <a:t>ė</a:t>
            </a:r>
            <a:r>
              <a:rPr lang="lt-LT" altLang="lt-LT" dirty="0">
                <a:cs typeface="Times New Roman" panose="02020603050405020304" pitchFamily="18" charset="0"/>
              </a:rPr>
              <a:t>s aktai, dabartiniu metu reglamentuojantys </a:t>
            </a:r>
            <a:r>
              <a:rPr lang="lt-LT" altLang="lt-LT" dirty="0"/>
              <a:t>mokėjimų</a:t>
            </a:r>
            <a:r>
              <a:rPr lang="lt-LT" altLang="lt-LT" dirty="0">
                <a:cs typeface="Times New Roman" panose="02020603050405020304" pitchFamily="18" charset="0"/>
              </a:rPr>
              <a:t>, </a:t>
            </a:r>
            <a:r>
              <a:rPr lang="lt-LT" altLang="lt-LT" dirty="0"/>
              <a:t>į</a:t>
            </a:r>
            <a:r>
              <a:rPr lang="lt-LT" altLang="lt-LT" dirty="0">
                <a:cs typeface="Times New Roman" panose="02020603050405020304" pitchFamily="18" charset="0"/>
              </a:rPr>
              <a:t>skaitant ir elektroninius, teisinius santykius</a:t>
            </a:r>
            <a:r>
              <a:rPr lang="lt-LT" altLang="lt-LT" dirty="0" smtClean="0">
                <a:cs typeface="Times New Roman" panose="02020603050405020304" pitchFamily="18" charset="0"/>
              </a:rPr>
              <a:t>:</a:t>
            </a:r>
          </a:p>
          <a:p>
            <a:pPr algn="just"/>
            <a:r>
              <a:rPr lang="lt-LT" altLang="lt-LT" dirty="0"/>
              <a:t/>
            </a:r>
            <a:br>
              <a:rPr lang="lt-LT" altLang="lt-LT" dirty="0"/>
            </a:br>
            <a:r>
              <a:rPr lang="lt-LT" altLang="lt-LT" dirty="0">
                <a:cs typeface="Times New Roman" panose="02020603050405020304" pitchFamily="18" charset="0"/>
              </a:rPr>
              <a:t>1) Lietuvos Respublikos civilinis kodeksas (Šeštos knygos IV dalies XLVII </a:t>
            </a:r>
            <a:r>
              <a:rPr lang="lt-LT" altLang="lt-LT" dirty="0" smtClean="0">
                <a:cs typeface="Times New Roman" panose="02020603050405020304" pitchFamily="18" charset="0"/>
              </a:rPr>
              <a:t>skyrius “Atsiskaitymai”);</a:t>
            </a:r>
          </a:p>
          <a:p>
            <a:pPr algn="just"/>
            <a:r>
              <a:rPr lang="lt-LT" altLang="lt-LT" dirty="0" smtClean="0">
                <a:cs typeface="Times New Roman" panose="02020603050405020304" pitchFamily="18" charset="0"/>
              </a:rPr>
              <a:t>2</a:t>
            </a:r>
            <a:r>
              <a:rPr lang="lt-LT" altLang="lt-LT" dirty="0">
                <a:cs typeface="Times New Roman" panose="02020603050405020304" pitchFamily="18" charset="0"/>
              </a:rPr>
              <a:t>) Lietuvos Respublikos mokėjimų įstatymas (1999 m. spalio 28 d.</a:t>
            </a:r>
            <a:r>
              <a:rPr lang="en-US" altLang="lt-LT" dirty="0">
                <a:cs typeface="Times New Roman" panose="02020603050405020304" pitchFamily="18" charset="0"/>
              </a:rPr>
              <a:t>; </a:t>
            </a:r>
            <a:r>
              <a:rPr lang="lt-LT" altLang="lt-LT" dirty="0"/>
              <a:t>nauja redakcija – </a:t>
            </a:r>
            <a:r>
              <a:rPr lang="en-US" altLang="lt-LT" dirty="0" smtClean="0"/>
              <a:t>200</a:t>
            </a:r>
            <a:r>
              <a:rPr lang="lt-LT" altLang="lt-LT" dirty="0" smtClean="0"/>
              <a:t>9</a:t>
            </a:r>
            <a:r>
              <a:rPr lang="en-US" altLang="lt-LT" dirty="0" smtClean="0"/>
              <a:t> </a:t>
            </a:r>
            <a:r>
              <a:rPr lang="lt-LT" altLang="lt-LT" dirty="0"/>
              <a:t>m. </a:t>
            </a:r>
            <a:r>
              <a:rPr lang="lt-LT" altLang="lt-LT" dirty="0" smtClean="0"/>
              <a:t>gruodžio 28</a:t>
            </a:r>
            <a:r>
              <a:rPr lang="en-US" altLang="lt-LT" dirty="0" smtClean="0"/>
              <a:t> </a:t>
            </a:r>
            <a:r>
              <a:rPr lang="lt-LT" altLang="lt-LT" dirty="0"/>
              <a:t>d.; paskutiniai pataisymai galioja nuo </a:t>
            </a:r>
            <a:r>
              <a:rPr lang="lt-LT" altLang="lt-LT" dirty="0" smtClean="0"/>
              <a:t>2013 </a:t>
            </a:r>
            <a:r>
              <a:rPr lang="lt-LT" altLang="lt-LT" dirty="0"/>
              <a:t>m. </a:t>
            </a:r>
            <a:r>
              <a:rPr lang="lt-LT" altLang="lt-LT" dirty="0" smtClean="0"/>
              <a:t>gegužės 14 </a:t>
            </a:r>
            <a:r>
              <a:rPr lang="lt-LT" altLang="lt-LT" dirty="0"/>
              <a:t>d</a:t>
            </a:r>
            <a:r>
              <a:rPr lang="lt-LT" altLang="lt-LT" dirty="0" smtClean="0"/>
              <a:t>.</a:t>
            </a:r>
            <a:r>
              <a:rPr lang="lt-LT" altLang="lt-LT" dirty="0" smtClean="0">
                <a:cs typeface="Times New Roman" panose="02020603050405020304" pitchFamily="18" charset="0"/>
              </a:rPr>
              <a:t>);</a:t>
            </a:r>
          </a:p>
          <a:p>
            <a:pPr algn="just"/>
            <a:r>
              <a:rPr lang="lt-LT" altLang="lt-LT" dirty="0" smtClean="0">
                <a:cs typeface="Times New Roman" panose="02020603050405020304" pitchFamily="18" charset="0"/>
              </a:rPr>
              <a:t>3</a:t>
            </a:r>
            <a:r>
              <a:rPr lang="lt-LT" altLang="lt-LT" dirty="0">
                <a:cs typeface="Times New Roman" panose="02020603050405020304" pitchFamily="18" charset="0"/>
              </a:rPr>
              <a:t>) Lietuvos Respublikos finans</a:t>
            </a:r>
            <a:r>
              <a:rPr lang="lt-LT" altLang="lt-LT" dirty="0"/>
              <a:t>ų</a:t>
            </a:r>
            <a:r>
              <a:rPr lang="lt-LT" altLang="lt-LT" dirty="0">
                <a:cs typeface="Times New Roman" panose="02020603050405020304" pitchFamily="18" charset="0"/>
              </a:rPr>
              <a:t> įstaig</a:t>
            </a:r>
            <a:r>
              <a:rPr lang="lt-LT" altLang="lt-LT" dirty="0"/>
              <a:t>ų</a:t>
            </a:r>
            <a:r>
              <a:rPr lang="lt-LT" altLang="lt-LT" dirty="0">
                <a:cs typeface="Times New Roman" panose="02020603050405020304" pitchFamily="18" charset="0"/>
              </a:rPr>
              <a:t> įstatymas (2002 m. rugsėjo 10 d.) (įsigaliojo nuo 2003 m. liepos 1 d</a:t>
            </a:r>
            <a:r>
              <a:rPr lang="lt-LT" altLang="lt-LT" dirty="0" smtClean="0">
                <a:cs typeface="Times New Roman" panose="02020603050405020304" pitchFamily="18" charset="0"/>
              </a:rPr>
              <a:t>., paskutiniai pakeitimai 2014 m. liepos 17 d.)</a:t>
            </a:r>
            <a:r>
              <a:rPr lang="lt-LT" altLang="lt-LT" dirty="0" smtClean="0"/>
              <a:t>.</a:t>
            </a:r>
          </a:p>
          <a:p>
            <a:pPr algn="just"/>
            <a:r>
              <a:rPr lang="lt-LT" dirty="0" smtClean="0"/>
              <a:t>4) Lietuvos Respublikos Elektroninių </a:t>
            </a:r>
            <a:r>
              <a:rPr lang="lt-LT" dirty="0"/>
              <a:t>pinigų ir elektroninių pinigų įstaigų </a:t>
            </a:r>
            <a:r>
              <a:rPr lang="lt-LT" dirty="0" smtClean="0"/>
              <a:t>įstatymas (2011 m. gruodžio 22 d., paskutiniai pakeitimai 2014 m. liepos 17 d.)</a:t>
            </a:r>
            <a:endParaRPr lang="lt-LT" altLang="lt-LT" dirty="0"/>
          </a:p>
          <a:p>
            <a:pPr algn="just"/>
            <a:r>
              <a:rPr lang="lt-LT" altLang="lt-LT" dirty="0"/>
              <a:t>Su aptariamais santykiais taip pat susiję galiojantys Komercinių bankų, </a:t>
            </a:r>
            <a:r>
              <a:rPr lang="en-US" altLang="lt-LT" dirty="0" err="1" smtClean="0"/>
              <a:t>eIDAS</a:t>
            </a:r>
            <a:r>
              <a:rPr lang="en-US" altLang="lt-LT" dirty="0" smtClean="0"/>
              <a:t> </a:t>
            </a:r>
            <a:r>
              <a:rPr lang="en-US" altLang="lt-LT" dirty="0" err="1" smtClean="0"/>
              <a:t>reglamentas</a:t>
            </a:r>
            <a:r>
              <a:rPr lang="en-US" altLang="lt-LT" dirty="0" smtClean="0"/>
              <a:t> </a:t>
            </a:r>
            <a:r>
              <a:rPr lang="lt-LT" altLang="lt-LT" dirty="0" smtClean="0"/>
              <a:t>ir </a:t>
            </a:r>
            <a:r>
              <a:rPr lang="en-US" altLang="lt-LT" dirty="0" smtClean="0"/>
              <a:t>BDAR</a:t>
            </a:r>
            <a:r>
              <a:rPr lang="lt-LT" altLang="lt-LT" dirty="0" smtClean="0"/>
              <a:t>.</a:t>
            </a:r>
            <a:endParaRPr lang="lt-LT" altLang="lt-LT" dirty="0"/>
          </a:p>
          <a:p>
            <a:endParaRPr lang="lt-LT" dirty="0"/>
          </a:p>
        </p:txBody>
      </p:sp>
    </p:spTree>
    <p:extLst>
      <p:ext uri="{BB962C8B-B14F-4D97-AF65-F5344CB8AC3E}">
        <p14:creationId xmlns:p14="http://schemas.microsoft.com/office/powerpoint/2010/main" val="61565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Praktinis pritaikomumas – be tradicinių priemonių</a:t>
            </a:r>
            <a:endParaRPr lang="lt-LT" dirty="0"/>
          </a:p>
        </p:txBody>
      </p:sp>
      <p:sp>
        <p:nvSpPr>
          <p:cNvPr id="3" name="Content Placeholder 2"/>
          <p:cNvSpPr>
            <a:spLocks noGrp="1"/>
          </p:cNvSpPr>
          <p:nvPr>
            <p:ph idx="1"/>
          </p:nvPr>
        </p:nvSpPr>
        <p:spPr/>
        <p:txBody>
          <a:bodyPr>
            <a:normAutofit/>
          </a:bodyPr>
          <a:lstStyle/>
          <a:p>
            <a:r>
              <a:rPr lang="lt-LT" altLang="lt-LT" sz="2400" dirty="0"/>
              <a:t>Moduliai:</a:t>
            </a:r>
          </a:p>
          <a:p>
            <a:pPr lvl="1"/>
            <a:r>
              <a:rPr lang="lt-LT" altLang="lt-LT" sz="2000" dirty="0"/>
              <a:t>Swedbank</a:t>
            </a:r>
          </a:p>
          <a:p>
            <a:pPr lvl="1"/>
            <a:r>
              <a:rPr lang="lt-LT" altLang="lt-LT" sz="2000" dirty="0" err="1"/>
              <a:t>Danske</a:t>
            </a:r>
            <a:r>
              <a:rPr lang="lt-LT" altLang="lt-LT" sz="2000" dirty="0"/>
              <a:t> bankas</a:t>
            </a:r>
          </a:p>
          <a:p>
            <a:pPr lvl="1"/>
            <a:r>
              <a:rPr lang="lt-LT" altLang="lt-LT" sz="2000" dirty="0"/>
              <a:t>SEB bankas</a:t>
            </a:r>
            <a:endParaRPr lang="en-GB" altLang="lt-LT" sz="2000" dirty="0"/>
          </a:p>
          <a:p>
            <a:r>
              <a:rPr lang="lt-LT" altLang="lt-LT" sz="2400" dirty="0"/>
              <a:t>Virtualios kortelės:</a:t>
            </a:r>
          </a:p>
          <a:p>
            <a:pPr lvl="1"/>
            <a:r>
              <a:rPr lang="en-US" altLang="lt-LT" sz="2000" dirty="0" smtClean="0"/>
              <a:t>Citadel</a:t>
            </a:r>
            <a:r>
              <a:rPr lang="lt-LT" altLang="lt-LT" sz="2000" dirty="0" smtClean="0"/>
              <a:t>ė</a:t>
            </a:r>
            <a:endParaRPr lang="lt-LT" altLang="lt-LT" sz="2000" dirty="0"/>
          </a:p>
          <a:p>
            <a:pPr lvl="1"/>
            <a:r>
              <a:rPr lang="en-US" altLang="lt-LT" sz="2000" dirty="0" err="1" smtClean="0"/>
              <a:t>Luminor</a:t>
            </a:r>
            <a:endParaRPr lang="lt-LT" altLang="lt-LT" sz="2000" dirty="0" smtClean="0"/>
          </a:p>
          <a:p>
            <a:pPr lvl="1"/>
            <a:r>
              <a:rPr lang="lt-LT" altLang="lt-LT" sz="2000" dirty="0" err="1" smtClean="0"/>
              <a:t>Revolut</a:t>
            </a:r>
            <a:endParaRPr lang="lt-LT" altLang="lt-LT" sz="2000" dirty="0" smtClean="0"/>
          </a:p>
          <a:p>
            <a:r>
              <a:rPr lang="lt-LT" altLang="lt-LT" sz="2400" dirty="0" smtClean="0"/>
              <a:t>Mobilūs atsiskaitymai:</a:t>
            </a:r>
            <a:endParaRPr lang="lt-LT" altLang="lt-LT" sz="2400" dirty="0"/>
          </a:p>
          <a:p>
            <a:pPr lvl="1"/>
            <a:r>
              <a:rPr lang="lt-LT" altLang="lt-LT" sz="2000" dirty="0" smtClean="0"/>
              <a:t>Mokėjimai už parkavimo paslaugas</a:t>
            </a:r>
            <a:endParaRPr lang="lt-LT" altLang="lt-LT" sz="2000" dirty="0"/>
          </a:p>
          <a:p>
            <a:endParaRPr lang="lt-LT" dirty="0"/>
          </a:p>
        </p:txBody>
      </p:sp>
    </p:spTree>
    <p:extLst>
      <p:ext uri="{BB962C8B-B14F-4D97-AF65-F5344CB8AC3E}">
        <p14:creationId xmlns:p14="http://schemas.microsoft.com/office/powerpoint/2010/main" val="510279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Klausimai?</a:t>
            </a:r>
            <a:endParaRPr lang="lt-LT" dirty="0"/>
          </a:p>
        </p:txBody>
      </p:sp>
      <p:sp>
        <p:nvSpPr>
          <p:cNvPr id="3" name="Content Placeholder 2"/>
          <p:cNvSpPr>
            <a:spLocks noGrp="1"/>
          </p:cNvSpPr>
          <p:nvPr>
            <p:ph idx="1"/>
          </p:nvPr>
        </p:nvSpPr>
        <p:spPr/>
        <p:txBody>
          <a:bodyPr/>
          <a:lstStyle/>
          <a:p>
            <a:endParaRPr lang="lt-LT"/>
          </a:p>
        </p:txBody>
      </p:sp>
    </p:spTree>
    <p:extLst>
      <p:ext uri="{BB962C8B-B14F-4D97-AF65-F5344CB8AC3E}">
        <p14:creationId xmlns:p14="http://schemas.microsoft.com/office/powerpoint/2010/main" val="21180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Pagrindiniai šaltiniai</a:t>
            </a:r>
            <a:endParaRPr lang="lt-LT" dirty="0"/>
          </a:p>
        </p:txBody>
      </p:sp>
      <p:sp>
        <p:nvSpPr>
          <p:cNvPr id="3" name="Content Placeholder 2"/>
          <p:cNvSpPr>
            <a:spLocks noGrp="1"/>
          </p:cNvSpPr>
          <p:nvPr>
            <p:ph idx="1"/>
          </p:nvPr>
        </p:nvSpPr>
        <p:spPr/>
        <p:txBody>
          <a:bodyPr/>
          <a:lstStyle/>
          <a:p>
            <a:pPr algn="just"/>
            <a:r>
              <a:rPr lang="lt-LT" altLang="lt-LT" sz="2400" dirty="0">
                <a:cs typeface="Times New Roman" panose="02020603050405020304" pitchFamily="18" charset="0"/>
              </a:rPr>
              <a:t>2002 m. vasario 20 d. Lietuvos Aukščiausiojo teismo nutart</a:t>
            </a:r>
            <a:r>
              <a:rPr lang="lt-LT" altLang="lt-LT" sz="2400" dirty="0"/>
              <a:t>is</a:t>
            </a:r>
            <a:r>
              <a:rPr lang="lt-LT" altLang="lt-LT" sz="2400" dirty="0">
                <a:cs typeface="Times New Roman" panose="02020603050405020304" pitchFamily="18" charset="0"/>
              </a:rPr>
              <a:t> byloje </a:t>
            </a:r>
            <a:r>
              <a:rPr lang="lt-LT" altLang="lt-LT" sz="2400" i="1" dirty="0">
                <a:cs typeface="Times New Roman" panose="02020603050405020304" pitchFamily="18" charset="0"/>
              </a:rPr>
              <a:t>Žydrūnas Šapalas v. AB Lietuvos taupomasis bankas</a:t>
            </a:r>
            <a:r>
              <a:rPr lang="lt-LT" altLang="lt-LT" sz="2400" dirty="0">
                <a:cs typeface="Times New Roman" panose="02020603050405020304" pitchFamily="18" charset="0"/>
              </a:rPr>
              <a:t> </a:t>
            </a:r>
            <a:endParaRPr lang="lt-LT" altLang="lt-LT" sz="2400" dirty="0"/>
          </a:p>
          <a:p>
            <a:pPr algn="just"/>
            <a:r>
              <a:rPr lang="lt-LT" altLang="lt-LT" sz="2400" dirty="0"/>
              <a:t>B</a:t>
            </a:r>
            <a:r>
              <a:rPr lang="lt-LT" altLang="lt-LT" sz="2400" dirty="0">
                <a:cs typeface="Times New Roman" panose="02020603050405020304" pitchFamily="18" charset="0"/>
              </a:rPr>
              <a:t>yla reikšminga tuo, kad nustatė mokėjimo korteles išleidžiančių bankų atsakomybės principus ir įrodinėjimo naštos, nustatant atliktų mokėjimų teisėtumą, perkėlimą bankams</a:t>
            </a:r>
            <a:endParaRPr lang="en-GB" altLang="lt-LT" sz="2400" dirty="0"/>
          </a:p>
          <a:p>
            <a:endParaRPr lang="lt-LT" dirty="0"/>
          </a:p>
        </p:txBody>
      </p:sp>
    </p:spTree>
    <p:extLst>
      <p:ext uri="{BB962C8B-B14F-4D97-AF65-F5344CB8AC3E}">
        <p14:creationId xmlns:p14="http://schemas.microsoft.com/office/powerpoint/2010/main" val="357682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Sąvokos</a:t>
            </a:r>
            <a:endParaRPr lang="lt-LT" dirty="0"/>
          </a:p>
        </p:txBody>
      </p:sp>
      <p:sp>
        <p:nvSpPr>
          <p:cNvPr id="3" name="Content Placeholder 2"/>
          <p:cNvSpPr>
            <a:spLocks noGrp="1"/>
          </p:cNvSpPr>
          <p:nvPr>
            <p:ph idx="1"/>
          </p:nvPr>
        </p:nvSpPr>
        <p:spPr/>
        <p:txBody>
          <a:bodyPr/>
          <a:lstStyle/>
          <a:p>
            <a:pPr algn="just"/>
            <a:r>
              <a:rPr lang="lt-LT" altLang="lt-LT" sz="2400" dirty="0"/>
              <a:t>Doktrinoje vyrauja nuomonė, kad </a:t>
            </a:r>
            <a:r>
              <a:rPr lang="lt-LT" altLang="lt-LT" sz="2400" dirty="0">
                <a:cs typeface="Times New Roman" panose="02020603050405020304" pitchFamily="18" charset="0"/>
              </a:rPr>
              <a:t>mokėjimas</a:t>
            </a:r>
            <a:r>
              <a:rPr lang="lt-LT" altLang="lt-LT" sz="2400" dirty="0"/>
              <a:t> (angl. </a:t>
            </a:r>
            <a:r>
              <a:rPr lang="lt-LT" altLang="lt-LT" sz="2400" i="1" dirty="0" err="1"/>
              <a:t>payment</a:t>
            </a:r>
            <a:r>
              <a:rPr lang="lt-LT" altLang="lt-LT" sz="2400" dirty="0"/>
              <a:t>)</a:t>
            </a:r>
            <a:r>
              <a:rPr lang="lt-LT" altLang="lt-LT" sz="2400" dirty="0">
                <a:cs typeface="Times New Roman" panose="02020603050405020304" pitchFamily="18" charset="0"/>
              </a:rPr>
              <a:t> yra piniginių įsipareigojimų </a:t>
            </a:r>
            <a:r>
              <a:rPr lang="lt-LT" altLang="lt-LT" sz="2400" b="1" dirty="0">
                <a:cs typeface="Times New Roman" panose="02020603050405020304" pitchFamily="18" charset="0"/>
              </a:rPr>
              <a:t>vykdymas</a:t>
            </a:r>
            <a:r>
              <a:rPr lang="lt-LT" altLang="lt-LT" sz="2400" dirty="0">
                <a:cs typeface="Times New Roman" panose="02020603050405020304" pitchFamily="18" charset="0"/>
              </a:rPr>
              <a:t>, o atsiskaitymas</a:t>
            </a:r>
            <a:r>
              <a:rPr lang="lt-LT" altLang="lt-LT" sz="2400" dirty="0"/>
              <a:t> (angl. </a:t>
            </a:r>
            <a:r>
              <a:rPr lang="lt-LT" altLang="lt-LT" sz="2400" dirty="0" err="1"/>
              <a:t>settlement</a:t>
            </a:r>
            <a:r>
              <a:rPr lang="lt-LT" altLang="lt-LT" sz="2400" dirty="0"/>
              <a:t>)</a:t>
            </a:r>
            <a:r>
              <a:rPr lang="lt-LT" altLang="lt-LT" sz="2400" dirty="0">
                <a:cs typeface="Times New Roman" panose="02020603050405020304" pitchFamily="18" charset="0"/>
              </a:rPr>
              <a:t> - piniginių įsipareigojimų </a:t>
            </a:r>
            <a:r>
              <a:rPr lang="lt-LT" altLang="lt-LT" sz="2400" b="1" dirty="0" smtClean="0">
                <a:cs typeface="Times New Roman" panose="02020603050405020304" pitchFamily="18" charset="0"/>
              </a:rPr>
              <a:t>įvykdymas.</a:t>
            </a:r>
            <a:endParaRPr lang="lt-LT" altLang="lt-LT" sz="2400" dirty="0"/>
          </a:p>
          <a:p>
            <a:pPr algn="just"/>
            <a:r>
              <a:rPr lang="lt-LT" altLang="lt-LT" sz="2400" dirty="0"/>
              <a:t>P</a:t>
            </a:r>
            <a:r>
              <a:rPr lang="lt-LT" altLang="lt-LT" sz="2400" dirty="0">
                <a:cs typeface="Times New Roman" panose="02020603050405020304" pitchFamily="18" charset="0"/>
              </a:rPr>
              <a:t>agrindinis skirtumas tarp "mokėjimo" ir "atsiskaitymo“</a:t>
            </a:r>
            <a:r>
              <a:rPr lang="lt-LT" altLang="lt-LT" sz="2400" dirty="0"/>
              <a:t> -</a:t>
            </a:r>
            <a:r>
              <a:rPr lang="lt-LT" altLang="lt-LT" sz="2400" dirty="0">
                <a:cs typeface="Times New Roman" panose="02020603050405020304" pitchFamily="18" charset="0"/>
              </a:rPr>
              <a:t> įsipareigojimo buvimas. </a:t>
            </a:r>
            <a:r>
              <a:rPr lang="lt-LT" altLang="lt-LT" sz="2400" dirty="0"/>
              <a:t>Atsiskaitymas - visada tam tikro įsipareigojimo </a:t>
            </a:r>
            <a:r>
              <a:rPr lang="lt-LT" altLang="lt-LT" sz="2400" dirty="0" smtClean="0"/>
              <a:t>vykdymas.</a:t>
            </a:r>
            <a:endParaRPr lang="lt-LT" altLang="lt-LT" sz="2400" dirty="0"/>
          </a:p>
          <a:p>
            <a:endParaRPr lang="lt-LT" dirty="0"/>
          </a:p>
        </p:txBody>
      </p:sp>
    </p:spTree>
    <p:extLst>
      <p:ext uri="{BB962C8B-B14F-4D97-AF65-F5344CB8AC3E}">
        <p14:creationId xmlns:p14="http://schemas.microsoft.com/office/powerpoint/2010/main" val="367740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Sąvokos</a:t>
            </a:r>
            <a:endParaRPr lang="lt-LT" dirty="0"/>
          </a:p>
        </p:txBody>
      </p:sp>
      <p:sp>
        <p:nvSpPr>
          <p:cNvPr id="3" name="Content Placeholder 2"/>
          <p:cNvSpPr>
            <a:spLocks noGrp="1"/>
          </p:cNvSpPr>
          <p:nvPr>
            <p:ph idx="1"/>
          </p:nvPr>
        </p:nvSpPr>
        <p:spPr/>
        <p:txBody>
          <a:bodyPr>
            <a:normAutofit lnSpcReduction="10000"/>
          </a:bodyPr>
          <a:lstStyle/>
          <a:p>
            <a:pPr algn="just"/>
            <a:r>
              <a:rPr lang="lt-LT" altLang="lt-LT" sz="2800" dirty="0">
                <a:cs typeface="Times New Roman" panose="02020603050405020304" pitchFamily="18" charset="0"/>
              </a:rPr>
              <a:t>Atsiskaitymas yra grynųjų pinigų mokėjimo ar lėšų pervedimo veiksmas, kuriuo įvykdomas mokėtojo piniginis įsipareigojimas </a:t>
            </a:r>
            <a:r>
              <a:rPr lang="lt-LT" altLang="lt-LT" sz="2800" dirty="0" smtClean="0">
                <a:cs typeface="Times New Roman" panose="02020603050405020304" pitchFamily="18" charset="0"/>
              </a:rPr>
              <a:t>gavėjui.</a:t>
            </a:r>
            <a:endParaRPr lang="lt-LT" altLang="lt-LT" sz="2800" dirty="0"/>
          </a:p>
          <a:p>
            <a:pPr algn="just"/>
            <a:r>
              <a:rPr lang="lt-LT" altLang="lt-LT" sz="2800" dirty="0">
                <a:cs typeface="Times New Roman" panose="02020603050405020304" pitchFamily="18" charset="0"/>
              </a:rPr>
              <a:t>Mokėjimas – </a:t>
            </a:r>
            <a:r>
              <a:rPr lang="lt-LT" altLang="lt-LT" sz="2800" dirty="0"/>
              <a:t>mokėtojo lėšų perdavimas gavėjui tiesiogiai grynaisiais pinigais arba negrynųjų pinigų pervedimas per pasirinktas kredito įstaigas (pervedant lėšas mokėtojas ir gavėjas gali būti tas pats asmuo; lėšos apima tiek grynuosius, tiek negrynuosius pinigus</a:t>
            </a:r>
            <a:r>
              <a:rPr lang="lt-LT" altLang="lt-LT" sz="2800" dirty="0" smtClean="0"/>
              <a:t>).</a:t>
            </a:r>
            <a:endParaRPr lang="lt-LT" altLang="lt-LT" sz="2800" dirty="0"/>
          </a:p>
          <a:p>
            <a:pPr lvl="1" algn="just"/>
            <a:r>
              <a:rPr lang="lt-LT" altLang="lt-LT" sz="2400" dirty="0"/>
              <a:t>Lietuvos Respublikos mokėjimų įstatymas</a:t>
            </a:r>
            <a:endParaRPr lang="en-GB" altLang="lt-LT" sz="2400" dirty="0"/>
          </a:p>
          <a:p>
            <a:endParaRPr lang="lt-LT" dirty="0"/>
          </a:p>
        </p:txBody>
      </p:sp>
    </p:spTree>
    <p:extLst>
      <p:ext uri="{BB962C8B-B14F-4D97-AF65-F5344CB8AC3E}">
        <p14:creationId xmlns:p14="http://schemas.microsoft.com/office/powerpoint/2010/main" val="384952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Sąvokos – Elektroniniai mokėjimai</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t>tai mokėjimų</a:t>
            </a:r>
            <a:r>
              <a:rPr lang="lt-LT" altLang="lt-LT" sz="2400" dirty="0">
                <a:cs typeface="Times New Roman" panose="02020603050405020304" pitchFamily="18" charset="0"/>
              </a:rPr>
              <a:t> negrynaisiais pinigais </a:t>
            </a:r>
            <a:r>
              <a:rPr lang="lt-LT" altLang="lt-LT" sz="2400" dirty="0"/>
              <a:t>rūšis</a:t>
            </a:r>
          </a:p>
          <a:p>
            <a:pPr algn="just">
              <a:buFont typeface="Wingdings" panose="05000000000000000000" pitchFamily="2" charset="2"/>
              <a:buChar char="§"/>
            </a:pPr>
            <a:r>
              <a:rPr lang="lt-LT" altLang="lt-LT" sz="2400" dirty="0"/>
              <a:t>šiuose</a:t>
            </a:r>
            <a:r>
              <a:rPr lang="lt-LT" altLang="lt-LT" sz="2400" dirty="0">
                <a:cs typeface="Times New Roman" panose="02020603050405020304" pitchFamily="18" charset="0"/>
              </a:rPr>
              <a:t> santykiuose operuojama ne tam tikrais piniginiais ženklais, o tam tikrais įrašais ar dokumentais ir įrašais</a:t>
            </a:r>
            <a:endParaRPr lang="lt-LT" altLang="lt-LT" sz="2400" dirty="0"/>
          </a:p>
          <a:p>
            <a:pPr algn="just">
              <a:buFont typeface="Wingdings" panose="05000000000000000000" pitchFamily="2" charset="2"/>
              <a:buChar char="§"/>
            </a:pPr>
            <a:r>
              <a:rPr lang="lt-LT" altLang="lt-LT" sz="2400" dirty="0">
                <a:cs typeface="Times New Roman" panose="02020603050405020304" pitchFamily="18" charset="0"/>
              </a:rPr>
              <a:t>galimas tik dalyvaujant finansinėms institucijoms, pervedant pinigus iš vienos sąskaitos į kitą</a:t>
            </a:r>
            <a:endParaRPr lang="lt-LT" altLang="lt-LT" sz="2400" dirty="0"/>
          </a:p>
          <a:p>
            <a:pPr algn="just">
              <a:buFont typeface="Wingdings" panose="05000000000000000000" pitchFamily="2" charset="2"/>
              <a:buChar char="§"/>
            </a:pPr>
            <a:r>
              <a:rPr lang="en-US" altLang="lt-LT" sz="2400" dirty="0">
                <a:cs typeface="Times New Roman" panose="02020603050405020304" pitchFamily="18" charset="0"/>
              </a:rPr>
              <a:t>el. </a:t>
            </a:r>
            <a:r>
              <a:rPr lang="lt-LT" altLang="lt-LT" sz="2400" dirty="0"/>
              <a:t>mokėjimai</a:t>
            </a:r>
            <a:r>
              <a:rPr lang="en-US" altLang="lt-LT" sz="2400" dirty="0">
                <a:cs typeface="Times New Roman" panose="02020603050405020304" pitchFamily="18" charset="0"/>
              </a:rPr>
              <a:t> </a:t>
            </a:r>
            <a:r>
              <a:rPr lang="lt-LT" altLang="lt-LT" sz="2400" dirty="0">
                <a:cs typeface="Times New Roman" panose="02020603050405020304" pitchFamily="18" charset="0"/>
              </a:rPr>
              <a:t>yra </a:t>
            </a:r>
            <a:r>
              <a:rPr lang="lt-LT" altLang="lt-LT" sz="2400" dirty="0"/>
              <a:t>mokėjimai</a:t>
            </a:r>
            <a:r>
              <a:rPr lang="lt-LT" altLang="lt-LT" sz="2400" dirty="0">
                <a:cs typeface="Times New Roman" panose="02020603050405020304" pitchFamily="18" charset="0"/>
              </a:rPr>
              <a:t>, kurie inicijuojami ir apdorojami elektroniniu būdu, naudojant informacin</a:t>
            </a:r>
            <a:r>
              <a:rPr lang="lt-LT" altLang="lt-LT" sz="2400" dirty="0"/>
              <a:t>ių</a:t>
            </a:r>
            <a:r>
              <a:rPr lang="lt-LT" altLang="lt-LT" sz="2400" dirty="0">
                <a:cs typeface="Times New Roman" panose="02020603050405020304" pitchFamily="18" charset="0"/>
              </a:rPr>
              <a:t> technologij</a:t>
            </a:r>
            <a:r>
              <a:rPr lang="lt-LT" altLang="lt-LT" sz="2400" dirty="0"/>
              <a:t>ų priemones</a:t>
            </a:r>
          </a:p>
          <a:p>
            <a:endParaRPr lang="lt-LT" dirty="0"/>
          </a:p>
        </p:txBody>
      </p:sp>
    </p:spTree>
    <p:extLst>
      <p:ext uri="{BB962C8B-B14F-4D97-AF65-F5344CB8AC3E}">
        <p14:creationId xmlns:p14="http://schemas.microsoft.com/office/powerpoint/2010/main" val="344052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lt-LT" dirty="0" err="1"/>
              <a:t>Pagrindin</a:t>
            </a:r>
            <a:r>
              <a:rPr lang="lt-LT" altLang="lt-LT" dirty="0"/>
              <a:t>ės priemonės</a:t>
            </a:r>
            <a:endParaRPr lang="lt-LT"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lt-LT" altLang="lt-LT" sz="2400" dirty="0">
                <a:latin typeface="Arial Unicode MS" panose="020B0604020202020204" pitchFamily="34" charset="-128"/>
              </a:rPr>
              <a:t>Atsiskaitymai negrynaisiais pinigais atliekami naudojant mokėjimo pavedimus, akredityvus, čekius, vekselius, </a:t>
            </a:r>
            <a:r>
              <a:rPr lang="lt-LT" altLang="lt-LT" sz="2400" dirty="0" err="1">
                <a:latin typeface="Arial Unicode MS" panose="020B0604020202020204" pitchFamily="34" charset="-128"/>
              </a:rPr>
              <a:t>inkaso</a:t>
            </a:r>
            <a:r>
              <a:rPr lang="lt-LT" altLang="lt-LT" sz="2400" dirty="0">
                <a:latin typeface="Arial Unicode MS" panose="020B0604020202020204" pitchFamily="34" charset="-128"/>
              </a:rPr>
              <a:t> ir kitas įstatymų nustatytas atsiskaitymų priemones (LR CK 6.930 str.)</a:t>
            </a:r>
          </a:p>
          <a:p>
            <a:pPr algn="just">
              <a:buFont typeface="Wingdings" panose="05000000000000000000" pitchFamily="2" charset="2"/>
              <a:buChar char="§"/>
            </a:pPr>
            <a:r>
              <a:rPr lang="lt-LT" altLang="lt-LT" sz="2400" dirty="0">
                <a:latin typeface="Arial Unicode MS" panose="020B0604020202020204" pitchFamily="34" charset="-128"/>
              </a:rPr>
              <a:t>Banko sąskaitos sutartyje gali būti numatyta, kad teisė disponuoti sąskaitoje esančiomis lėšomis patvirtinama elektroninėmis mokėjimo priemonėmis panaudojant asmens parašą, kodą, slaptažodį ar kitus duomenis, patvirtinančius, kad nurodymą davė šią teisę turintis asmuo (LR CK 6.915 str.)</a:t>
            </a:r>
          </a:p>
          <a:p>
            <a:endParaRPr lang="lt-LT" dirty="0"/>
          </a:p>
        </p:txBody>
      </p:sp>
    </p:spTree>
    <p:extLst>
      <p:ext uri="{BB962C8B-B14F-4D97-AF65-F5344CB8AC3E}">
        <p14:creationId xmlns:p14="http://schemas.microsoft.com/office/powerpoint/2010/main" val="196367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altLang="lt-LT" dirty="0"/>
              <a:t>Pagrindinės priemonės</a:t>
            </a:r>
            <a:endParaRPr lang="lt-LT" dirty="0"/>
          </a:p>
        </p:txBody>
      </p:sp>
      <p:sp>
        <p:nvSpPr>
          <p:cNvPr id="3" name="Content Placeholder 2"/>
          <p:cNvSpPr>
            <a:spLocks noGrp="1"/>
          </p:cNvSpPr>
          <p:nvPr>
            <p:ph idx="1"/>
          </p:nvPr>
        </p:nvSpPr>
        <p:spPr/>
        <p:txBody>
          <a:bodyPr/>
          <a:lstStyle/>
          <a:p>
            <a:pPr algn="just"/>
            <a:r>
              <a:rPr lang="lt-LT" altLang="lt-LT" sz="2800" dirty="0"/>
              <a:t>Elektroninės mokėjimo priemonės:</a:t>
            </a:r>
          </a:p>
          <a:p>
            <a:pPr lvl="1" algn="just"/>
            <a:r>
              <a:rPr lang="lt-LT" altLang="lt-LT" sz="2400" dirty="0"/>
              <a:t>Elektroniniai pinigai</a:t>
            </a:r>
          </a:p>
          <a:p>
            <a:pPr lvl="1" algn="just"/>
            <a:r>
              <a:rPr lang="lt-LT" altLang="lt-LT" sz="2400" dirty="0"/>
              <a:t>Nuotolinės prieigos mokėjimo priemonės (įskaitant mobilius atsiskaitymus)</a:t>
            </a:r>
          </a:p>
          <a:p>
            <a:pPr algn="just">
              <a:buNone/>
            </a:pPr>
            <a:endParaRPr lang="lt-LT" altLang="lt-LT" sz="2800" dirty="0"/>
          </a:p>
          <a:p>
            <a:pPr algn="just"/>
            <a:r>
              <a:rPr lang="lt-LT" altLang="lt-LT" sz="2800" dirty="0"/>
              <a:t>Elektroninių mokėjimo priemonių naudotojas:</a:t>
            </a:r>
          </a:p>
          <a:p>
            <a:pPr lvl="1" algn="just"/>
            <a:r>
              <a:rPr lang="lt-LT" altLang="lt-LT" sz="2400" dirty="0"/>
              <a:t>Kredito įstaigos klientas, kuriam kredito įstaiga suteikia elektroninę mokėjimo priemonę</a:t>
            </a:r>
            <a:endParaRPr lang="lt-LT" altLang="lt-LT" sz="2800" dirty="0"/>
          </a:p>
          <a:p>
            <a:endParaRPr lang="lt-LT" dirty="0"/>
          </a:p>
        </p:txBody>
      </p:sp>
    </p:spTree>
    <p:extLst>
      <p:ext uri="{BB962C8B-B14F-4D97-AF65-F5344CB8AC3E}">
        <p14:creationId xmlns:p14="http://schemas.microsoft.com/office/powerpoint/2010/main" val="7712404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347</TotalTime>
  <Words>1392</Words>
  <Application>Microsoft Office PowerPoint</Application>
  <PresentationFormat>On-screen Show (4:3)</PresentationFormat>
  <Paragraphs>155</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Calibri</vt:lpstr>
      <vt:lpstr>Calibri Light</vt:lpstr>
      <vt:lpstr>Courier New</vt:lpstr>
      <vt:lpstr>Times New Roman</vt:lpstr>
      <vt:lpstr>Wingdings</vt:lpstr>
      <vt:lpstr>Retrospect</vt:lpstr>
      <vt:lpstr>Elektroninės komercijos teisinis reguliavimas</vt:lpstr>
      <vt:lpstr>Temos</vt:lpstr>
      <vt:lpstr>Pagrindiniai šaltiniai </vt:lpstr>
      <vt:lpstr>Pagrindiniai šaltiniai</vt:lpstr>
      <vt:lpstr>Sąvokos</vt:lpstr>
      <vt:lpstr>Sąvokos</vt:lpstr>
      <vt:lpstr>Sąvokos – Elektroniniai mokėjimai</vt:lpstr>
      <vt:lpstr>Pagrindinės priemonės</vt:lpstr>
      <vt:lpstr>Pagrindinės priemonės</vt:lpstr>
      <vt:lpstr>Pagrindinės priemonės</vt:lpstr>
      <vt:lpstr>Pagrindinės priemonės – el. pinigų sąvoka</vt:lpstr>
      <vt:lpstr>Pagrindinės priemonės – el. pinigai</vt:lpstr>
      <vt:lpstr>Pagrindinės priemonės – el. pinigai</vt:lpstr>
      <vt:lpstr>Pagrindinės priemonės – el. pinigai</vt:lpstr>
      <vt:lpstr>Pagrindinės priemonės – el. pinigai</vt:lpstr>
      <vt:lpstr>Pagrindinės priemonės - nuotolinės</vt:lpstr>
      <vt:lpstr>Pagrindinės priemonės - nuotolinės</vt:lpstr>
      <vt:lpstr>Pagrindinės priemonės – nuotolinės</vt:lpstr>
      <vt:lpstr>Priemonių naudojimo sutartis</vt:lpstr>
      <vt:lpstr>Kredito įstaigų pareigos – informacija apie naudojimą</vt:lpstr>
      <vt:lpstr>Kredito įstaigų pareigos</vt:lpstr>
      <vt:lpstr>Kredito įstaigų pareigos – suteikiant programinę įrangą</vt:lpstr>
      <vt:lpstr>Kredito įstaigų pareigos – suteikiant elektroninius pinigus</vt:lpstr>
      <vt:lpstr>Naudotojo pareigos</vt:lpstr>
      <vt:lpstr>Naudotojo civilinė atsakomybė</vt:lpstr>
      <vt:lpstr>Banko civilinė atsakomybė</vt:lpstr>
      <vt:lpstr>Statistika ES valstybėse narėse</vt:lpstr>
      <vt:lpstr>Pagrindinės problemos - vartotojai</vt:lpstr>
      <vt:lpstr>Pagrindinės problemos – paslaugų teikėjas</vt:lpstr>
      <vt:lpstr>Praktinis pritaikomumas – be tradicinių priemonių</vt:lpstr>
      <vt:lpstr>Klausimai?</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Elektroninės komercijos teisinis reguliavimas</dc:title>
  <dc:creator>Ignas Žimkus</dc:creator>
  <cp:lastModifiedBy>Darius Sauliunas</cp:lastModifiedBy>
  <cp:revision>39</cp:revision>
  <dcterms:created xsi:type="dcterms:W3CDTF">2015-05-13T19:09:14Z</dcterms:created>
  <dcterms:modified xsi:type="dcterms:W3CDTF">2022-04-29T08:12:42Z</dcterms:modified>
</cp:coreProperties>
</file>