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3" d="100"/>
          <a:sy n="43" d="100"/>
        </p:scale>
        <p:origin x="6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70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92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6755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677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012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992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940134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509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0752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93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5/27/2013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9156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84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0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544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9330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55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5/27/2013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09729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smtClean="0"/>
              <a:t>Šešėlinės Kopijos</a:t>
            </a:r>
            <a:endParaRPr lang="lt-LT" dirty="0"/>
          </a:p>
        </p:txBody>
      </p:sp>
      <p:sp>
        <p:nvSpPr>
          <p:cNvPr id="3" name="Subtitle 2"/>
          <p:cNvSpPr>
            <a:spLocks noGrp="1"/>
          </p:cNvSpPr>
          <p:nvPr>
            <p:ph type="subTitle" idx="1"/>
          </p:nvPr>
        </p:nvSpPr>
        <p:spPr/>
        <p:txBody>
          <a:bodyPr/>
          <a:lstStyle/>
          <a:p>
            <a:r>
              <a:rPr lang="lt-LT" dirty="0" smtClean="0"/>
              <a:t>Tautvydas Petkus IF-1/9</a:t>
            </a:r>
            <a:endParaRPr lang="lt-L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7" y="2552596"/>
            <a:ext cx="2000529" cy="2448267"/>
          </a:xfrm>
          <a:prstGeom prst="rect">
            <a:avLst/>
          </a:prstGeom>
        </p:spPr>
      </p:pic>
    </p:spTree>
    <p:extLst>
      <p:ext uri="{BB962C8B-B14F-4D97-AF65-F5344CB8AC3E}">
        <p14:creationId xmlns:p14="http://schemas.microsoft.com/office/powerpoint/2010/main" val="2738086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382" y="692756"/>
            <a:ext cx="3343742" cy="2705478"/>
          </a:xfrm>
          <a:prstGeom prst="rect">
            <a:avLst/>
          </a:prstGeom>
        </p:spPr>
      </p:pic>
      <p:sp>
        <p:nvSpPr>
          <p:cNvPr id="2" name="Title 1"/>
          <p:cNvSpPr>
            <a:spLocks noGrp="1"/>
          </p:cNvSpPr>
          <p:nvPr>
            <p:ph type="title"/>
          </p:nvPr>
        </p:nvSpPr>
        <p:spPr/>
        <p:txBody>
          <a:bodyPr/>
          <a:lstStyle/>
          <a:p>
            <a:r>
              <a:rPr lang="lt-LT" dirty="0" smtClean="0"/>
              <a:t>Šešėlinės kopijos kūrimas</a:t>
            </a:r>
            <a:endParaRPr lang="lt-LT" dirty="0"/>
          </a:p>
        </p:txBody>
      </p:sp>
      <p:sp>
        <p:nvSpPr>
          <p:cNvPr id="3" name="Content Placeholder 2"/>
          <p:cNvSpPr>
            <a:spLocks noGrp="1"/>
          </p:cNvSpPr>
          <p:nvPr>
            <p:ph idx="1"/>
          </p:nvPr>
        </p:nvSpPr>
        <p:spPr/>
        <p:txBody>
          <a:bodyPr>
            <a:normAutofit lnSpcReduction="10000"/>
          </a:bodyPr>
          <a:lstStyle/>
          <a:p>
            <a:pPr marL="0" indent="0">
              <a:buNone/>
            </a:pPr>
            <a:r>
              <a:rPr lang="lt-LT" dirty="0" smtClean="0"/>
              <a:t>1. „Prašytojas“ prašo serviso surinkti „rašytojo“ metadatą ir </a:t>
            </a:r>
          </a:p>
          <a:p>
            <a:pPr marL="0" indent="0">
              <a:buNone/>
            </a:pPr>
            <a:r>
              <a:rPr lang="lt-LT" dirty="0" smtClean="0"/>
              <a:t>pasiruošti šešėlinės kopijos kūrimui</a:t>
            </a:r>
          </a:p>
          <a:p>
            <a:pPr marL="0" indent="0">
              <a:buNone/>
            </a:pPr>
            <a:r>
              <a:rPr lang="lt-LT" dirty="0" smtClean="0"/>
              <a:t>2. „Rašytojas“ sukuria XML aprašymą </a:t>
            </a:r>
            <a:r>
              <a:rPr lang="lt-LT" dirty="0" smtClean="0"/>
              <a:t>atsarginiams </a:t>
            </a:r>
            <a:r>
              <a:rPr lang="lt-LT" dirty="0" smtClean="0"/>
              <a:t>komponentams</a:t>
            </a:r>
          </a:p>
          <a:p>
            <a:pPr marL="0" indent="0">
              <a:buNone/>
            </a:pPr>
            <a:r>
              <a:rPr lang="lt-LT" dirty="0" smtClean="0"/>
              <a:t>3. „Rašytojas“ paruošia informaciją bet kokiu priimtinu jam būdu (pvz išvalo Kešus). Kai informacija paruošiama, signalas siunčiamas servisui.</a:t>
            </a:r>
          </a:p>
          <a:p>
            <a:pPr marL="0" indent="0">
              <a:buNone/>
            </a:pPr>
            <a:r>
              <a:rPr lang="lt-LT" dirty="0" smtClean="0"/>
              <a:t>4. Šešėlinių kopijų servisas inicijuoja „commit“ fazę.</a:t>
            </a:r>
          </a:p>
          <a:p>
            <a:pPr marL="0" indent="0">
              <a:buNone/>
            </a:pPr>
            <a:r>
              <a:rPr lang="lt-LT" dirty="0" smtClean="0"/>
              <a:t>5. Šešėlinių kopijų servisas sustabdo laikinai „prašytoją“ ir „rašytoją“ , kol informacija įrašoma į diską</a:t>
            </a:r>
          </a:p>
          <a:p>
            <a:pPr marL="0" indent="0">
              <a:buNone/>
            </a:pPr>
            <a:r>
              <a:rPr lang="lt-LT" dirty="0" smtClean="0"/>
              <a:t>6. Servisas siunčia signalą „tiekėjui“ sukurti šešėlinę kopiją</a:t>
            </a:r>
          </a:p>
          <a:p>
            <a:pPr marL="0" indent="0">
              <a:buNone/>
            </a:pPr>
            <a:r>
              <a:rPr lang="lt-LT" dirty="0" smtClean="0"/>
              <a:t>7.  Kai šešėlinė kopija sukuriama, Servisas atleidžia „Rašytojus“ nuo jų neaktyvumo</a:t>
            </a:r>
            <a:endParaRPr lang="lt-LT" dirty="0"/>
          </a:p>
        </p:txBody>
      </p:sp>
    </p:spTree>
    <p:extLst>
      <p:ext uri="{BB962C8B-B14F-4D97-AF65-F5344CB8AC3E}">
        <p14:creationId xmlns:p14="http://schemas.microsoft.com/office/powerpoint/2010/main" val="711612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382" y="692756"/>
            <a:ext cx="3343742" cy="2705478"/>
          </a:xfrm>
          <a:prstGeom prst="rect">
            <a:avLst/>
          </a:prstGeom>
        </p:spPr>
      </p:pic>
      <p:sp>
        <p:nvSpPr>
          <p:cNvPr id="2" name="Title 1"/>
          <p:cNvSpPr>
            <a:spLocks noGrp="1"/>
          </p:cNvSpPr>
          <p:nvPr>
            <p:ph type="title"/>
          </p:nvPr>
        </p:nvSpPr>
        <p:spPr/>
        <p:txBody>
          <a:bodyPr/>
          <a:lstStyle/>
          <a:p>
            <a:r>
              <a:rPr lang="lt-LT" dirty="0"/>
              <a:t>Šešėlinės kopijos kūrimas</a:t>
            </a:r>
          </a:p>
        </p:txBody>
      </p:sp>
      <p:sp>
        <p:nvSpPr>
          <p:cNvPr id="3" name="Content Placeholder 2"/>
          <p:cNvSpPr>
            <a:spLocks noGrp="1"/>
          </p:cNvSpPr>
          <p:nvPr>
            <p:ph idx="1"/>
          </p:nvPr>
        </p:nvSpPr>
        <p:spPr/>
        <p:txBody>
          <a:bodyPr/>
          <a:lstStyle/>
          <a:p>
            <a:pPr marL="0" indent="0">
              <a:buNone/>
            </a:pPr>
            <a:r>
              <a:rPr lang="lt-LT" dirty="0" smtClean="0"/>
              <a:t>8. Servisas siunčia užklausą „rašytojui“ laukdamas patvirtinimo,</a:t>
            </a:r>
            <a:br>
              <a:rPr lang="lt-LT" dirty="0" smtClean="0"/>
            </a:br>
            <a:r>
              <a:rPr lang="lt-LT" dirty="0" smtClean="0"/>
              <a:t>jog I/O buvo išlaikyti sėkmingai įrašymo metu</a:t>
            </a:r>
          </a:p>
          <a:p>
            <a:pPr marL="0" indent="0">
              <a:buNone/>
            </a:pPr>
            <a:r>
              <a:rPr lang="lt-LT" dirty="0" smtClean="0"/>
              <a:t>9. Jeigu įrašymai nebuvo sėkmingai išlaikyti, šešėlinė kopija </a:t>
            </a:r>
            <a:br>
              <a:rPr lang="lt-LT" dirty="0" smtClean="0"/>
            </a:br>
            <a:r>
              <a:rPr lang="lt-LT" dirty="0" smtClean="0"/>
              <a:t>ištrinama</a:t>
            </a:r>
          </a:p>
          <a:p>
            <a:pPr marL="0" indent="0">
              <a:buNone/>
            </a:pPr>
            <a:r>
              <a:rPr lang="lt-LT" dirty="0" smtClean="0"/>
              <a:t>10. Nesekmės atveju procesas kartojamas nuo pirmojo žingsnio</a:t>
            </a:r>
          </a:p>
          <a:p>
            <a:pPr marL="0" indent="0">
              <a:buNone/>
            </a:pPr>
            <a:r>
              <a:rPr lang="lt-LT" dirty="0" smtClean="0"/>
              <a:t>11. Sekmės atveju Šešėlinės kopijos servisas duoda informaciją apie vietą, kurioje yra išsaugota šešėlinė kopija, „prašytojui“</a:t>
            </a:r>
            <a:endParaRPr lang="lt-LT" dirty="0"/>
          </a:p>
        </p:txBody>
      </p:sp>
    </p:spTree>
    <p:extLst>
      <p:ext uri="{BB962C8B-B14F-4D97-AF65-F5344CB8AC3E}">
        <p14:creationId xmlns:p14="http://schemas.microsoft.com/office/powerpoint/2010/main" val="1035043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Panaudojima</a:t>
            </a:r>
            <a:r>
              <a:rPr lang="en-US" dirty="0" smtClean="0"/>
              <a:t>s</a:t>
            </a:r>
            <a:endParaRPr lang="lt-LT" dirty="0"/>
          </a:p>
        </p:txBody>
      </p:sp>
      <p:sp>
        <p:nvSpPr>
          <p:cNvPr id="3" name="Content Placeholder 2"/>
          <p:cNvSpPr>
            <a:spLocks noGrp="1"/>
          </p:cNvSpPr>
          <p:nvPr>
            <p:ph idx="1"/>
          </p:nvPr>
        </p:nvSpPr>
        <p:spPr/>
        <p:txBody>
          <a:bodyPr/>
          <a:lstStyle/>
          <a:p>
            <a:r>
              <a:rPr lang="en-US" dirty="0" err="1" smtClean="0"/>
              <a:t>Rekomenduojama</a:t>
            </a:r>
            <a:r>
              <a:rPr lang="en-US" dirty="0" smtClean="0"/>
              <a:t> </a:t>
            </a:r>
            <a:r>
              <a:rPr lang="lt-LT" dirty="0" smtClean="0"/>
              <a:t>šešėlines kopijas naudoti failų serveriuose, jeigu jų duomenys yra retai keičiami ir pastoviai papildomi naujais failais</a:t>
            </a:r>
          </a:p>
          <a:p>
            <a:r>
              <a:rPr lang="lt-LT" dirty="0" smtClean="0"/>
              <a:t>Nerekomenduojama naudoti duombazių serveriams, nes šiems dažnai atnaujinant informaciją, bus smarkiai prarandamas serverio našumas.</a:t>
            </a:r>
            <a:endParaRPr lang="lt-L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73" y="3936910"/>
            <a:ext cx="2458523" cy="2458523"/>
          </a:xfrm>
          <a:prstGeom prst="rect">
            <a:avLst/>
          </a:prstGeom>
        </p:spPr>
      </p:pic>
    </p:spTree>
    <p:extLst>
      <p:ext uri="{BB962C8B-B14F-4D97-AF65-F5344CB8AC3E}">
        <p14:creationId xmlns:p14="http://schemas.microsoft.com/office/powerpoint/2010/main" val="1926089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t>Ačiū už Dėmesį</a:t>
            </a:r>
            <a:r>
              <a:rPr lang="en-US" dirty="0" smtClean="0"/>
              <a:t>!</a:t>
            </a:r>
            <a:endParaRPr lang="lt-L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952" y="1930400"/>
            <a:ext cx="6111432" cy="4074288"/>
          </a:xfrm>
          <a:prstGeom prst="rect">
            <a:avLst/>
          </a:prstGeom>
        </p:spPr>
      </p:pic>
    </p:spTree>
    <p:extLst>
      <p:ext uri="{BB962C8B-B14F-4D97-AF65-F5344CB8AC3E}">
        <p14:creationId xmlns:p14="http://schemas.microsoft.com/office/powerpoint/2010/main" val="3714401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Šešėlinės kopijos – kas tai?</a:t>
            </a:r>
            <a:endParaRPr lang="lt-LT" dirty="0"/>
          </a:p>
        </p:txBody>
      </p:sp>
      <p:sp>
        <p:nvSpPr>
          <p:cNvPr id="3" name="Content Placeholder 2"/>
          <p:cNvSpPr>
            <a:spLocks noGrp="1"/>
          </p:cNvSpPr>
          <p:nvPr>
            <p:ph idx="1"/>
          </p:nvPr>
        </p:nvSpPr>
        <p:spPr/>
        <p:txBody>
          <a:bodyPr/>
          <a:lstStyle/>
          <a:p>
            <a:r>
              <a:rPr lang="lt-LT" dirty="0" smtClean="0"/>
              <a:t>Šešėlinės kopijos – tai technologija, naudojama Microsoft Windows produktuose, leidžianti automatiškai arba rankiniu būdu sukurti atsargines failų kopijas.</a:t>
            </a:r>
          </a:p>
          <a:p>
            <a:r>
              <a:rPr lang="lt-LT" dirty="0" smtClean="0"/>
              <a:t>Naudojama Windows XP, Windows Server 2003, Windows Vista, Windows 7 ir Windows Server 2008</a:t>
            </a:r>
          </a:p>
          <a:p>
            <a:r>
              <a:rPr lang="lt-LT" dirty="0" smtClean="0"/>
              <a:t>Kitaip dar žinoma kaip šėšėlinio kopijavimo tarnyba (</a:t>
            </a:r>
            <a:r>
              <a:rPr lang="lt-LT" i="1" dirty="0"/>
              <a:t>Volume Snapshot </a:t>
            </a:r>
            <a:r>
              <a:rPr lang="lt-LT" i="1" dirty="0" smtClean="0"/>
              <a:t>Service, arba VSS)</a:t>
            </a:r>
          </a:p>
          <a:p>
            <a:endParaRPr lang="lt-L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237" y="4452809"/>
            <a:ext cx="1870862" cy="1818742"/>
          </a:xfrm>
          <a:prstGeom prst="rect">
            <a:avLst/>
          </a:prstGeom>
        </p:spPr>
      </p:pic>
    </p:spTree>
    <p:extLst>
      <p:ext uri="{BB962C8B-B14F-4D97-AF65-F5344CB8AC3E}">
        <p14:creationId xmlns:p14="http://schemas.microsoft.com/office/powerpoint/2010/main" val="2957787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Šešėlinių kopijų ypatumai</a:t>
            </a:r>
            <a:endParaRPr lang="lt-LT" dirty="0"/>
          </a:p>
        </p:txBody>
      </p:sp>
      <p:sp>
        <p:nvSpPr>
          <p:cNvPr id="3" name="Content Placeholder 2"/>
          <p:cNvSpPr>
            <a:spLocks noGrp="1"/>
          </p:cNvSpPr>
          <p:nvPr>
            <p:ph idx="1"/>
          </p:nvPr>
        </p:nvSpPr>
        <p:spPr/>
        <p:txBody>
          <a:bodyPr/>
          <a:lstStyle/>
          <a:p>
            <a:r>
              <a:rPr lang="lt-LT" dirty="0" smtClean="0"/>
              <a:t>Blokinė struktūra (Labai greitos)</a:t>
            </a:r>
          </a:p>
          <a:p>
            <a:r>
              <a:rPr lang="lt-LT" dirty="0" smtClean="0"/>
              <a:t>Servisas dirba nustatytais laiko intervalais</a:t>
            </a:r>
          </a:p>
          <a:p>
            <a:endParaRPr lang="lt-LT" dirty="0"/>
          </a:p>
          <a:p>
            <a:endParaRPr lang="lt-LT" dirty="0" smtClean="0"/>
          </a:p>
          <a:p>
            <a:endParaRPr lang="lt-LT" dirty="0"/>
          </a:p>
          <a:p>
            <a:endParaRPr lang="lt-LT" dirty="0" smtClean="0"/>
          </a:p>
          <a:p>
            <a:endParaRPr lang="lt-LT" dirty="0"/>
          </a:p>
          <a:p>
            <a:r>
              <a:rPr lang="lt-LT" dirty="0" smtClean="0"/>
              <a:t>Galima paskirti norimą disko dydį šešėlinėms kopijoms saugoti</a:t>
            </a:r>
            <a:endParaRPr lang="lt-L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023" y="2881806"/>
            <a:ext cx="3124636" cy="20195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23" y="5401505"/>
            <a:ext cx="2876951" cy="1209844"/>
          </a:xfrm>
          <a:prstGeom prst="rect">
            <a:avLst/>
          </a:prstGeom>
        </p:spPr>
      </p:pic>
    </p:spTree>
    <p:extLst>
      <p:ext uri="{BB962C8B-B14F-4D97-AF65-F5344CB8AC3E}">
        <p14:creationId xmlns:p14="http://schemas.microsoft.com/office/powerpoint/2010/main" val="801096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Šešėlinės kopijos – kaip jos veikia? (1)</a:t>
            </a:r>
            <a:endParaRPr lang="lt-LT" dirty="0"/>
          </a:p>
        </p:txBody>
      </p:sp>
      <p:sp>
        <p:nvSpPr>
          <p:cNvPr id="3" name="Content Placeholder 2"/>
          <p:cNvSpPr>
            <a:spLocks noGrp="1"/>
          </p:cNvSpPr>
          <p:nvPr>
            <p:ph idx="1"/>
          </p:nvPr>
        </p:nvSpPr>
        <p:spPr/>
        <p:txBody>
          <a:bodyPr/>
          <a:lstStyle/>
          <a:p>
            <a:r>
              <a:rPr lang="lt-LT" dirty="0" smtClean="0"/>
              <a:t>Naudojamas FIFO (first in first out) saugojimo duomenų struktūroje būdas</a:t>
            </a:r>
          </a:p>
          <a:p>
            <a:r>
              <a:rPr lang="lt-LT" dirty="0" smtClean="0"/>
              <a:t>Šešėlinių kopijų serviso metu, sukūrus naują failą, failas nukopijuojamas į šešėlinėms kopijoms skirtą vietą diske</a:t>
            </a:r>
          </a:p>
          <a:p>
            <a:endParaRPr lang="lt-LT" dirty="0"/>
          </a:p>
          <a:p>
            <a:endParaRPr lang="lt-LT" dirty="0" smtClean="0"/>
          </a:p>
          <a:p>
            <a:endParaRPr lang="lt-LT" dirty="0"/>
          </a:p>
          <a:p>
            <a:endParaRPr lang="lt-LT" dirty="0" smtClean="0"/>
          </a:p>
          <a:p>
            <a:r>
              <a:rPr lang="lt-LT" dirty="0" smtClean="0"/>
              <a:t>Sekančių servisų metu tik failo pakeitimai yra išsaugomi šešėlinių kopijų vietoje, kartu su naujais sukurtais failais, jei tokių yra</a:t>
            </a:r>
            <a:endParaRPr lang="lt-LT" dirty="0"/>
          </a:p>
        </p:txBody>
      </p:sp>
      <p:sp>
        <p:nvSpPr>
          <p:cNvPr id="5" name="Flowchart: Magnetic Disk 4"/>
          <p:cNvSpPr/>
          <p:nvPr/>
        </p:nvSpPr>
        <p:spPr>
          <a:xfrm>
            <a:off x="978794" y="3230704"/>
            <a:ext cx="2086377" cy="13155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6" name="TextBox 5"/>
          <p:cNvSpPr txBox="1"/>
          <p:nvPr/>
        </p:nvSpPr>
        <p:spPr>
          <a:xfrm>
            <a:off x="1275009" y="3230704"/>
            <a:ext cx="1700010" cy="369332"/>
          </a:xfrm>
          <a:prstGeom prst="rect">
            <a:avLst/>
          </a:prstGeom>
          <a:noFill/>
        </p:spPr>
        <p:txBody>
          <a:bodyPr wrap="square" rtlCol="0">
            <a:spAutoFit/>
          </a:bodyPr>
          <a:lstStyle/>
          <a:p>
            <a:r>
              <a:rPr lang="lt-LT" dirty="0" smtClean="0"/>
              <a:t>Failų sistema</a:t>
            </a:r>
            <a:endParaRPr lang="lt-LT" dirty="0"/>
          </a:p>
        </p:txBody>
      </p:sp>
      <p:sp>
        <p:nvSpPr>
          <p:cNvPr id="7" name="Rectangle 6"/>
          <p:cNvSpPr/>
          <p:nvPr/>
        </p:nvSpPr>
        <p:spPr>
          <a:xfrm>
            <a:off x="1159097" y="3766625"/>
            <a:ext cx="1725770" cy="387314"/>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lt-LT" dirty="0" smtClean="0">
                <a:ln w="0"/>
                <a:solidFill>
                  <a:schemeClr val="tx1"/>
                </a:solidFill>
                <a:effectLst>
                  <a:outerShdw blurRad="38100" dist="19050" dir="2700000" algn="tl" rotWithShape="0">
                    <a:schemeClr val="dk1">
                      <a:alpha val="40000"/>
                    </a:schemeClr>
                  </a:outerShdw>
                </a:effectLst>
              </a:rPr>
              <a:t>1 GB failas</a:t>
            </a:r>
            <a:endParaRPr lang="lt-LT" dirty="0">
              <a:ln w="0"/>
              <a:solidFill>
                <a:schemeClr val="tx1"/>
              </a:solidFill>
              <a:effectLst>
                <a:outerShdw blurRad="38100" dist="19050" dir="2700000" algn="tl" rotWithShape="0">
                  <a:schemeClr val="dk1">
                    <a:alpha val="40000"/>
                  </a:schemeClr>
                </a:outerShdw>
              </a:effectLst>
            </a:endParaRPr>
          </a:p>
        </p:txBody>
      </p:sp>
      <p:sp>
        <p:nvSpPr>
          <p:cNvPr id="9" name="Flowchart: Magnetic Disk 8"/>
          <p:cNvSpPr/>
          <p:nvPr/>
        </p:nvSpPr>
        <p:spPr>
          <a:xfrm>
            <a:off x="4060738" y="3230704"/>
            <a:ext cx="2086377" cy="13155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10" name="TextBox 9"/>
          <p:cNvSpPr txBox="1"/>
          <p:nvPr/>
        </p:nvSpPr>
        <p:spPr>
          <a:xfrm>
            <a:off x="4221592" y="3230704"/>
            <a:ext cx="1970465" cy="369332"/>
          </a:xfrm>
          <a:prstGeom prst="rect">
            <a:avLst/>
          </a:prstGeom>
          <a:noFill/>
        </p:spPr>
        <p:txBody>
          <a:bodyPr wrap="square" rtlCol="0">
            <a:spAutoFit/>
          </a:bodyPr>
          <a:lstStyle/>
          <a:p>
            <a:r>
              <a:rPr lang="lt-LT" dirty="0" smtClean="0"/>
              <a:t>Šešėlinės kopijos</a:t>
            </a:r>
            <a:endParaRPr lang="lt-LT" dirty="0"/>
          </a:p>
        </p:txBody>
      </p:sp>
      <p:sp>
        <p:nvSpPr>
          <p:cNvPr id="11" name="Rectangle 10"/>
          <p:cNvSpPr/>
          <p:nvPr/>
        </p:nvSpPr>
        <p:spPr>
          <a:xfrm>
            <a:off x="4221592" y="3766625"/>
            <a:ext cx="1725769" cy="387314"/>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lt-LT" dirty="0">
                <a:ln w="0"/>
                <a:solidFill>
                  <a:schemeClr val="tx1"/>
                </a:solidFill>
                <a:effectLst>
                  <a:outerShdw blurRad="38100" dist="19050" dir="2700000" algn="tl" rotWithShape="0">
                    <a:schemeClr val="dk1">
                      <a:alpha val="40000"/>
                    </a:schemeClr>
                  </a:outerShdw>
                </a:effectLst>
              </a:rPr>
              <a:t>1 GB failas</a:t>
            </a:r>
          </a:p>
        </p:txBody>
      </p:sp>
      <p:sp>
        <p:nvSpPr>
          <p:cNvPr id="12" name="Right Arrow 11"/>
          <p:cNvSpPr/>
          <p:nvPr/>
        </p:nvSpPr>
        <p:spPr>
          <a:xfrm>
            <a:off x="2884866" y="3823465"/>
            <a:ext cx="1336726" cy="3124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t-LT"/>
          </a:p>
        </p:txBody>
      </p:sp>
      <p:sp>
        <p:nvSpPr>
          <p:cNvPr id="13" name="Flowchart: Magnetic Disk 12"/>
          <p:cNvSpPr/>
          <p:nvPr/>
        </p:nvSpPr>
        <p:spPr>
          <a:xfrm>
            <a:off x="978794" y="5444099"/>
            <a:ext cx="2086377" cy="13155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14" name="TextBox 13"/>
          <p:cNvSpPr txBox="1"/>
          <p:nvPr/>
        </p:nvSpPr>
        <p:spPr>
          <a:xfrm>
            <a:off x="1275009" y="5444099"/>
            <a:ext cx="1700010" cy="369332"/>
          </a:xfrm>
          <a:prstGeom prst="rect">
            <a:avLst/>
          </a:prstGeom>
          <a:noFill/>
        </p:spPr>
        <p:txBody>
          <a:bodyPr wrap="square" rtlCol="0">
            <a:spAutoFit/>
          </a:bodyPr>
          <a:lstStyle/>
          <a:p>
            <a:r>
              <a:rPr lang="lt-LT" dirty="0" smtClean="0"/>
              <a:t>Failų sistema</a:t>
            </a:r>
            <a:endParaRPr lang="lt-LT" dirty="0"/>
          </a:p>
        </p:txBody>
      </p:sp>
      <p:sp>
        <p:nvSpPr>
          <p:cNvPr id="15" name="Rectangle 14"/>
          <p:cNvSpPr/>
          <p:nvPr/>
        </p:nvSpPr>
        <p:spPr>
          <a:xfrm>
            <a:off x="1159097" y="5980020"/>
            <a:ext cx="1725770" cy="387314"/>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lt-LT" dirty="0" smtClean="0">
                <a:ln w="0"/>
                <a:solidFill>
                  <a:schemeClr val="tx1"/>
                </a:solidFill>
                <a:effectLst>
                  <a:outerShdw blurRad="38100" dist="19050" dir="2700000" algn="tl" rotWithShape="0">
                    <a:schemeClr val="dk1">
                      <a:alpha val="40000"/>
                    </a:schemeClr>
                  </a:outerShdw>
                </a:effectLst>
              </a:rPr>
              <a:t>1,2 GB failas</a:t>
            </a:r>
            <a:endParaRPr lang="lt-LT" dirty="0">
              <a:ln w="0"/>
              <a:solidFill>
                <a:schemeClr val="tx1"/>
              </a:solidFill>
              <a:effectLst>
                <a:outerShdw blurRad="38100" dist="19050" dir="2700000" algn="tl" rotWithShape="0">
                  <a:schemeClr val="dk1">
                    <a:alpha val="40000"/>
                  </a:schemeClr>
                </a:outerShdw>
              </a:effectLst>
            </a:endParaRPr>
          </a:p>
        </p:txBody>
      </p:sp>
      <p:sp>
        <p:nvSpPr>
          <p:cNvPr id="16" name="Flowchart: Magnetic Disk 15"/>
          <p:cNvSpPr/>
          <p:nvPr/>
        </p:nvSpPr>
        <p:spPr>
          <a:xfrm>
            <a:off x="4060738" y="5444099"/>
            <a:ext cx="2086377" cy="13155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17" name="TextBox 16"/>
          <p:cNvSpPr txBox="1"/>
          <p:nvPr/>
        </p:nvSpPr>
        <p:spPr>
          <a:xfrm>
            <a:off x="4221592" y="5444099"/>
            <a:ext cx="1970465" cy="369332"/>
          </a:xfrm>
          <a:prstGeom prst="rect">
            <a:avLst/>
          </a:prstGeom>
          <a:noFill/>
        </p:spPr>
        <p:txBody>
          <a:bodyPr wrap="square" rtlCol="0">
            <a:spAutoFit/>
          </a:bodyPr>
          <a:lstStyle/>
          <a:p>
            <a:r>
              <a:rPr lang="lt-LT" dirty="0" smtClean="0"/>
              <a:t>Šešėlinės kopijos</a:t>
            </a:r>
            <a:endParaRPr lang="lt-LT" dirty="0"/>
          </a:p>
        </p:txBody>
      </p:sp>
      <p:sp>
        <p:nvSpPr>
          <p:cNvPr id="18" name="Rectangle 17"/>
          <p:cNvSpPr/>
          <p:nvPr/>
        </p:nvSpPr>
        <p:spPr>
          <a:xfrm>
            <a:off x="4221592" y="5980020"/>
            <a:ext cx="1725769" cy="227931"/>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lt-LT" dirty="0">
                <a:ln w="0"/>
                <a:solidFill>
                  <a:schemeClr val="tx1"/>
                </a:solidFill>
                <a:effectLst>
                  <a:outerShdw blurRad="38100" dist="19050" dir="2700000" algn="tl" rotWithShape="0">
                    <a:schemeClr val="dk1">
                      <a:alpha val="40000"/>
                    </a:schemeClr>
                  </a:outerShdw>
                </a:effectLst>
              </a:rPr>
              <a:t>1 GB failas</a:t>
            </a:r>
          </a:p>
        </p:txBody>
      </p:sp>
      <p:sp>
        <p:nvSpPr>
          <p:cNvPr id="19" name="Right Arrow 18"/>
          <p:cNvSpPr/>
          <p:nvPr/>
        </p:nvSpPr>
        <p:spPr>
          <a:xfrm>
            <a:off x="2884866" y="6036860"/>
            <a:ext cx="1175872" cy="3124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t-LT"/>
          </a:p>
        </p:txBody>
      </p:sp>
      <p:sp>
        <p:nvSpPr>
          <p:cNvPr id="20" name="Rectangle 19"/>
          <p:cNvSpPr/>
          <p:nvPr/>
        </p:nvSpPr>
        <p:spPr>
          <a:xfrm>
            <a:off x="4060738" y="6235386"/>
            <a:ext cx="2086377" cy="2117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lt-LT" dirty="0" smtClean="0">
                <a:ln w="0"/>
                <a:solidFill>
                  <a:schemeClr val="tx1"/>
                </a:solidFill>
                <a:effectLst>
                  <a:outerShdw blurRad="38100" dist="19050" dir="2700000" algn="tl" rotWithShape="0">
                    <a:schemeClr val="dk1">
                      <a:alpha val="40000"/>
                    </a:schemeClr>
                  </a:outerShdw>
                </a:effectLst>
              </a:rPr>
              <a:t>0,2 </a:t>
            </a:r>
            <a:r>
              <a:rPr lang="lt-LT" dirty="0">
                <a:ln w="0"/>
                <a:solidFill>
                  <a:schemeClr val="tx1"/>
                </a:solidFill>
                <a:effectLst>
                  <a:outerShdw blurRad="38100" dist="19050" dir="2700000" algn="tl" rotWithShape="0">
                    <a:schemeClr val="dk1">
                      <a:alpha val="40000"/>
                    </a:schemeClr>
                  </a:outerShdw>
                </a:effectLst>
              </a:rPr>
              <a:t>GB </a:t>
            </a:r>
            <a:r>
              <a:rPr lang="lt-LT" dirty="0" smtClean="0">
                <a:ln w="0"/>
                <a:solidFill>
                  <a:schemeClr val="tx1"/>
                </a:solidFill>
                <a:effectLst>
                  <a:outerShdw blurRad="38100" dist="19050" dir="2700000" algn="tl" rotWithShape="0">
                    <a:schemeClr val="dk1">
                      <a:alpha val="40000"/>
                    </a:schemeClr>
                  </a:outerShdw>
                </a:effectLst>
              </a:rPr>
              <a:t>pakeitimai</a:t>
            </a:r>
            <a:endParaRPr lang="lt-LT"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1178281" y="6418530"/>
            <a:ext cx="1706585" cy="230785"/>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lt-LT" dirty="0" smtClean="0">
                <a:ln w="0"/>
                <a:solidFill>
                  <a:schemeClr val="tx1"/>
                </a:solidFill>
                <a:effectLst>
                  <a:outerShdw blurRad="38100" dist="19050" dir="2700000" algn="tl" rotWithShape="0">
                    <a:schemeClr val="dk1">
                      <a:alpha val="40000"/>
                    </a:schemeClr>
                  </a:outerShdw>
                </a:effectLst>
              </a:rPr>
              <a:t>Naujas failas</a:t>
            </a:r>
            <a:endParaRPr lang="lt-LT" dirty="0">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4250633" y="6515593"/>
            <a:ext cx="1706585" cy="230785"/>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lt-LT" dirty="0" smtClean="0">
                <a:ln w="0"/>
                <a:solidFill>
                  <a:schemeClr val="tx1"/>
                </a:solidFill>
                <a:effectLst>
                  <a:outerShdw blurRad="38100" dist="19050" dir="2700000" algn="tl" rotWithShape="0">
                    <a:schemeClr val="dk1">
                      <a:alpha val="40000"/>
                    </a:schemeClr>
                  </a:outerShdw>
                </a:effectLst>
              </a:rPr>
              <a:t>Naujas failas</a:t>
            </a:r>
            <a:endParaRPr lang="lt-LT"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0282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Šešėlinės kopijos – kaip jos veikia? </a:t>
            </a:r>
            <a:r>
              <a:rPr lang="lt-LT" dirty="0" smtClean="0"/>
              <a:t>(2)</a:t>
            </a:r>
            <a:endParaRPr lang="lt-LT" dirty="0"/>
          </a:p>
        </p:txBody>
      </p:sp>
      <p:sp>
        <p:nvSpPr>
          <p:cNvPr id="3" name="Content Placeholder 2"/>
          <p:cNvSpPr>
            <a:spLocks noGrp="1"/>
          </p:cNvSpPr>
          <p:nvPr>
            <p:ph idx="1"/>
          </p:nvPr>
        </p:nvSpPr>
        <p:spPr/>
        <p:txBody>
          <a:bodyPr>
            <a:normAutofit lnSpcReduction="10000"/>
          </a:bodyPr>
          <a:lstStyle/>
          <a:p>
            <a:r>
              <a:rPr lang="lt-LT" dirty="0" smtClean="0"/>
              <a:t>Kadangi šešėlinės kopijos naudoja FIFO, užsipildžius vietai, skirtai šešėlinėms kopijoms, naujoms versijoms atlaisvinti pašalinamos seniausios versijos ir failai.</a:t>
            </a:r>
          </a:p>
          <a:p>
            <a:endParaRPr lang="lt-LT" dirty="0"/>
          </a:p>
          <a:p>
            <a:endParaRPr lang="lt-LT" dirty="0" smtClean="0"/>
          </a:p>
          <a:p>
            <a:endParaRPr lang="lt-LT" dirty="0"/>
          </a:p>
          <a:p>
            <a:endParaRPr lang="lt-LT" dirty="0" smtClean="0"/>
          </a:p>
          <a:p>
            <a:r>
              <a:rPr lang="lt-LT" dirty="0" smtClean="0"/>
              <a:t>Jeigu failas ilgą laiką nebuvo modifikuojamas, jis po didelio laiko tarpo bus išmetamas iš šešėlinių kopijų. Būtent todėl Šešėlinės kopijos </a:t>
            </a:r>
            <a:r>
              <a:rPr lang="en-US" dirty="0" smtClean="0">
                <a:solidFill>
                  <a:srgbClr val="FF0000"/>
                </a:solidFill>
              </a:rPr>
              <a:t>n</a:t>
            </a:r>
            <a:r>
              <a:rPr lang="lt-LT" dirty="0" smtClean="0">
                <a:solidFill>
                  <a:srgbClr val="FF0000"/>
                </a:solidFill>
              </a:rPr>
              <a:t>ėra pakaitalas </a:t>
            </a:r>
            <a:r>
              <a:rPr lang="lt-LT" dirty="0" smtClean="0"/>
              <a:t>įprastoms „Backup“ atsarginėms kopijoms</a:t>
            </a:r>
            <a:r>
              <a:rPr lang="en-US" dirty="0" smtClean="0"/>
              <a:t>!</a:t>
            </a:r>
            <a:endParaRPr lang="lt-LT" dirty="0" smtClean="0"/>
          </a:p>
          <a:p>
            <a:r>
              <a:rPr lang="lt-LT" dirty="0" smtClean="0"/>
              <a:t>Jeigu šešėlinių kopijų servisas išjungiamas, visos šešėlinės kopijos </a:t>
            </a:r>
            <a:r>
              <a:rPr lang="lt-LT" dirty="0" smtClean="0">
                <a:solidFill>
                  <a:srgbClr val="FF0000"/>
                </a:solidFill>
              </a:rPr>
              <a:t>prarandamos</a:t>
            </a:r>
            <a:r>
              <a:rPr lang="en-US" dirty="0" smtClean="0">
                <a:solidFill>
                  <a:srgbClr val="FF0000"/>
                </a:solidFill>
              </a:rPr>
              <a:t>!</a:t>
            </a:r>
          </a:p>
          <a:p>
            <a:endParaRPr lang="lt-LT" dirty="0" smtClean="0"/>
          </a:p>
        </p:txBody>
      </p:sp>
      <p:sp>
        <p:nvSpPr>
          <p:cNvPr id="4" name="Flowchart: Magnetic Disk 3"/>
          <p:cNvSpPr/>
          <p:nvPr/>
        </p:nvSpPr>
        <p:spPr>
          <a:xfrm>
            <a:off x="1081825" y="3063279"/>
            <a:ext cx="2086377" cy="14443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5" name="TextBox 4"/>
          <p:cNvSpPr txBox="1"/>
          <p:nvPr/>
        </p:nvSpPr>
        <p:spPr>
          <a:xfrm>
            <a:off x="1378040" y="3063279"/>
            <a:ext cx="1700010" cy="369332"/>
          </a:xfrm>
          <a:prstGeom prst="rect">
            <a:avLst/>
          </a:prstGeom>
          <a:noFill/>
        </p:spPr>
        <p:txBody>
          <a:bodyPr wrap="square" rtlCol="0">
            <a:spAutoFit/>
          </a:bodyPr>
          <a:lstStyle/>
          <a:p>
            <a:r>
              <a:rPr lang="lt-LT" dirty="0" smtClean="0"/>
              <a:t>Failų sistema</a:t>
            </a:r>
            <a:endParaRPr lang="lt-LT" dirty="0"/>
          </a:p>
        </p:txBody>
      </p:sp>
      <p:sp>
        <p:nvSpPr>
          <p:cNvPr id="6" name="Rectangle 5"/>
          <p:cNvSpPr/>
          <p:nvPr/>
        </p:nvSpPr>
        <p:spPr>
          <a:xfrm>
            <a:off x="1262128" y="3599200"/>
            <a:ext cx="1725770" cy="387314"/>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lt-LT" dirty="0" smtClean="0">
                <a:ln w="0"/>
                <a:solidFill>
                  <a:schemeClr val="tx1"/>
                </a:solidFill>
                <a:effectLst>
                  <a:outerShdw blurRad="38100" dist="19050" dir="2700000" algn="tl" rotWithShape="0">
                    <a:schemeClr val="dk1">
                      <a:alpha val="40000"/>
                    </a:schemeClr>
                  </a:outerShdw>
                </a:effectLst>
              </a:rPr>
              <a:t>1 GB failas</a:t>
            </a:r>
            <a:endParaRPr lang="lt-LT" dirty="0">
              <a:ln w="0"/>
              <a:solidFill>
                <a:schemeClr val="tx1"/>
              </a:solidFill>
              <a:effectLst>
                <a:outerShdw blurRad="38100" dist="19050" dir="2700000" algn="tl" rotWithShape="0">
                  <a:schemeClr val="dk1">
                    <a:alpha val="40000"/>
                  </a:schemeClr>
                </a:outerShdw>
              </a:effectLst>
            </a:endParaRPr>
          </a:p>
        </p:txBody>
      </p:sp>
      <p:sp>
        <p:nvSpPr>
          <p:cNvPr id="7" name="Flowchart: Magnetic Disk 6"/>
          <p:cNvSpPr/>
          <p:nvPr/>
        </p:nvSpPr>
        <p:spPr>
          <a:xfrm>
            <a:off x="4166923" y="3063278"/>
            <a:ext cx="2864942" cy="13155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8" name="TextBox 7"/>
          <p:cNvSpPr txBox="1"/>
          <p:nvPr/>
        </p:nvSpPr>
        <p:spPr>
          <a:xfrm>
            <a:off x="4324623" y="3063279"/>
            <a:ext cx="2707242" cy="369332"/>
          </a:xfrm>
          <a:prstGeom prst="rect">
            <a:avLst/>
          </a:prstGeom>
          <a:noFill/>
        </p:spPr>
        <p:txBody>
          <a:bodyPr wrap="square" rtlCol="0">
            <a:spAutoFit/>
          </a:bodyPr>
          <a:lstStyle/>
          <a:p>
            <a:r>
              <a:rPr lang="lt-LT" dirty="0" smtClean="0"/>
              <a:t>Šešėlinės kopijos (1 GB)</a:t>
            </a:r>
            <a:endParaRPr lang="lt-LT" dirty="0"/>
          </a:p>
        </p:txBody>
      </p:sp>
      <p:sp>
        <p:nvSpPr>
          <p:cNvPr id="9" name="Rectangle 8"/>
          <p:cNvSpPr/>
          <p:nvPr/>
        </p:nvSpPr>
        <p:spPr>
          <a:xfrm rot="1611694">
            <a:off x="7344854" y="3469144"/>
            <a:ext cx="2707242" cy="387314"/>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lt-LT" dirty="0">
                <a:ln w="0"/>
                <a:solidFill>
                  <a:schemeClr val="tx1"/>
                </a:solidFill>
                <a:effectLst>
                  <a:outerShdw blurRad="38100" dist="19050" dir="2700000" algn="tl" rotWithShape="0">
                    <a:schemeClr val="dk1">
                      <a:alpha val="40000"/>
                    </a:schemeClr>
                  </a:outerShdw>
                </a:effectLst>
              </a:rPr>
              <a:t>1 GB </a:t>
            </a:r>
            <a:r>
              <a:rPr lang="lt-LT" dirty="0" smtClean="0">
                <a:ln w="0"/>
                <a:solidFill>
                  <a:schemeClr val="tx1"/>
                </a:solidFill>
                <a:effectLst>
                  <a:outerShdw blurRad="38100" dist="19050" dir="2700000" algn="tl" rotWithShape="0">
                    <a:schemeClr val="dk1">
                      <a:alpha val="40000"/>
                    </a:schemeClr>
                  </a:outerShdw>
                </a:effectLst>
              </a:rPr>
              <a:t>failas (labai senas)</a:t>
            </a:r>
            <a:endParaRPr lang="lt-LT" dirty="0">
              <a:ln w="0"/>
              <a:solidFill>
                <a:schemeClr val="tx1"/>
              </a:solidFill>
              <a:effectLst>
                <a:outerShdw blurRad="38100" dist="19050" dir="2700000" algn="tl" rotWithShape="0">
                  <a:schemeClr val="dk1">
                    <a:alpha val="40000"/>
                  </a:schemeClr>
                </a:outerShdw>
              </a:effectLst>
            </a:endParaRPr>
          </a:p>
        </p:txBody>
      </p:sp>
      <p:sp>
        <p:nvSpPr>
          <p:cNvPr id="10" name="Right Arrow 9"/>
          <p:cNvSpPr/>
          <p:nvPr/>
        </p:nvSpPr>
        <p:spPr>
          <a:xfrm>
            <a:off x="2987897" y="3656040"/>
            <a:ext cx="1336726" cy="3124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t-LT"/>
          </a:p>
        </p:txBody>
      </p:sp>
      <p:sp>
        <p:nvSpPr>
          <p:cNvPr id="11" name="Rectangle 10"/>
          <p:cNvSpPr/>
          <p:nvPr/>
        </p:nvSpPr>
        <p:spPr>
          <a:xfrm>
            <a:off x="1262127" y="4038350"/>
            <a:ext cx="1725770" cy="38731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lt-LT" dirty="0" smtClean="0">
                <a:ln w="0"/>
                <a:solidFill>
                  <a:schemeClr val="tx1"/>
                </a:solidFill>
                <a:effectLst>
                  <a:outerShdw blurRad="38100" dist="19050" dir="2700000" algn="tl" rotWithShape="0">
                    <a:schemeClr val="dk1">
                      <a:alpha val="40000"/>
                    </a:schemeClr>
                  </a:outerShdw>
                </a:effectLst>
              </a:rPr>
              <a:t>Naujas failas</a:t>
            </a:r>
            <a:endParaRPr lang="lt-LT"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4710016" y="3662800"/>
            <a:ext cx="1725770" cy="38731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lt-LT" dirty="0" smtClean="0">
                <a:ln w="0"/>
                <a:solidFill>
                  <a:schemeClr val="tx1"/>
                </a:solidFill>
                <a:effectLst>
                  <a:outerShdw blurRad="38100" dist="19050" dir="2700000" algn="tl" rotWithShape="0">
                    <a:schemeClr val="dk1">
                      <a:alpha val="40000"/>
                    </a:schemeClr>
                  </a:outerShdw>
                </a:effectLst>
              </a:rPr>
              <a:t>Naujas failas</a:t>
            </a:r>
            <a:endParaRPr lang="lt-LT" dirty="0">
              <a:ln w="0"/>
              <a:solidFill>
                <a:schemeClr val="tx1"/>
              </a:solidFill>
              <a:effectLst>
                <a:outerShdw blurRad="38100" dist="19050" dir="2700000" algn="tl" rotWithShape="0">
                  <a:schemeClr val="dk1">
                    <a:alpha val="40000"/>
                  </a:schemeClr>
                </a:outerShdw>
              </a:effectLst>
            </a:endParaRPr>
          </a:p>
        </p:txBody>
      </p:sp>
      <p:sp>
        <p:nvSpPr>
          <p:cNvPr id="13" name="Right Arrow 12"/>
          <p:cNvSpPr/>
          <p:nvPr/>
        </p:nvSpPr>
        <p:spPr>
          <a:xfrm>
            <a:off x="7031865" y="3509272"/>
            <a:ext cx="491915" cy="3124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2374410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Šešėlinių kopijų serviso architektūra</a:t>
            </a:r>
            <a:endParaRPr lang="lt-LT"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601490" cy="3414332"/>
          </a:xfrm>
        </p:spPr>
      </p:pic>
    </p:spTree>
    <p:extLst>
      <p:ext uri="{BB962C8B-B14F-4D97-AF65-F5344CB8AC3E}">
        <p14:creationId xmlns:p14="http://schemas.microsoft.com/office/powerpoint/2010/main" val="2384750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Šešėlinių kopijų serviso </a:t>
            </a:r>
            <a:r>
              <a:rPr lang="lt-LT" dirty="0" smtClean="0"/>
              <a:t>architektūra: „Requestor (prašytojai)“</a:t>
            </a:r>
            <a:endParaRPr lang="lt-LT" dirty="0"/>
          </a:p>
        </p:txBody>
      </p:sp>
      <p:sp>
        <p:nvSpPr>
          <p:cNvPr id="3" name="Content Placeholder 2"/>
          <p:cNvSpPr>
            <a:spLocks noGrp="1"/>
          </p:cNvSpPr>
          <p:nvPr>
            <p:ph idx="1"/>
          </p:nvPr>
        </p:nvSpPr>
        <p:spPr/>
        <p:txBody>
          <a:bodyPr/>
          <a:lstStyle/>
          <a:p>
            <a:r>
              <a:rPr lang="lt-LT" dirty="0" smtClean="0"/>
              <a:t>Paprastai yra „backup“ aplikacija.</a:t>
            </a:r>
          </a:p>
          <a:p>
            <a:r>
              <a:rPr lang="lt-LT" dirty="0" smtClean="0"/>
              <a:t>Taip pat gali būti programos, kurios valdo šešėlinių kopijų kūrimą ir naudojimą.</a:t>
            </a:r>
          </a:p>
          <a:p>
            <a:r>
              <a:rPr lang="lt-LT" dirty="0" smtClean="0"/>
              <a:t>„Prašytojai“ taip pat bendrauja su „rašytojais“, rinkdami informaciją apie tai, kas turi būti atkurta ir kaip turi būti atkurta</a:t>
            </a:r>
          </a:p>
        </p:txBody>
      </p:sp>
    </p:spTree>
    <p:extLst>
      <p:ext uri="{BB962C8B-B14F-4D97-AF65-F5344CB8AC3E}">
        <p14:creationId xmlns:p14="http://schemas.microsoft.com/office/powerpoint/2010/main" val="2112152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Šešėlinių kopijų serviso architektūra: </a:t>
            </a:r>
            <a:r>
              <a:rPr lang="lt-LT" dirty="0" smtClean="0"/>
              <a:t>„Writter (rašytojai)“</a:t>
            </a:r>
            <a:endParaRPr lang="lt-LT" dirty="0"/>
          </a:p>
        </p:txBody>
      </p:sp>
      <p:sp>
        <p:nvSpPr>
          <p:cNvPr id="3" name="Content Placeholder 2"/>
          <p:cNvSpPr>
            <a:spLocks noGrp="1"/>
          </p:cNvSpPr>
          <p:nvPr>
            <p:ph idx="1"/>
          </p:nvPr>
        </p:nvSpPr>
        <p:spPr/>
        <p:txBody>
          <a:bodyPr/>
          <a:lstStyle/>
          <a:p>
            <a:r>
              <a:rPr lang="lt-LT" dirty="0" smtClean="0"/>
              <a:t>Programinė įranga, kuri pasirūpina, jog šešėlinių kopijų servisas nuolat būtų vykdomas ir turinys atnaujinamas.</a:t>
            </a:r>
          </a:p>
          <a:p>
            <a:r>
              <a:rPr lang="lt-LT" dirty="0" smtClean="0"/>
              <a:t>Pagrindiniai 2 „rašytojų“ tikslai:</a:t>
            </a:r>
          </a:p>
          <a:p>
            <a:r>
              <a:rPr lang="lt-LT" dirty="0" smtClean="0"/>
              <a:t>1. Bendrauti su Šešėlinių kopijų servisu, jog būtų paskirstyta vieta kietajame diske atsarginėms kopijoms, ir tuo pačiu pasirūpinti, jog jokie įrašymai nebūtų atlikti, kol šešėlinė kopija yra kuriama.</a:t>
            </a:r>
          </a:p>
          <a:p>
            <a:r>
              <a:rPr lang="lt-LT" dirty="0" smtClean="0"/>
              <a:t>2. Parūpinti informaciją apie aplikacijos vardą, iliustracijas, failus (įtraukti arba išmesti) ir duomenų atkūrimo strategiją. </a:t>
            </a:r>
            <a:endParaRPr lang="lt-LT" dirty="0"/>
          </a:p>
        </p:txBody>
      </p:sp>
    </p:spTree>
    <p:extLst>
      <p:ext uri="{BB962C8B-B14F-4D97-AF65-F5344CB8AC3E}">
        <p14:creationId xmlns:p14="http://schemas.microsoft.com/office/powerpoint/2010/main" val="3082743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Šešėlinių kopijų serviso architektūra: </a:t>
            </a:r>
            <a:r>
              <a:rPr lang="lt-LT" dirty="0" smtClean="0"/>
              <a:t>„Providers (tiekėjai)“</a:t>
            </a:r>
            <a:endParaRPr lang="lt-LT" dirty="0"/>
          </a:p>
        </p:txBody>
      </p:sp>
      <p:sp>
        <p:nvSpPr>
          <p:cNvPr id="3" name="Content Placeholder 2"/>
          <p:cNvSpPr>
            <a:spLocks noGrp="1"/>
          </p:cNvSpPr>
          <p:nvPr>
            <p:ph idx="1"/>
          </p:nvPr>
        </p:nvSpPr>
        <p:spPr/>
        <p:txBody>
          <a:bodyPr/>
          <a:lstStyle/>
          <a:p>
            <a:r>
              <a:rPr lang="lt-LT" dirty="0" smtClean="0"/>
              <a:t>Tarnauja kaip saugojamoji vieta (techninė įranga) arba kaip operacinė sistema (programinė įranga).</a:t>
            </a:r>
          </a:p>
          <a:p>
            <a:r>
              <a:rPr lang="lt-LT" dirty="0" smtClean="0"/>
              <a:t>Esant reikalavimui, sukuria savo šešėlines kopijas. Tada Šešėlinių kopijų servisas duoda signalą aplikacijoms, jog bus kuriama nauja kopija. Tada tiekėjas gauna įsakymą sukurti ir palaikyti šešėlinę kopiją, kol jos daugiau nebereikės.</a:t>
            </a:r>
          </a:p>
        </p:txBody>
      </p:sp>
    </p:spTree>
    <p:extLst>
      <p:ext uri="{BB962C8B-B14F-4D97-AF65-F5344CB8AC3E}">
        <p14:creationId xmlns:p14="http://schemas.microsoft.com/office/powerpoint/2010/main" val="3604885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189</TotalTime>
  <Words>648</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Šešėlinės Kopijos</vt:lpstr>
      <vt:lpstr>Šešėlinės kopijos – kas tai?</vt:lpstr>
      <vt:lpstr>Šešėlinių kopijų ypatumai</vt:lpstr>
      <vt:lpstr>Šešėlinės kopijos – kaip jos veikia? (1)</vt:lpstr>
      <vt:lpstr>Šešėlinės kopijos – kaip jos veikia? (2)</vt:lpstr>
      <vt:lpstr>Šešėlinių kopijų serviso architektūra</vt:lpstr>
      <vt:lpstr>Šešėlinių kopijų serviso architektūra: „Requestor (prašytojai)“</vt:lpstr>
      <vt:lpstr>Šešėlinių kopijų serviso architektūra: „Writter (rašytojai)“</vt:lpstr>
      <vt:lpstr>Šešėlinių kopijų serviso architektūra: „Providers (tiekėjai)“</vt:lpstr>
      <vt:lpstr>Šešėlinės kopijos kūrimas</vt:lpstr>
      <vt:lpstr>Šešėlinės kopijos kūrimas</vt:lpstr>
      <vt:lpstr>Panaudojimas</vt:lpstr>
      <vt:lpstr>Ačiū už Dėmesį!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Šešėlinės Kopijos</dc:title>
  <dc:creator>petkus09@gmail.com</dc:creator>
  <cp:lastModifiedBy>petkus09@gmail.com</cp:lastModifiedBy>
  <cp:revision>17</cp:revision>
  <dcterms:created xsi:type="dcterms:W3CDTF">2013-05-27T16:22:24Z</dcterms:created>
  <dcterms:modified xsi:type="dcterms:W3CDTF">2013-05-27T19:35:25Z</dcterms:modified>
</cp:coreProperties>
</file>