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0270d03d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40270d03d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40270d03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40270d03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0270d03d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40270d03d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0270d03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40270d03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40270d03d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40270d03d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40270d03d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40270d03d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40270d03d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40270d03d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40270d03d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40270d03d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0270d03d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40270d03d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0270d03d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40270d03d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0270d0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0270d0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0270d03d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0270d03d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40270d03d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40270d03d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40f66d9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40f66d9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0270d0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0270d0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40270d0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40270d0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40270d0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40270d0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270d03d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40270d03d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40270d03d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40270d03d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40270d03d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40270d03d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0f66d9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0f66d9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9.gif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LOGISTIC 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REGRESSION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578575" y="4412550"/>
            <a:ext cx="236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10">
                <a:solidFill>
                  <a:schemeClr val="dk1"/>
                </a:solidFill>
              </a:rPr>
              <a:t>Pena Benafa</a:t>
            </a:r>
            <a:endParaRPr sz="12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10">
                <a:solidFill>
                  <a:schemeClr val="dk1"/>
                </a:solidFill>
              </a:rPr>
              <a:t>pena.benafa@stud.hshl.de</a:t>
            </a:r>
            <a:endParaRPr sz="121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25" y="1256225"/>
            <a:ext cx="8464375" cy="244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23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Continue...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10595" l="-3496" r="1569" t="-13359"/>
          <a:stretch/>
        </p:blipFill>
        <p:spPr>
          <a:xfrm>
            <a:off x="0" y="600225"/>
            <a:ext cx="8877250" cy="42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23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Continue...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75" y="935725"/>
            <a:ext cx="8648401" cy="41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8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Continue...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0950"/>
            <a:ext cx="8520601" cy="42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215375" y="3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Continue...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75" y="557825"/>
            <a:ext cx="6367800" cy="45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215375" y="3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Continue...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50" y="543325"/>
            <a:ext cx="6411251" cy="460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215375" y="3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Continue...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7182"/>
            <a:ext cx="9143999" cy="4210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215375" y="3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Continue...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897075"/>
            <a:ext cx="7066792" cy="42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400" y="3492538"/>
            <a:ext cx="46482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Continue...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470875"/>
            <a:ext cx="6867475" cy="46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215375" y="3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Continue...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03875"/>
            <a:ext cx="6791976" cy="46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Machine learning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What is regression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Regression Model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What is logistic regression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What is logistic function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Real life use case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Demo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Pros and Cons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Summary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215375" y="3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Continue...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050" y="582775"/>
            <a:ext cx="8869350" cy="41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Pros:</a:t>
            </a:r>
            <a:endParaRPr b="1" sz="15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Easier to Implement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Probability Prediction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Unlikely to Overfit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Large Dataset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Classification of Unknown Records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27" name="Google Shape;227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21">
                <a:solidFill>
                  <a:schemeClr val="dk1"/>
                </a:solidFill>
              </a:rPr>
              <a:t>Cons:</a:t>
            </a:r>
            <a:endParaRPr b="1" sz="1521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Possibility of Under-fitting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Predicts Only Discrete Functions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Limited Use Case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21">
              <a:solidFill>
                <a:schemeClr val="dk1"/>
              </a:solidFill>
            </a:endParaRPr>
          </a:p>
        </p:txBody>
      </p:sp>
      <p:cxnSp>
        <p:nvCxnSpPr>
          <p:cNvPr id="228" name="Google Shape;228;p33"/>
          <p:cNvCxnSpPr>
            <a:stCxn id="225" idx="2"/>
          </p:cNvCxnSpPr>
          <p:nvPr/>
        </p:nvCxnSpPr>
        <p:spPr>
          <a:xfrm flipH="1">
            <a:off x="4571100" y="1017725"/>
            <a:ext cx="900" cy="40968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4" name="Google Shape;234;p34"/>
          <p:cNvSpPr txBox="1"/>
          <p:nvPr>
            <p:ph idx="2" type="body"/>
          </p:nvPr>
        </p:nvSpPr>
        <p:spPr>
          <a:xfrm>
            <a:off x="406100" y="10800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 </a:t>
            </a: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is used to model the probability of a certain class or event existing such as pass/fail, win/lose, alive/dead.</a:t>
            </a:r>
            <a:endParaRPr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400"/>
              <a:buChar char="●"/>
            </a:pP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The target variable always has to be categorical.</a:t>
            </a:r>
            <a:endParaRPr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400"/>
              <a:buChar char="●"/>
            </a:pP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It is best used for classification problems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0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ML?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subset of AI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machines improves at tasks as it learns from experience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Improvement is enabled by the application of regression technique(s).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99915"/>
            <a:ext cx="3653175" cy="376896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697400" y="4601650"/>
            <a:ext cx="413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https://towardsdatascience.com/cousins-of-artificial-intelligence-dda4edc27b55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Regression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15475"/>
            <a:ext cx="43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Predictive modelling technique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Estimates the relationship between a dependent variable (target) and an independent variable(predictor)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 any arbitrary value of X, the Y value can be predicted.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250" y="1263200"/>
            <a:ext cx="3514325" cy="27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292375" y="3979200"/>
            <a:ext cx="397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http://www.sthda.com/english/articles/40-regression-analysis/167-simple-linear-regression-in-r/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8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Linear Regression is used to predict the value of a variable based on the value of another variable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Logistic Regression is used to predict a binary outcome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Polynomial Regression is used to fit a non-linear equation to a data set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pSp>
        <p:nvGrpSpPr>
          <p:cNvPr id="84" name="Google Shape;84;p17"/>
          <p:cNvGrpSpPr/>
          <p:nvPr/>
        </p:nvGrpSpPr>
        <p:grpSpPr>
          <a:xfrm>
            <a:off x="5098175" y="1152468"/>
            <a:ext cx="3453275" cy="3308980"/>
            <a:chOff x="4749900" y="1566793"/>
            <a:chExt cx="3453275" cy="3308980"/>
          </a:xfrm>
        </p:grpSpPr>
        <p:sp>
          <p:nvSpPr>
            <p:cNvPr id="85" name="Google Shape;85;p17"/>
            <p:cNvSpPr/>
            <p:nvPr/>
          </p:nvSpPr>
          <p:spPr>
            <a:xfrm>
              <a:off x="4749900" y="2735886"/>
              <a:ext cx="1214117" cy="970793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6989025" y="1566793"/>
              <a:ext cx="1214117" cy="970793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6989025" y="3904979"/>
              <a:ext cx="1214117" cy="970793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6989025" y="2735876"/>
              <a:ext cx="1214117" cy="970793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Google Shape;89;p17"/>
            <p:cNvCxnSpPr>
              <a:endCxn id="86" idx="1"/>
            </p:cNvCxnSpPr>
            <p:nvPr/>
          </p:nvCxnSpPr>
          <p:spPr>
            <a:xfrm flipH="1" rot="10800000">
              <a:off x="5963925" y="2052189"/>
              <a:ext cx="1025100" cy="68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" name="Google Shape;90;p17"/>
            <p:cNvCxnSpPr/>
            <p:nvPr/>
          </p:nvCxnSpPr>
          <p:spPr>
            <a:xfrm>
              <a:off x="5963994" y="3706679"/>
              <a:ext cx="1025031" cy="68375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" name="Google Shape;91;p17"/>
            <p:cNvCxnSpPr>
              <a:stCxn id="85" idx="3"/>
              <a:endCxn id="88" idx="1"/>
            </p:cNvCxnSpPr>
            <p:nvPr/>
          </p:nvCxnSpPr>
          <p:spPr>
            <a:xfrm>
              <a:off x="5964017" y="3221283"/>
              <a:ext cx="1025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" name="Google Shape;92;p17"/>
            <p:cNvSpPr txBox="1"/>
            <p:nvPr/>
          </p:nvSpPr>
          <p:spPr>
            <a:xfrm>
              <a:off x="4749900" y="2913488"/>
              <a:ext cx="1208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Regression</a:t>
              </a:r>
              <a:r>
                <a:rPr lang="en"/>
                <a:t> Analysis</a:t>
              </a:r>
              <a:endParaRPr/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6995025" y="1711525"/>
              <a:ext cx="1208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Linear </a:t>
              </a:r>
              <a:r>
                <a:rPr lang="en"/>
                <a:t>Regression</a:t>
              </a:r>
              <a:r>
                <a:rPr lang="en"/>
                <a:t> </a:t>
              </a:r>
              <a:endParaRPr/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6995075" y="2913500"/>
              <a:ext cx="1208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Logistic </a:t>
              </a:r>
              <a:r>
                <a:rPr lang="en"/>
                <a:t>Regression</a:t>
              </a:r>
              <a:r>
                <a:rPr lang="en"/>
                <a:t> </a:t>
              </a:r>
              <a:endParaRPr/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6995025" y="4068125"/>
              <a:ext cx="1208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Polynomial </a:t>
              </a:r>
              <a:r>
                <a:rPr lang="en"/>
                <a:t>Regression 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0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Logistic Regression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111525" y="778650"/>
            <a:ext cx="47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</a:t>
            </a:r>
            <a:r>
              <a:rPr lang="en">
                <a:solidFill>
                  <a:schemeClr val="dk1"/>
                </a:solidFill>
              </a:rPr>
              <a:t>ses a logistic function to measure the </a:t>
            </a:r>
            <a:r>
              <a:rPr lang="en">
                <a:solidFill>
                  <a:schemeClr val="dk1"/>
                </a:solidFill>
              </a:rPr>
              <a:t>probabilistic</a:t>
            </a:r>
            <a:r>
              <a:rPr lang="en">
                <a:solidFill>
                  <a:schemeClr val="dk1"/>
                </a:solidFill>
              </a:rPr>
              <a:t> relationship between two variables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Independent variables and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categorical (binary or multi-class) dependent variables.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Uses the maximum likelihood (Optimal way to fit a distribution to the data)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251" y="2731128"/>
            <a:ext cx="3433675" cy="18857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5549725" y="4497050"/>
            <a:ext cx="323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https://www.equiskill.com/understanding-logistic-regression/</a:t>
            </a:r>
            <a:endParaRPr sz="9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25" y="2895950"/>
            <a:ext cx="4126424" cy="22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225" y="588950"/>
            <a:ext cx="4304774" cy="175093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5295475" y="2389250"/>
            <a:ext cx="374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https://www.knowledgehut.com/blog/data-science/logistic-regression-for-machine-learning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Function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696675" y="1063300"/>
            <a:ext cx="28842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75" y="1103300"/>
            <a:ext cx="5238750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f&lt;/mi&gt;&lt;mfenced&gt;&lt;mi&gt;x&lt;/mi&gt;&lt;/mfenced&gt;&lt;mo&gt;&amp;#xA0;&lt;/mo&gt;&lt;mo&gt;=&lt;/mo&gt;&lt;mo&gt;&amp;#xA0;&lt;/mo&gt;&lt;mfrac&gt;&lt;mi&gt;L&lt;/mi&gt;&lt;mrow&gt;&lt;mn&gt;1&lt;/mn&gt;&lt;mo&gt;&amp;#xA0;&lt;/mo&gt;&lt;mo&gt;+&lt;/mo&gt;&lt;msup&gt;&lt;mi&gt;e&lt;/mi&gt;&lt;mrow&gt;&lt;mo&gt;-&lt;/mo&gt;&lt;mi&gt;k&lt;/mi&gt;&lt;mfenced&gt;&lt;mrow&gt;&lt;mi&gt;x&lt;/mi&gt;&lt;mo&gt;-&lt;/mo&gt;&lt;msup&gt;&lt;mi&gt;x&lt;/mi&gt;&lt;mn&gt;0&lt;/mn&gt;&lt;/msup&gt;&lt;/mrow&gt;&lt;/mfenced&gt;&lt;/mrow&gt;&lt;/msup&gt;&lt;/mrow&gt;&lt;/mfrac&gt;&lt;/math&gt;" id="114" name="Google Shape;114;p19" title="f open parentheses x close parentheses space equals space fraction numerator L over denominator 1 space plus e to the power of negative k open parentheses x minus x to the power of 0 close parentheses end exponent end frac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525" y="1226950"/>
            <a:ext cx="2325822" cy="5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5637400" y="1956250"/>
            <a:ext cx="3447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 = curve’</a:t>
            </a:r>
            <a:r>
              <a:rPr lang="en"/>
              <a:t>s</a:t>
            </a:r>
            <a:r>
              <a:rPr lang="en"/>
              <a:t> maximum 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 = logistic growth rate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</a:t>
            </a:r>
            <a:r>
              <a:rPr lang="en"/>
              <a:t>  = independent variable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x0 = value of x at sigmoid’s midpoint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994675" y="4618025"/>
            <a:ext cx="389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logistic regression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tends it to limit the cost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function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between 0 and 1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203925" y="2505775"/>
            <a:ext cx="151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0000"/>
                </a:solidFill>
              </a:rPr>
              <a:t>Threshold value</a:t>
            </a:r>
            <a:endParaRPr b="1" sz="1300">
              <a:solidFill>
                <a:srgbClr val="660000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696675" y="3250800"/>
            <a:ext cx="3447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 value indicates the probability of winning or losing.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Above the threshold is approximated to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Below t</a:t>
            </a:r>
            <a:r>
              <a:rPr lang="en">
                <a:solidFill>
                  <a:schemeClr val="dk1"/>
                </a:solidFill>
              </a:rPr>
              <a:t>he threshold is approximated to 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38275" y="41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Real-Life Use Cases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00" y="1152475"/>
            <a:ext cx="4056675" cy="22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36066"/>
            <a:ext cx="4260300" cy="21328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0"/>
          <p:cNvCxnSpPr/>
          <p:nvPr/>
        </p:nvCxnSpPr>
        <p:spPr>
          <a:xfrm flipH="1">
            <a:off x="4397375" y="1097375"/>
            <a:ext cx="7200" cy="34773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0"/>
          <p:cNvSpPr txBox="1"/>
          <p:nvPr/>
        </p:nvSpPr>
        <p:spPr>
          <a:xfrm>
            <a:off x="489550" y="3460300"/>
            <a:ext cx="32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Weather prediction</a:t>
            </a:r>
            <a:endParaRPr b="1"/>
          </a:p>
        </p:txBody>
      </p:sp>
      <p:sp>
        <p:nvSpPr>
          <p:cNvPr id="129" name="Google Shape;129;p20"/>
          <p:cNvSpPr txBox="1"/>
          <p:nvPr/>
        </p:nvSpPr>
        <p:spPr>
          <a:xfrm>
            <a:off x="4739325" y="1741725"/>
            <a:ext cx="32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Classification problem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71825" y="17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Real-Life Use Cases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Weather condition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00" y="1203975"/>
            <a:ext cx="3932826" cy="221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125" y="2420875"/>
            <a:ext cx="4296000" cy="214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1"/>
          <p:cNvCxnSpPr/>
          <p:nvPr/>
        </p:nvCxnSpPr>
        <p:spPr>
          <a:xfrm>
            <a:off x="4375600" y="1195325"/>
            <a:ext cx="14400" cy="33540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1"/>
          <p:cNvSpPr txBox="1"/>
          <p:nvPr/>
        </p:nvSpPr>
        <p:spPr>
          <a:xfrm>
            <a:off x="463650" y="3448325"/>
            <a:ext cx="344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https://helvar.com/can-lighting-aid-recovery-time-in-hospitals/</a:t>
            </a:r>
            <a:endParaRPr sz="800"/>
          </a:p>
        </p:txBody>
      </p:sp>
      <p:sp>
        <p:nvSpPr>
          <p:cNvPr id="140" name="Google Shape;140;p21"/>
          <p:cNvSpPr txBox="1"/>
          <p:nvPr/>
        </p:nvSpPr>
        <p:spPr>
          <a:xfrm>
            <a:off x="5020350" y="4621900"/>
            <a:ext cx="349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https://researchleap.com/explaining-consumer-decision-making-process-critical-literature-review/</a:t>
            </a:r>
            <a:endParaRPr sz="600"/>
          </a:p>
        </p:txBody>
      </p:sp>
      <p:sp>
        <p:nvSpPr>
          <p:cNvPr id="141" name="Google Shape;141;p21"/>
          <p:cNvSpPr txBox="1"/>
          <p:nvPr/>
        </p:nvSpPr>
        <p:spPr>
          <a:xfrm>
            <a:off x="704125" y="3889475"/>
            <a:ext cx="23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Accurate </a:t>
            </a:r>
            <a:r>
              <a:rPr lang="en"/>
              <a:t>diagnose</a:t>
            </a:r>
            <a:r>
              <a:rPr lang="en"/>
              <a:t> 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5222125" y="1587475"/>
            <a:ext cx="23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r>
              <a:rPr lang="en"/>
              <a:t> of an event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