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6"/>
  </p:notesMasterIdLst>
  <p:sldIdLst>
    <p:sldId id="256" r:id="rId2"/>
    <p:sldId id="257" r:id="rId3"/>
    <p:sldId id="259" r:id="rId4"/>
    <p:sldId id="258" r:id="rId5"/>
    <p:sldId id="260" r:id="rId6"/>
    <p:sldId id="275" r:id="rId7"/>
    <p:sldId id="276" r:id="rId8"/>
    <p:sldId id="277" r:id="rId9"/>
    <p:sldId id="278" r:id="rId10"/>
    <p:sldId id="280" r:id="rId11"/>
    <p:sldId id="281" r:id="rId12"/>
    <p:sldId id="284" r:id="rId13"/>
    <p:sldId id="273" r:id="rId14"/>
    <p:sldId id="268" r:id="rId15"/>
  </p:sldIdLst>
  <p:sldSz cx="9144000" cy="5143500" type="screen16x9"/>
  <p:notesSz cx="6858000" cy="9144000"/>
  <p:embeddedFontLst>
    <p:embeddedFont>
      <p:font typeface="Fira Sans Condensed Medium" panose="020B0604020202020204" charset="0"/>
      <p:regular r:id="rId17"/>
      <p:bold r:id="rId18"/>
      <p:italic r:id="rId19"/>
      <p:boldItalic r:id="rId20"/>
    </p:embeddedFont>
    <p:embeddedFont>
      <p:font typeface="Fira Sans Extra Condensed Medium" panose="020B0604020202020204" charset="0"/>
      <p:regular r:id="rId21"/>
      <p:bold r:id="rId22"/>
      <p:italic r:id="rId23"/>
      <p:boldItalic r:id="rId24"/>
    </p:embeddedFont>
    <p:embeddedFont>
      <p:font typeface="Advent Pro SemiBold" panose="020B0604020202020204" charset="0"/>
      <p:regular r:id="rId25"/>
      <p:bold r:id="rId26"/>
      <p:italic r:id="rId27"/>
      <p:boldItalic r:id="rId28"/>
    </p:embeddedFont>
    <p:embeddedFont>
      <p:font typeface="Nunito Light" panose="020B0604020202020204" charset="0"/>
      <p:regular r:id="rId29"/>
      <p:italic r:id="rId30"/>
    </p:embeddedFont>
    <p:embeddedFont>
      <p:font typeface="Arial Black" panose="020B0A04020102020204" pitchFamily="34" charset="0"/>
      <p:bold r:id="rId31"/>
    </p:embeddedFont>
    <p:embeddedFont>
      <p:font typeface="Maven Pro" panose="020B0604020202020204" charset="0"/>
      <p:regular r:id="rId32"/>
      <p:bold r:id="rId33"/>
    </p:embeddedFont>
    <p:embeddedFont>
      <p:font typeface="Share Tech" panose="020B0604020202020204" charset="0"/>
      <p:regular r:id="rId34"/>
    </p:embeddedFont>
    <p:embeddedFont>
      <p:font typeface="Livvic Light" panose="020B0604020202020204" charset="0"/>
      <p:regular r:id="rId35"/>
      <p: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B4946F-F8E4-4617-B16B-5B0A86D43889}">
  <a:tblStyle styleId="{CBB4946F-F8E4-4617-B16B-5B0A86D438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theme" Target="theme/theme1.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6c52a2e8d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6c52a2e8d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7"/>
        <p:cNvGrpSpPr/>
        <p:nvPr/>
      </p:nvGrpSpPr>
      <p:grpSpPr>
        <a:xfrm>
          <a:off x="0" y="0"/>
          <a:ext cx="0" cy="0"/>
          <a:chOff x="0" y="0"/>
          <a:chExt cx="0" cy="0"/>
        </a:xfrm>
      </p:grpSpPr>
      <p:sp>
        <p:nvSpPr>
          <p:cNvPr id="1078" name="Google Shape;1078;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9" name="Google Shape;1079;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7"/>
        <p:cNvGrpSpPr/>
        <p:nvPr/>
      </p:nvGrpSpPr>
      <p:grpSpPr>
        <a:xfrm>
          <a:off x="0" y="0"/>
          <a:ext cx="0" cy="0"/>
          <a:chOff x="0" y="0"/>
          <a:chExt cx="0" cy="0"/>
        </a:xfrm>
      </p:grpSpPr>
      <p:sp>
        <p:nvSpPr>
          <p:cNvPr id="258" name="Google Shape;258;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9" name="Google Shape;259;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0" name="Google Shape;270;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1" name="Google Shape;271;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2" name="Google Shape;272;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3" name="Google Shape;273;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4" name="Google Shape;274;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5" name="Google Shape;275;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6" name="Google Shape;276;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7" name="Google Shape;277;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8" name="Google Shape;278;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311"/>
        <p:cNvGrpSpPr/>
        <p:nvPr/>
      </p:nvGrpSpPr>
      <p:grpSpPr>
        <a:xfrm>
          <a:off x="0" y="0"/>
          <a:ext cx="0" cy="0"/>
          <a:chOff x="0" y="0"/>
          <a:chExt cx="0" cy="0"/>
        </a:xfrm>
      </p:grpSpPr>
      <p:sp>
        <p:nvSpPr>
          <p:cNvPr id="312" name="Google Shape;312;p16"/>
          <p:cNvSpPr txBox="1">
            <a:spLocks noGrp="1"/>
          </p:cNvSpPr>
          <p:nvPr>
            <p:ph type="ctrTitle"/>
          </p:nvPr>
        </p:nvSpPr>
        <p:spPr>
          <a:xfrm>
            <a:off x="1121525"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3" name="Google Shape;313;p16"/>
          <p:cNvSpPr txBox="1">
            <a:spLocks noGrp="1"/>
          </p:cNvSpPr>
          <p:nvPr>
            <p:ph type="subTitle" idx="1"/>
          </p:nvPr>
        </p:nvSpPr>
        <p:spPr>
          <a:xfrm>
            <a:off x="961925" y="16437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4" name="Google Shape;314;p16"/>
          <p:cNvSpPr txBox="1">
            <a:spLocks noGrp="1"/>
          </p:cNvSpPr>
          <p:nvPr>
            <p:ph type="ctrTitle" idx="2"/>
          </p:nvPr>
        </p:nvSpPr>
        <p:spPr>
          <a:xfrm>
            <a:off x="3628263"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5" name="Google Shape;315;p16"/>
          <p:cNvSpPr txBox="1">
            <a:spLocks noGrp="1"/>
          </p:cNvSpPr>
          <p:nvPr>
            <p:ph type="subTitle" idx="3"/>
          </p:nvPr>
        </p:nvSpPr>
        <p:spPr>
          <a:xfrm>
            <a:off x="3468663" y="1643759"/>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6" name="Google Shape;316;p16"/>
          <p:cNvSpPr txBox="1">
            <a:spLocks noGrp="1"/>
          </p:cNvSpPr>
          <p:nvPr>
            <p:ph type="ctrTitle" idx="4"/>
          </p:nvPr>
        </p:nvSpPr>
        <p:spPr>
          <a:xfrm>
            <a:off x="6142624"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7" name="Google Shape;317;p16"/>
          <p:cNvSpPr txBox="1">
            <a:spLocks noGrp="1"/>
          </p:cNvSpPr>
          <p:nvPr>
            <p:ph type="subTitle" idx="5"/>
          </p:nvPr>
        </p:nvSpPr>
        <p:spPr>
          <a:xfrm>
            <a:off x="5947924" y="16437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8" name="Google Shape;318;p16"/>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19" name="Google Shape;319;p16"/>
          <p:cNvSpPr txBox="1">
            <a:spLocks noGrp="1"/>
          </p:cNvSpPr>
          <p:nvPr>
            <p:ph type="ctrTitle" idx="7"/>
          </p:nvPr>
        </p:nvSpPr>
        <p:spPr>
          <a:xfrm>
            <a:off x="1121525"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0" name="Google Shape;320;p16"/>
          <p:cNvSpPr txBox="1">
            <a:spLocks noGrp="1"/>
          </p:cNvSpPr>
          <p:nvPr>
            <p:ph type="subTitle" idx="8"/>
          </p:nvPr>
        </p:nvSpPr>
        <p:spPr>
          <a:xfrm>
            <a:off x="961925" y="34792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1" name="Google Shape;321;p16"/>
          <p:cNvSpPr txBox="1">
            <a:spLocks noGrp="1"/>
          </p:cNvSpPr>
          <p:nvPr>
            <p:ph type="ctrTitle" idx="9"/>
          </p:nvPr>
        </p:nvSpPr>
        <p:spPr>
          <a:xfrm>
            <a:off x="3628263"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2" name="Google Shape;322;p16"/>
          <p:cNvSpPr txBox="1">
            <a:spLocks noGrp="1"/>
          </p:cNvSpPr>
          <p:nvPr>
            <p:ph type="subTitle" idx="13"/>
          </p:nvPr>
        </p:nvSpPr>
        <p:spPr>
          <a:xfrm>
            <a:off x="3533613" y="3479251"/>
            <a:ext cx="20706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3" name="Google Shape;323;p16"/>
          <p:cNvSpPr txBox="1">
            <a:spLocks noGrp="1"/>
          </p:cNvSpPr>
          <p:nvPr>
            <p:ph type="ctrTitle" idx="14"/>
          </p:nvPr>
        </p:nvSpPr>
        <p:spPr>
          <a:xfrm>
            <a:off x="6142624"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4" name="Google Shape;324;p16"/>
          <p:cNvSpPr txBox="1">
            <a:spLocks noGrp="1"/>
          </p:cNvSpPr>
          <p:nvPr>
            <p:ph type="subTitle" idx="15"/>
          </p:nvPr>
        </p:nvSpPr>
        <p:spPr>
          <a:xfrm>
            <a:off x="5947924" y="34792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5" name="Google Shape;325;p1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10"/>
        <p:cNvGrpSpPr/>
        <p:nvPr/>
      </p:nvGrpSpPr>
      <p:grpSpPr>
        <a:xfrm>
          <a:off x="0" y="0"/>
          <a:ext cx="0" cy="0"/>
          <a:chOff x="0" y="0"/>
          <a:chExt cx="0" cy="0"/>
        </a:xfrm>
      </p:grpSpPr>
      <p:sp>
        <p:nvSpPr>
          <p:cNvPr id="411" name="Google Shape;411;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2" name="Google Shape;412;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3" name="Google Shape;413;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4" name="Google Shape;414;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4" r:id="rId4"/>
    <p:sldLayoutId id="2147483655" r:id="rId5"/>
    <p:sldLayoutId id="2147483659" r:id="rId6"/>
    <p:sldLayoutId id="2147483662" r:id="rId7"/>
    <p:sldLayoutId id="2147483666"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6" name="Google Shape;436;p25"/>
          <p:cNvSpPr txBox="1">
            <a:spLocks noGrp="1"/>
          </p:cNvSpPr>
          <p:nvPr>
            <p:ph type="ctrTitle"/>
          </p:nvPr>
        </p:nvSpPr>
        <p:spPr>
          <a:xfrm>
            <a:off x="236384" y="1997105"/>
            <a:ext cx="8679459"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SYRIATEL TELECOMMUNICATION COMPANY CUSTOMER CHURN PREDICTION</a:t>
            </a:r>
            <a:endParaRPr dirty="0"/>
          </a:p>
        </p:txBody>
      </p:sp>
      <p:sp>
        <p:nvSpPr>
          <p:cNvPr id="437" name="Google Shape;437;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25"/>
          <p:cNvGrpSpPr/>
          <p:nvPr/>
        </p:nvGrpSpPr>
        <p:grpSpPr>
          <a:xfrm>
            <a:off x="6232314" y="3696331"/>
            <a:ext cx="121434" cy="1073147"/>
            <a:chOff x="6232314" y="3696331"/>
            <a:chExt cx="121434" cy="1073147"/>
          </a:xfrm>
        </p:grpSpPr>
        <p:sp>
          <p:nvSpPr>
            <p:cNvPr id="444" name="Google Shape;444;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25"/>
          <p:cNvGrpSpPr/>
          <p:nvPr/>
        </p:nvGrpSpPr>
        <p:grpSpPr>
          <a:xfrm>
            <a:off x="6780548" y="337714"/>
            <a:ext cx="133252" cy="1952377"/>
            <a:chOff x="6780548" y="337714"/>
            <a:chExt cx="133252" cy="1952377"/>
          </a:xfrm>
        </p:grpSpPr>
        <p:sp>
          <p:nvSpPr>
            <p:cNvPr id="447" name="Google Shape;447;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25"/>
          <p:cNvGrpSpPr/>
          <p:nvPr/>
        </p:nvGrpSpPr>
        <p:grpSpPr>
          <a:xfrm>
            <a:off x="1608717" y="1280046"/>
            <a:ext cx="199237" cy="2828935"/>
            <a:chOff x="1608717" y="1280046"/>
            <a:chExt cx="199237" cy="2828935"/>
          </a:xfrm>
        </p:grpSpPr>
        <p:sp>
          <p:nvSpPr>
            <p:cNvPr id="450" name="Google Shape;450;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5"/>
          <p:cNvGrpSpPr/>
          <p:nvPr/>
        </p:nvGrpSpPr>
        <p:grpSpPr>
          <a:xfrm>
            <a:off x="8008096" y="2108910"/>
            <a:ext cx="199001" cy="2139769"/>
            <a:chOff x="8008096" y="2108910"/>
            <a:chExt cx="199001" cy="2139769"/>
          </a:xfrm>
        </p:grpSpPr>
        <p:sp>
          <p:nvSpPr>
            <p:cNvPr id="456" name="Google Shape;456;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 name="Google Shape;458;p25"/>
          <p:cNvGrpSpPr/>
          <p:nvPr/>
        </p:nvGrpSpPr>
        <p:grpSpPr>
          <a:xfrm>
            <a:off x="4472500" y="3928605"/>
            <a:ext cx="199001" cy="867198"/>
            <a:chOff x="4475150" y="4052605"/>
            <a:chExt cx="199001" cy="867198"/>
          </a:xfrm>
        </p:grpSpPr>
        <p:sp>
          <p:nvSpPr>
            <p:cNvPr id="459" name="Google Shape;459;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Title 2"/>
          <p:cNvSpPr>
            <a:spLocks noGrp="1"/>
          </p:cNvSpPr>
          <p:nvPr>
            <p:ph type="ctrTitle"/>
          </p:nvPr>
        </p:nvSpPr>
        <p:spPr/>
        <p:txBody>
          <a:bodyPr/>
          <a:lstStyle/>
          <a:p>
            <a:r>
              <a:rPr lang="en-US" dirty="0" smtClean="0"/>
              <a:t>ROC-AUC CURVES </a:t>
            </a:r>
            <a:endParaRPr lang="en-US" dirty="0"/>
          </a:p>
        </p:txBody>
      </p:sp>
      <p:sp>
        <p:nvSpPr>
          <p:cNvPr id="4" name="Text Placeholder 3"/>
          <p:cNvSpPr>
            <a:spLocks noGrp="1"/>
          </p:cNvSpPr>
          <p:nvPr>
            <p:ph type="body" idx="2"/>
          </p:nvPr>
        </p:nvSpPr>
        <p:spPr/>
        <p:txBody>
          <a:bodyPr/>
          <a:lstStyle/>
          <a:p>
            <a:r>
              <a:rPr lang="en-US" dirty="0" smtClean="0"/>
              <a:t>Logistic </a:t>
            </a:r>
            <a:r>
              <a:rPr lang="en-US" dirty="0"/>
              <a:t>Regression (AUC = 0.83</a:t>
            </a:r>
            <a:r>
              <a:rPr lang="en-US" dirty="0" smtClean="0"/>
              <a:t>): </a:t>
            </a:r>
            <a:r>
              <a:rPr lang="en-US" dirty="0"/>
              <a:t>The curve demonstrated decent performance, with an AUC score of 0.83, indicating a satisfactory ability to distinguish between positive and negative classes.</a:t>
            </a:r>
          </a:p>
          <a:p>
            <a:endParaRPr lang="en-US" dirty="0"/>
          </a:p>
          <a:p>
            <a:r>
              <a:rPr lang="en-US" dirty="0" smtClean="0"/>
              <a:t>Random </a:t>
            </a:r>
            <a:r>
              <a:rPr lang="en-US" dirty="0"/>
              <a:t>Forest (AUC = 0.92</a:t>
            </a:r>
            <a:r>
              <a:rPr lang="en-US" dirty="0" smtClean="0"/>
              <a:t>): </a:t>
            </a:r>
            <a:r>
              <a:rPr lang="en-US" dirty="0"/>
              <a:t>The ROC-AUC curve exhibited excellent performance, with an AUC score of 0.92, indicating a high ability to distinguish between positive and negative classes. </a:t>
            </a:r>
          </a:p>
          <a:p>
            <a:r>
              <a:rPr lang="en-US" dirty="0" smtClean="0"/>
              <a:t>Decision </a:t>
            </a:r>
            <a:r>
              <a:rPr lang="en-US" dirty="0"/>
              <a:t>Tree (AUC = 0.81</a:t>
            </a:r>
            <a:r>
              <a:rPr lang="en-US" dirty="0" smtClean="0"/>
              <a:t>): </a:t>
            </a:r>
            <a:r>
              <a:rPr lang="en-US" dirty="0"/>
              <a:t>The curve showed good performance, with an AUC score of 0.81, indicating a satisfactory ability to distinguish between positive and negative classes.</a:t>
            </a:r>
          </a:p>
          <a:p>
            <a:endParaRPr lang="en-US" dirty="0"/>
          </a:p>
          <a:p>
            <a:r>
              <a:rPr lang="en-US" dirty="0"/>
              <a:t>Overall, the ROC-AUC curves confirmed the effectiveness of the models, with random forest outperforming logistic regression and decision tree models in terms of AUC score.</a:t>
            </a:r>
          </a:p>
        </p:txBody>
      </p:sp>
      <p:pic>
        <p:nvPicPr>
          <p:cNvPr id="5" name="Picture 4"/>
          <p:cNvPicPr>
            <a:picLocks/>
          </p:cNvPicPr>
          <p:nvPr/>
        </p:nvPicPr>
        <p:blipFill>
          <a:blip r:embed="rId2">
            <a:extLst>
              <a:ext uri="{28A0092B-C50C-407E-A947-70E740481C1C}">
                <a14:useLocalDpi xmlns:a14="http://schemas.microsoft.com/office/drawing/2010/main" val="0"/>
              </a:ext>
            </a:extLst>
          </a:blip>
          <a:stretch>
            <a:fillRect/>
          </a:stretch>
        </p:blipFill>
        <p:spPr>
          <a:xfrm>
            <a:off x="365760" y="1005840"/>
            <a:ext cx="4206240" cy="3840480"/>
          </a:xfrm>
          <a:prstGeom prst="rect">
            <a:avLst/>
          </a:prstGeom>
        </p:spPr>
      </p:pic>
    </p:spTree>
    <p:extLst>
      <p:ext uri="{BB962C8B-B14F-4D97-AF65-F5344CB8AC3E}">
        <p14:creationId xmlns:p14="http://schemas.microsoft.com/office/powerpoint/2010/main" val="2954539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Title 2"/>
          <p:cNvSpPr>
            <a:spLocks noGrp="1"/>
          </p:cNvSpPr>
          <p:nvPr>
            <p:ph type="ctrTitle"/>
          </p:nvPr>
        </p:nvSpPr>
        <p:spPr/>
        <p:txBody>
          <a:bodyPr/>
          <a:lstStyle/>
          <a:p>
            <a:r>
              <a:rPr lang="en-US" dirty="0" smtClean="0"/>
              <a:t>5-FOLD CROSS VALIDATION</a:t>
            </a:r>
            <a:endParaRPr lang="en-US" dirty="0"/>
          </a:p>
        </p:txBody>
      </p:sp>
      <p:sp>
        <p:nvSpPr>
          <p:cNvPr id="4" name="Text Placeholder 3"/>
          <p:cNvSpPr>
            <a:spLocks noGrp="1"/>
          </p:cNvSpPr>
          <p:nvPr>
            <p:ph type="body" idx="2"/>
          </p:nvPr>
        </p:nvSpPr>
        <p:spPr>
          <a:xfrm>
            <a:off x="4690124" y="1063525"/>
            <a:ext cx="4453875" cy="3782795"/>
          </a:xfrm>
        </p:spPr>
        <p:txBody>
          <a:bodyPr/>
          <a:lstStyle/>
          <a:p>
            <a:endParaRPr lang="en-US" sz="1000" dirty="0"/>
          </a:p>
          <a:p>
            <a:r>
              <a:rPr lang="en-US" sz="1000" dirty="0" smtClean="0"/>
              <a:t>Logistic </a:t>
            </a:r>
            <a:r>
              <a:rPr lang="en-US" sz="1000" dirty="0"/>
              <a:t>Regression</a:t>
            </a:r>
            <a:r>
              <a:rPr lang="en-US" sz="1000" dirty="0" smtClean="0"/>
              <a:t>:</a:t>
            </a:r>
            <a:endParaRPr lang="en-US" sz="1000" dirty="0"/>
          </a:p>
          <a:p>
            <a:pPr marL="165100" indent="0">
              <a:buNone/>
            </a:pPr>
            <a:r>
              <a:rPr lang="en-US" sz="1000" dirty="0" smtClean="0"/>
              <a:t>        </a:t>
            </a:r>
            <a:r>
              <a:rPr lang="en-US" sz="1000" dirty="0"/>
              <a:t>Mean Accuracy: 0.85897</a:t>
            </a:r>
          </a:p>
          <a:p>
            <a:pPr marL="165100" indent="0">
              <a:buNone/>
            </a:pPr>
            <a:r>
              <a:rPr lang="en-US" sz="1000" dirty="0" smtClean="0"/>
              <a:t>        CV </a:t>
            </a:r>
            <a:r>
              <a:rPr lang="en-US" sz="1000" dirty="0"/>
              <a:t>Scores: [0.73046, 0.88681, 0.89136, 0.89369, 0.89252]</a:t>
            </a:r>
          </a:p>
          <a:p>
            <a:pPr marL="165100" indent="0">
              <a:buNone/>
            </a:pPr>
            <a:r>
              <a:rPr lang="en-US" sz="1000" dirty="0" smtClean="0"/>
              <a:t>         </a:t>
            </a:r>
            <a:r>
              <a:rPr lang="en-US" sz="1000" dirty="0"/>
              <a:t>The model demonstrates consistent performance across folds, with an average accuracy of approximately 0.86.</a:t>
            </a:r>
          </a:p>
          <a:p>
            <a:endParaRPr lang="en-US" sz="1000" dirty="0"/>
          </a:p>
          <a:p>
            <a:r>
              <a:rPr lang="en-US" sz="1000" dirty="0" smtClean="0"/>
              <a:t>Random </a:t>
            </a:r>
            <a:r>
              <a:rPr lang="en-US" sz="1000" dirty="0"/>
              <a:t>Forest</a:t>
            </a:r>
            <a:r>
              <a:rPr lang="en-US" sz="1000" dirty="0" smtClean="0"/>
              <a:t>:</a:t>
            </a:r>
            <a:endParaRPr lang="en-US" sz="1000" dirty="0"/>
          </a:p>
          <a:p>
            <a:pPr marL="165100" indent="0">
              <a:buNone/>
            </a:pPr>
            <a:r>
              <a:rPr lang="en-US" sz="1000" dirty="0"/>
              <a:t> </a:t>
            </a:r>
            <a:r>
              <a:rPr lang="en-US" sz="1000" dirty="0" smtClean="0"/>
              <a:t>       </a:t>
            </a:r>
            <a:r>
              <a:rPr lang="en-US" sz="1000" dirty="0"/>
              <a:t>Mean Accuracy: 0.93812</a:t>
            </a:r>
          </a:p>
          <a:p>
            <a:pPr marL="165100" indent="0">
              <a:buNone/>
            </a:pPr>
            <a:r>
              <a:rPr lang="en-US" sz="1000" dirty="0"/>
              <a:t> </a:t>
            </a:r>
            <a:r>
              <a:rPr lang="en-US" sz="1000" dirty="0" smtClean="0"/>
              <a:t>       CV </a:t>
            </a:r>
            <a:r>
              <a:rPr lang="en-US" sz="1000" dirty="0"/>
              <a:t>Scores: [0.93582, 0.93116, 0.93692, 0.94276, 0.94393]</a:t>
            </a:r>
          </a:p>
          <a:p>
            <a:pPr marL="165100" indent="0">
              <a:buNone/>
            </a:pPr>
            <a:r>
              <a:rPr lang="en-US" sz="1000" dirty="0" smtClean="0"/>
              <a:t>        The </a:t>
            </a:r>
            <a:r>
              <a:rPr lang="en-US" sz="1000" dirty="0"/>
              <a:t>random forest model exhibits high accuracy across folds, with an average accuracy of approximately 0.94.</a:t>
            </a:r>
          </a:p>
          <a:p>
            <a:endParaRPr lang="en-US" sz="1000" dirty="0"/>
          </a:p>
          <a:p>
            <a:r>
              <a:rPr lang="en-US" sz="1000" dirty="0" smtClean="0"/>
              <a:t>Decision </a:t>
            </a:r>
            <a:r>
              <a:rPr lang="en-US" sz="1000" dirty="0"/>
              <a:t>Tree</a:t>
            </a:r>
            <a:r>
              <a:rPr lang="en-US" sz="1000" dirty="0" smtClean="0"/>
              <a:t>:</a:t>
            </a:r>
            <a:endParaRPr lang="en-US" sz="1000" dirty="0"/>
          </a:p>
          <a:p>
            <a:pPr marL="165100" indent="0">
              <a:buNone/>
            </a:pPr>
            <a:r>
              <a:rPr lang="en-US" sz="1000" dirty="0" smtClean="0"/>
              <a:t>        </a:t>
            </a:r>
            <a:r>
              <a:rPr lang="en-US" sz="1000" dirty="0"/>
              <a:t>Mean Accuracy: 0.89468</a:t>
            </a:r>
          </a:p>
          <a:p>
            <a:pPr marL="165100" indent="0">
              <a:buNone/>
            </a:pPr>
            <a:r>
              <a:rPr lang="en-US" sz="1000" dirty="0" smtClean="0"/>
              <a:t>        CV </a:t>
            </a:r>
            <a:r>
              <a:rPr lang="en-US" sz="1000" dirty="0"/>
              <a:t>Scores: [0.86464, 0.88798, 0.89836, 0.92056, 0.90187]</a:t>
            </a:r>
          </a:p>
          <a:p>
            <a:pPr marL="165100" indent="0" algn="just">
              <a:buNone/>
            </a:pPr>
            <a:r>
              <a:rPr lang="en-US" sz="1000" dirty="0" smtClean="0"/>
              <a:t>         The </a:t>
            </a:r>
            <a:r>
              <a:rPr lang="en-US" sz="1000" dirty="0"/>
              <a:t>decision tree model shows consistent performance, with </a:t>
            </a:r>
            <a:r>
              <a:rPr lang="en-US" sz="1000" dirty="0" smtClean="0"/>
              <a:t>an average </a:t>
            </a:r>
            <a:r>
              <a:rPr lang="en-US" sz="1000" dirty="0"/>
              <a:t>accuracy of approximately 0.89.</a:t>
            </a:r>
          </a:p>
          <a:p>
            <a:endParaRPr lang="en-US" sz="1000" dirty="0"/>
          </a:p>
          <a:p>
            <a:r>
              <a:rPr lang="en-US" sz="1000" dirty="0"/>
              <a:t>Overall, the random forest model achieves the highest average accuracy, followed by logistic regression and decision tree models. This indicates that the random forest model is the most effective in predicting customer churn in this dataset.</a:t>
            </a:r>
          </a:p>
        </p:txBody>
      </p:sp>
      <p:pic>
        <p:nvPicPr>
          <p:cNvPr id="5" name="Picture 4"/>
          <p:cNvPicPr>
            <a:picLocks/>
          </p:cNvPicPr>
          <p:nvPr/>
        </p:nvPicPr>
        <p:blipFill>
          <a:blip r:embed="rId2">
            <a:extLst>
              <a:ext uri="{28A0092B-C50C-407E-A947-70E740481C1C}">
                <a14:useLocalDpi xmlns:a14="http://schemas.microsoft.com/office/drawing/2010/main" val="0"/>
              </a:ext>
            </a:extLst>
          </a:blip>
          <a:stretch>
            <a:fillRect/>
          </a:stretch>
        </p:blipFill>
        <p:spPr>
          <a:xfrm>
            <a:off x="457200" y="1005840"/>
            <a:ext cx="4114800" cy="3840480"/>
          </a:xfrm>
          <a:prstGeom prst="rect">
            <a:avLst/>
          </a:prstGeom>
        </p:spPr>
      </p:pic>
    </p:spTree>
    <p:extLst>
      <p:ext uri="{BB962C8B-B14F-4D97-AF65-F5344CB8AC3E}">
        <p14:creationId xmlns:p14="http://schemas.microsoft.com/office/powerpoint/2010/main" val="454466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8817" y="338097"/>
            <a:ext cx="4994622" cy="307777"/>
          </a:xfrm>
          <a:prstGeom prst="rect">
            <a:avLst/>
          </a:prstGeom>
          <a:noFill/>
        </p:spPr>
        <p:txBody>
          <a:bodyPr wrap="square" rtlCol="0">
            <a:spAutoFit/>
          </a:bodyPr>
          <a:lstStyle/>
          <a:p>
            <a:pPr algn="ctr"/>
            <a:r>
              <a:rPr lang="en-US" dirty="0" smtClean="0">
                <a:solidFill>
                  <a:schemeClr val="bg1"/>
                </a:solidFill>
              </a:rPr>
              <a:t>CONCLUSION</a:t>
            </a:r>
            <a:endParaRPr lang="en-US" dirty="0">
              <a:solidFill>
                <a:schemeClr val="bg1"/>
              </a:solidFill>
            </a:endParaRPr>
          </a:p>
        </p:txBody>
      </p:sp>
      <p:sp>
        <p:nvSpPr>
          <p:cNvPr id="3" name="Rectangle 2"/>
          <p:cNvSpPr/>
          <p:nvPr/>
        </p:nvSpPr>
        <p:spPr>
          <a:xfrm>
            <a:off x="514829" y="952820"/>
            <a:ext cx="8513909" cy="3323987"/>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latin typeface="Helvetica Neue"/>
              </a:rPr>
              <a:t>Model Performance: The Random Forest model outperformed both Logistic Regression and Decision Tree models in terms of accuracy, with an average accuracy score of approximately 94%. This indicates that Random Forest may be the most suitable model for predicting customer churn.</a:t>
            </a:r>
          </a:p>
          <a:p>
            <a:pPr marL="285750" indent="-285750">
              <a:buFont typeface="Arial" panose="020B0604020202020204" pitchFamily="34" charset="0"/>
              <a:buChar char="•"/>
            </a:pPr>
            <a:r>
              <a:rPr lang="en-US" dirty="0">
                <a:solidFill>
                  <a:schemeClr val="bg1"/>
                </a:solidFill>
                <a:latin typeface="Helvetica Neue"/>
              </a:rPr>
              <a:t>Feature Importance: Important features such as total international charges, total international minutes, total night minutes, total night charge, and total day calls were identified across various models. These features can significantly influence the likelihood of customer churn and should be closely monitored by </a:t>
            </a:r>
            <a:r>
              <a:rPr lang="en-US" dirty="0" err="1">
                <a:solidFill>
                  <a:schemeClr val="bg1"/>
                </a:solidFill>
                <a:latin typeface="Helvetica Neue"/>
              </a:rPr>
              <a:t>SyriaTel</a:t>
            </a:r>
            <a:r>
              <a:rPr lang="en-US" dirty="0">
                <a:solidFill>
                  <a:schemeClr val="bg1"/>
                </a:solidFill>
                <a:latin typeface="Helvetica Neue"/>
              </a:rPr>
              <a:t>.</a:t>
            </a:r>
          </a:p>
          <a:p>
            <a:pPr marL="285750" indent="-285750">
              <a:buFont typeface="Arial" panose="020B0604020202020204" pitchFamily="34" charset="0"/>
              <a:buChar char="•"/>
            </a:pPr>
            <a:r>
              <a:rPr lang="en-US" dirty="0">
                <a:solidFill>
                  <a:schemeClr val="bg1"/>
                </a:solidFill>
                <a:latin typeface="Helvetica Neue"/>
              </a:rPr>
              <a:t>Business Recommendations: Based on the identified influential features, </a:t>
            </a:r>
            <a:r>
              <a:rPr lang="en-US" dirty="0" err="1">
                <a:solidFill>
                  <a:schemeClr val="bg1"/>
                </a:solidFill>
                <a:latin typeface="Helvetica Neue"/>
              </a:rPr>
              <a:t>SyriaTel</a:t>
            </a:r>
            <a:r>
              <a:rPr lang="en-US" dirty="0">
                <a:solidFill>
                  <a:schemeClr val="bg1"/>
                </a:solidFill>
                <a:latin typeface="Helvetica Neue"/>
              </a:rPr>
              <a:t> should focus its efforts on addressing factors such as international call charges, nighttime usage patterns, and customer service calls to reduce churn rates. Implementing targeted retention strategies based on these insights can help enhance customer satisfaction and loyalty.</a:t>
            </a:r>
          </a:p>
          <a:p>
            <a:pPr marL="285750" indent="-285750">
              <a:buFont typeface="Arial" panose="020B0604020202020204" pitchFamily="34" charset="0"/>
              <a:buChar char="•"/>
            </a:pPr>
            <a:r>
              <a:rPr lang="en-US" dirty="0">
                <a:solidFill>
                  <a:schemeClr val="bg1"/>
                </a:solidFill>
                <a:latin typeface="Helvetica Neue"/>
              </a:rPr>
              <a:t>Further Analysis: Continuous monitoring and analysis of customer churn patterns are essential for </a:t>
            </a:r>
            <a:r>
              <a:rPr lang="en-US" dirty="0" err="1">
                <a:solidFill>
                  <a:schemeClr val="bg1"/>
                </a:solidFill>
                <a:latin typeface="Helvetica Neue"/>
              </a:rPr>
              <a:t>SyriaTel</a:t>
            </a:r>
            <a:r>
              <a:rPr lang="en-US" dirty="0">
                <a:solidFill>
                  <a:schemeClr val="bg1"/>
                </a:solidFill>
                <a:latin typeface="Helvetica Neue"/>
              </a:rPr>
              <a:t> to stay proactive in retaining its customer base. Additionally, exploring more advanced modeling techniques and incorporating additional data sources could further improve churn prediction accuracy.</a:t>
            </a:r>
          </a:p>
        </p:txBody>
      </p:sp>
    </p:spTree>
    <p:extLst>
      <p:ext uri="{BB962C8B-B14F-4D97-AF65-F5344CB8AC3E}">
        <p14:creationId xmlns:p14="http://schemas.microsoft.com/office/powerpoint/2010/main" val="468555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42"/>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RECOMMENDATION</a:t>
            </a:r>
            <a:endParaRPr dirty="0"/>
          </a:p>
        </p:txBody>
      </p:sp>
      <p:sp>
        <p:nvSpPr>
          <p:cNvPr id="1167" name="Google Shape;1167;p42"/>
          <p:cNvSpPr txBox="1">
            <a:spLocks noGrp="1"/>
          </p:cNvSpPr>
          <p:nvPr>
            <p:ph type="subTitle" idx="1"/>
          </p:nvPr>
        </p:nvSpPr>
        <p:spPr>
          <a:xfrm>
            <a:off x="733325" y="1578742"/>
            <a:ext cx="2200500" cy="82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Subsidize/Discount the international service charges. </a:t>
            </a:r>
            <a:endParaRPr dirty="0"/>
          </a:p>
        </p:txBody>
      </p:sp>
      <p:sp>
        <p:nvSpPr>
          <p:cNvPr id="1168" name="Google Shape;1168;p42"/>
          <p:cNvSpPr txBox="1">
            <a:spLocks noGrp="1"/>
          </p:cNvSpPr>
          <p:nvPr>
            <p:ph type="subTitle" idx="3"/>
          </p:nvPr>
        </p:nvSpPr>
        <p:spPr>
          <a:xfrm>
            <a:off x="3468663" y="1643759"/>
            <a:ext cx="2200500" cy="824100"/>
          </a:xfrm>
          <a:prstGeom prst="rect">
            <a:avLst/>
          </a:prstGeom>
        </p:spPr>
        <p:txBody>
          <a:bodyPr spcFirstLastPara="1" wrap="square" lIns="91425" tIns="91425" rIns="91425" bIns="91425" anchor="t" anchorCtr="0">
            <a:noAutofit/>
          </a:bodyPr>
          <a:lstStyle/>
          <a:p>
            <a:pPr marL="0" lvl="0" indent="0"/>
            <a:r>
              <a:rPr lang="en" dirty="0"/>
              <a:t>Retrain customer service and call center employees to enhance customer support</a:t>
            </a:r>
            <a:endParaRPr dirty="0"/>
          </a:p>
        </p:txBody>
      </p:sp>
      <p:sp>
        <p:nvSpPr>
          <p:cNvPr id="1170" name="Google Shape;1170;p42"/>
          <p:cNvSpPr txBox="1">
            <a:spLocks noGrp="1"/>
          </p:cNvSpPr>
          <p:nvPr>
            <p:ph type="subTitle" idx="5"/>
          </p:nvPr>
        </p:nvSpPr>
        <p:spPr>
          <a:xfrm>
            <a:off x="6176524" y="1643751"/>
            <a:ext cx="2270700" cy="82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Improve the quality and lower the cost of total day minutes to retain customers</a:t>
            </a:r>
            <a:endParaRPr dirty="0"/>
          </a:p>
        </p:txBody>
      </p:sp>
      <p:sp>
        <p:nvSpPr>
          <p:cNvPr id="1174" name="Google Shape;1174;p42"/>
          <p:cNvSpPr txBox="1">
            <a:spLocks noGrp="1"/>
          </p:cNvSpPr>
          <p:nvPr>
            <p:ph type="subTitle" idx="13"/>
          </p:nvPr>
        </p:nvSpPr>
        <p:spPr>
          <a:xfrm>
            <a:off x="3533613" y="3479251"/>
            <a:ext cx="2070600" cy="82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Personalize service and  offers to customers’ and reach out to pitch such offers to them.</a:t>
            </a:r>
            <a:endParaRPr dirty="0"/>
          </a:p>
        </p:txBody>
      </p:sp>
      <p:sp>
        <p:nvSpPr>
          <p:cNvPr id="1178" name="Google Shape;1178;p42"/>
          <p:cNvSpPr/>
          <p:nvPr/>
        </p:nvSpPr>
        <p:spPr>
          <a:xfrm>
            <a:off x="4339742" y="3112682"/>
            <a:ext cx="415500" cy="415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4</a:t>
            </a:r>
            <a:endParaRPr b="1" dirty="0"/>
          </a:p>
        </p:txBody>
      </p:sp>
      <p:sp>
        <p:nvSpPr>
          <p:cNvPr id="1180" name="Google Shape;1180;p42"/>
          <p:cNvSpPr/>
          <p:nvPr/>
        </p:nvSpPr>
        <p:spPr>
          <a:xfrm>
            <a:off x="1625825" y="1163242"/>
            <a:ext cx="415500" cy="415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1</a:t>
            </a:r>
            <a:endParaRPr b="1" dirty="0"/>
          </a:p>
        </p:txBody>
      </p:sp>
      <p:sp>
        <p:nvSpPr>
          <p:cNvPr id="1181" name="Google Shape;1181;p42"/>
          <p:cNvSpPr/>
          <p:nvPr/>
        </p:nvSpPr>
        <p:spPr>
          <a:xfrm>
            <a:off x="4357922" y="1235335"/>
            <a:ext cx="415500" cy="415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2</a:t>
            </a:r>
            <a:endParaRPr b="1" dirty="0"/>
          </a:p>
        </p:txBody>
      </p:sp>
      <p:sp>
        <p:nvSpPr>
          <p:cNvPr id="1182" name="Google Shape;1182;p42"/>
          <p:cNvSpPr/>
          <p:nvPr/>
        </p:nvSpPr>
        <p:spPr>
          <a:xfrm>
            <a:off x="7131604" y="1186711"/>
            <a:ext cx="415500" cy="415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3</a:t>
            </a:r>
            <a:endParaRPr b="1" dirty="0"/>
          </a:p>
        </p:txBody>
      </p:sp>
      <p:cxnSp>
        <p:nvCxnSpPr>
          <p:cNvPr id="1183" name="Google Shape;1183;p42"/>
          <p:cNvCxnSpPr>
            <a:cxnSpLocks/>
            <a:stCxn id="1180" idx="3"/>
            <a:endCxn id="1178" idx="1"/>
          </p:cNvCxnSpPr>
          <p:nvPr/>
        </p:nvCxnSpPr>
        <p:spPr>
          <a:xfrm>
            <a:off x="2041325" y="1370992"/>
            <a:ext cx="2298417" cy="1949440"/>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1184" name="Google Shape;1184;p42"/>
          <p:cNvCxnSpPr>
            <a:cxnSpLocks/>
          </p:cNvCxnSpPr>
          <p:nvPr/>
        </p:nvCxnSpPr>
        <p:spPr>
          <a:xfrm flipV="1">
            <a:off x="4791602" y="1453317"/>
            <a:ext cx="2376362" cy="1925971"/>
          </a:xfrm>
          <a:prstGeom prst="bentConnector3">
            <a:avLst>
              <a:gd name="adj1" fmla="val 50000"/>
            </a:avLst>
          </a:prstGeom>
          <a:noFill/>
          <a:ln w="9525" cap="flat" cmpd="sng">
            <a:solidFill>
              <a:schemeClr val="lt2"/>
            </a:solidFill>
            <a:prstDash val="solid"/>
            <a:round/>
            <a:headEnd type="none" w="med" len="med"/>
            <a:tailEnd type="none" w="med" len="med"/>
          </a:ln>
        </p:spPr>
      </p:cxnSp>
      <p:grpSp>
        <p:nvGrpSpPr>
          <p:cNvPr id="1191" name="Google Shape;1191;p42"/>
          <p:cNvGrpSpPr/>
          <p:nvPr/>
        </p:nvGrpSpPr>
        <p:grpSpPr>
          <a:xfrm>
            <a:off x="1697949" y="3039620"/>
            <a:ext cx="271244" cy="346801"/>
            <a:chOff x="4899999" y="2882095"/>
            <a:chExt cx="271244" cy="346801"/>
          </a:xfrm>
        </p:grpSpPr>
        <p:sp>
          <p:nvSpPr>
            <p:cNvPr id="1192" name="Google Shape;1192;p42"/>
            <p:cNvSpPr/>
            <p:nvPr/>
          </p:nvSpPr>
          <p:spPr>
            <a:xfrm>
              <a:off x="4899999" y="2882095"/>
              <a:ext cx="271244" cy="346801"/>
            </a:xfrm>
            <a:custGeom>
              <a:avLst/>
              <a:gdLst/>
              <a:ahLst/>
              <a:cxnLst/>
              <a:rect l="l" t="t" r="r" b="b"/>
              <a:pathLst>
                <a:path w="8562" h="10947" extrusionOk="0">
                  <a:moveTo>
                    <a:pt x="6609" y="1719"/>
                  </a:moveTo>
                  <a:cubicBezTo>
                    <a:pt x="6823" y="1803"/>
                    <a:pt x="6954" y="2041"/>
                    <a:pt x="6906" y="2279"/>
                  </a:cubicBezTo>
                  <a:lnTo>
                    <a:pt x="6716" y="3398"/>
                  </a:lnTo>
                  <a:lnTo>
                    <a:pt x="6502" y="3398"/>
                  </a:lnTo>
                  <a:cubicBezTo>
                    <a:pt x="6406" y="3398"/>
                    <a:pt x="6323" y="3327"/>
                    <a:pt x="6323" y="3220"/>
                  </a:cubicBezTo>
                  <a:lnTo>
                    <a:pt x="6323" y="1969"/>
                  </a:lnTo>
                  <a:cubicBezTo>
                    <a:pt x="6454" y="1910"/>
                    <a:pt x="6537" y="1815"/>
                    <a:pt x="6609" y="1719"/>
                  </a:cubicBezTo>
                  <a:close/>
                  <a:moveTo>
                    <a:pt x="2287" y="1684"/>
                  </a:moveTo>
                  <a:cubicBezTo>
                    <a:pt x="2287" y="1743"/>
                    <a:pt x="2263" y="1803"/>
                    <a:pt x="2263" y="1862"/>
                  </a:cubicBezTo>
                  <a:lnTo>
                    <a:pt x="2263" y="3231"/>
                  </a:lnTo>
                  <a:cubicBezTo>
                    <a:pt x="2263" y="3339"/>
                    <a:pt x="2191" y="3410"/>
                    <a:pt x="2084" y="3410"/>
                  </a:cubicBezTo>
                  <a:lnTo>
                    <a:pt x="1882" y="3410"/>
                  </a:lnTo>
                  <a:lnTo>
                    <a:pt x="1691" y="2291"/>
                  </a:lnTo>
                  <a:cubicBezTo>
                    <a:pt x="1656" y="2136"/>
                    <a:pt x="1703" y="1981"/>
                    <a:pt x="1810" y="1862"/>
                  </a:cubicBezTo>
                  <a:cubicBezTo>
                    <a:pt x="1906" y="1743"/>
                    <a:pt x="2037" y="1684"/>
                    <a:pt x="2203" y="1684"/>
                  </a:cubicBezTo>
                  <a:close/>
                  <a:moveTo>
                    <a:pt x="6454" y="386"/>
                  </a:moveTo>
                  <a:lnTo>
                    <a:pt x="6454" y="386"/>
                  </a:lnTo>
                  <a:cubicBezTo>
                    <a:pt x="6597" y="815"/>
                    <a:pt x="6573" y="1207"/>
                    <a:pt x="6394" y="1469"/>
                  </a:cubicBezTo>
                  <a:cubicBezTo>
                    <a:pt x="6228" y="1707"/>
                    <a:pt x="5954" y="1862"/>
                    <a:pt x="5680" y="1862"/>
                  </a:cubicBezTo>
                  <a:lnTo>
                    <a:pt x="3120" y="1862"/>
                  </a:lnTo>
                  <a:cubicBezTo>
                    <a:pt x="3025" y="1862"/>
                    <a:pt x="2953" y="1934"/>
                    <a:pt x="2953" y="2029"/>
                  </a:cubicBezTo>
                  <a:cubicBezTo>
                    <a:pt x="2953" y="2112"/>
                    <a:pt x="3025" y="2184"/>
                    <a:pt x="3120" y="2184"/>
                  </a:cubicBezTo>
                  <a:lnTo>
                    <a:pt x="5680" y="2184"/>
                  </a:lnTo>
                  <a:cubicBezTo>
                    <a:pt x="5799" y="2184"/>
                    <a:pt x="5918" y="2172"/>
                    <a:pt x="6037" y="2136"/>
                  </a:cubicBezTo>
                  <a:lnTo>
                    <a:pt x="6037" y="3220"/>
                  </a:lnTo>
                  <a:cubicBezTo>
                    <a:pt x="6037" y="3493"/>
                    <a:pt x="6252" y="3720"/>
                    <a:pt x="6537" y="3720"/>
                  </a:cubicBezTo>
                  <a:lnTo>
                    <a:pt x="6787" y="3720"/>
                  </a:lnTo>
                  <a:cubicBezTo>
                    <a:pt x="6871" y="3720"/>
                    <a:pt x="6942" y="3755"/>
                    <a:pt x="6990" y="3815"/>
                  </a:cubicBezTo>
                  <a:cubicBezTo>
                    <a:pt x="7025" y="3874"/>
                    <a:pt x="7061" y="3946"/>
                    <a:pt x="7061" y="4017"/>
                  </a:cubicBezTo>
                  <a:cubicBezTo>
                    <a:pt x="7049" y="4148"/>
                    <a:pt x="6930" y="4255"/>
                    <a:pt x="6763" y="4255"/>
                  </a:cubicBezTo>
                  <a:lnTo>
                    <a:pt x="6692" y="4255"/>
                  </a:lnTo>
                  <a:lnTo>
                    <a:pt x="6692" y="4244"/>
                  </a:lnTo>
                  <a:cubicBezTo>
                    <a:pt x="6692" y="4148"/>
                    <a:pt x="6609" y="4077"/>
                    <a:pt x="6525" y="4077"/>
                  </a:cubicBezTo>
                  <a:cubicBezTo>
                    <a:pt x="6430" y="4077"/>
                    <a:pt x="6359" y="4148"/>
                    <a:pt x="6359" y="4244"/>
                  </a:cubicBezTo>
                  <a:cubicBezTo>
                    <a:pt x="6359" y="5375"/>
                    <a:pt x="5442" y="6315"/>
                    <a:pt x="4287" y="6315"/>
                  </a:cubicBezTo>
                  <a:cubicBezTo>
                    <a:pt x="3180" y="6315"/>
                    <a:pt x="2239" y="5387"/>
                    <a:pt x="2239" y="4244"/>
                  </a:cubicBezTo>
                  <a:cubicBezTo>
                    <a:pt x="2239" y="4160"/>
                    <a:pt x="2168" y="4077"/>
                    <a:pt x="2072" y="4077"/>
                  </a:cubicBezTo>
                  <a:cubicBezTo>
                    <a:pt x="1989" y="4077"/>
                    <a:pt x="1906" y="4160"/>
                    <a:pt x="1906" y="4244"/>
                  </a:cubicBezTo>
                  <a:lnTo>
                    <a:pt x="1906" y="4255"/>
                  </a:lnTo>
                  <a:lnTo>
                    <a:pt x="1822" y="4255"/>
                  </a:lnTo>
                  <a:cubicBezTo>
                    <a:pt x="1751" y="4255"/>
                    <a:pt x="1668" y="4232"/>
                    <a:pt x="1632" y="4172"/>
                  </a:cubicBezTo>
                  <a:cubicBezTo>
                    <a:pt x="1584" y="4113"/>
                    <a:pt x="1549" y="4041"/>
                    <a:pt x="1549" y="3958"/>
                  </a:cubicBezTo>
                  <a:cubicBezTo>
                    <a:pt x="1572" y="3827"/>
                    <a:pt x="1691" y="3720"/>
                    <a:pt x="1846" y="3720"/>
                  </a:cubicBezTo>
                  <a:lnTo>
                    <a:pt x="2084" y="3720"/>
                  </a:lnTo>
                  <a:cubicBezTo>
                    <a:pt x="2370" y="3720"/>
                    <a:pt x="2596" y="3505"/>
                    <a:pt x="2596" y="3220"/>
                  </a:cubicBezTo>
                  <a:lnTo>
                    <a:pt x="2596" y="1850"/>
                  </a:lnTo>
                  <a:cubicBezTo>
                    <a:pt x="2596" y="1184"/>
                    <a:pt x="3132" y="648"/>
                    <a:pt x="3799" y="648"/>
                  </a:cubicBezTo>
                  <a:lnTo>
                    <a:pt x="5335" y="648"/>
                  </a:lnTo>
                  <a:cubicBezTo>
                    <a:pt x="5894" y="648"/>
                    <a:pt x="6252" y="493"/>
                    <a:pt x="6454" y="386"/>
                  </a:cubicBezTo>
                  <a:close/>
                  <a:moveTo>
                    <a:pt x="5347" y="6387"/>
                  </a:moveTo>
                  <a:lnTo>
                    <a:pt x="5347" y="6911"/>
                  </a:lnTo>
                  <a:lnTo>
                    <a:pt x="4299" y="7494"/>
                  </a:lnTo>
                  <a:lnTo>
                    <a:pt x="3263" y="6911"/>
                  </a:lnTo>
                  <a:lnTo>
                    <a:pt x="3263" y="6387"/>
                  </a:lnTo>
                  <a:cubicBezTo>
                    <a:pt x="3573" y="6541"/>
                    <a:pt x="3930" y="6625"/>
                    <a:pt x="4299" y="6625"/>
                  </a:cubicBezTo>
                  <a:cubicBezTo>
                    <a:pt x="4680" y="6625"/>
                    <a:pt x="5037" y="6541"/>
                    <a:pt x="5347" y="6387"/>
                  </a:cubicBezTo>
                  <a:close/>
                  <a:moveTo>
                    <a:pt x="2846" y="7041"/>
                  </a:moveTo>
                  <a:lnTo>
                    <a:pt x="4073" y="7708"/>
                  </a:lnTo>
                  <a:lnTo>
                    <a:pt x="3704" y="8149"/>
                  </a:lnTo>
                  <a:cubicBezTo>
                    <a:pt x="3680" y="8184"/>
                    <a:pt x="3632" y="8208"/>
                    <a:pt x="3596" y="8220"/>
                  </a:cubicBezTo>
                  <a:cubicBezTo>
                    <a:pt x="3549" y="8220"/>
                    <a:pt x="3489" y="8208"/>
                    <a:pt x="3454" y="8173"/>
                  </a:cubicBezTo>
                  <a:lnTo>
                    <a:pt x="2620" y="7458"/>
                  </a:lnTo>
                  <a:lnTo>
                    <a:pt x="2834" y="7041"/>
                  </a:lnTo>
                  <a:close/>
                  <a:moveTo>
                    <a:pt x="5787" y="7041"/>
                  </a:moveTo>
                  <a:lnTo>
                    <a:pt x="6001" y="7458"/>
                  </a:lnTo>
                  <a:lnTo>
                    <a:pt x="5156" y="8173"/>
                  </a:lnTo>
                  <a:cubicBezTo>
                    <a:pt x="5109" y="8208"/>
                    <a:pt x="5061" y="8220"/>
                    <a:pt x="5013" y="8220"/>
                  </a:cubicBezTo>
                  <a:cubicBezTo>
                    <a:pt x="4978" y="8220"/>
                    <a:pt x="4930" y="8184"/>
                    <a:pt x="4894" y="8149"/>
                  </a:cubicBezTo>
                  <a:lnTo>
                    <a:pt x="4561" y="7708"/>
                  </a:lnTo>
                  <a:lnTo>
                    <a:pt x="5775" y="7041"/>
                  </a:lnTo>
                  <a:close/>
                  <a:moveTo>
                    <a:pt x="6497" y="1"/>
                  </a:moveTo>
                  <a:cubicBezTo>
                    <a:pt x="6455" y="1"/>
                    <a:pt x="6419" y="16"/>
                    <a:pt x="6382" y="53"/>
                  </a:cubicBezTo>
                  <a:cubicBezTo>
                    <a:pt x="6382" y="53"/>
                    <a:pt x="6073" y="350"/>
                    <a:pt x="5299" y="350"/>
                  </a:cubicBezTo>
                  <a:lnTo>
                    <a:pt x="3763" y="350"/>
                  </a:lnTo>
                  <a:cubicBezTo>
                    <a:pt x="3096" y="350"/>
                    <a:pt x="2537" y="779"/>
                    <a:pt x="2322" y="1374"/>
                  </a:cubicBezTo>
                  <a:lnTo>
                    <a:pt x="2180" y="1374"/>
                  </a:lnTo>
                  <a:cubicBezTo>
                    <a:pt x="1918" y="1374"/>
                    <a:pt x="1703" y="1481"/>
                    <a:pt x="1537" y="1672"/>
                  </a:cubicBezTo>
                  <a:cubicBezTo>
                    <a:pt x="1370" y="1862"/>
                    <a:pt x="1310" y="2112"/>
                    <a:pt x="1346" y="2350"/>
                  </a:cubicBezTo>
                  <a:lnTo>
                    <a:pt x="1537" y="3505"/>
                  </a:lnTo>
                  <a:cubicBezTo>
                    <a:pt x="1358" y="3589"/>
                    <a:pt x="1239" y="3755"/>
                    <a:pt x="1203" y="3958"/>
                  </a:cubicBezTo>
                  <a:cubicBezTo>
                    <a:pt x="1191" y="4124"/>
                    <a:pt x="1251" y="4291"/>
                    <a:pt x="1358" y="4422"/>
                  </a:cubicBezTo>
                  <a:cubicBezTo>
                    <a:pt x="1465" y="4541"/>
                    <a:pt x="1620" y="4613"/>
                    <a:pt x="1787" y="4613"/>
                  </a:cubicBezTo>
                  <a:lnTo>
                    <a:pt x="1906" y="4613"/>
                  </a:lnTo>
                  <a:cubicBezTo>
                    <a:pt x="2001" y="5291"/>
                    <a:pt x="2382" y="5863"/>
                    <a:pt x="2906" y="6244"/>
                  </a:cubicBezTo>
                  <a:lnTo>
                    <a:pt x="2906" y="6780"/>
                  </a:lnTo>
                  <a:cubicBezTo>
                    <a:pt x="2876" y="6762"/>
                    <a:pt x="2843" y="6753"/>
                    <a:pt x="2808" y="6753"/>
                  </a:cubicBezTo>
                  <a:cubicBezTo>
                    <a:pt x="2772" y="6753"/>
                    <a:pt x="2733" y="6762"/>
                    <a:pt x="2692" y="6780"/>
                  </a:cubicBezTo>
                  <a:cubicBezTo>
                    <a:pt x="2608" y="6803"/>
                    <a:pt x="2537" y="6863"/>
                    <a:pt x="2501" y="6934"/>
                  </a:cubicBezTo>
                  <a:lnTo>
                    <a:pt x="2251" y="7434"/>
                  </a:lnTo>
                  <a:lnTo>
                    <a:pt x="846" y="7851"/>
                  </a:lnTo>
                  <a:cubicBezTo>
                    <a:pt x="346" y="7994"/>
                    <a:pt x="1" y="8458"/>
                    <a:pt x="1" y="8982"/>
                  </a:cubicBezTo>
                  <a:lnTo>
                    <a:pt x="1" y="10780"/>
                  </a:lnTo>
                  <a:cubicBezTo>
                    <a:pt x="1" y="10863"/>
                    <a:pt x="72" y="10947"/>
                    <a:pt x="167" y="10947"/>
                  </a:cubicBezTo>
                  <a:cubicBezTo>
                    <a:pt x="251" y="10947"/>
                    <a:pt x="334" y="10863"/>
                    <a:pt x="334" y="10780"/>
                  </a:cubicBezTo>
                  <a:lnTo>
                    <a:pt x="334" y="8982"/>
                  </a:lnTo>
                  <a:cubicBezTo>
                    <a:pt x="334" y="8589"/>
                    <a:pt x="584" y="8244"/>
                    <a:pt x="953" y="8149"/>
                  </a:cubicBezTo>
                  <a:lnTo>
                    <a:pt x="1549" y="7958"/>
                  </a:lnTo>
                  <a:lnTo>
                    <a:pt x="1549" y="10756"/>
                  </a:lnTo>
                  <a:cubicBezTo>
                    <a:pt x="1549" y="10851"/>
                    <a:pt x="1620" y="10923"/>
                    <a:pt x="1715" y="10923"/>
                  </a:cubicBezTo>
                  <a:cubicBezTo>
                    <a:pt x="1799" y="10923"/>
                    <a:pt x="1882" y="10851"/>
                    <a:pt x="1882" y="10756"/>
                  </a:cubicBezTo>
                  <a:lnTo>
                    <a:pt x="1882" y="7863"/>
                  </a:lnTo>
                  <a:lnTo>
                    <a:pt x="2239" y="7756"/>
                  </a:lnTo>
                  <a:lnTo>
                    <a:pt x="2239" y="10756"/>
                  </a:lnTo>
                  <a:cubicBezTo>
                    <a:pt x="2239" y="10851"/>
                    <a:pt x="2311" y="10923"/>
                    <a:pt x="2394" y="10923"/>
                  </a:cubicBezTo>
                  <a:cubicBezTo>
                    <a:pt x="2489" y="10923"/>
                    <a:pt x="2561" y="10851"/>
                    <a:pt x="2561" y="10756"/>
                  </a:cubicBezTo>
                  <a:lnTo>
                    <a:pt x="2561" y="7863"/>
                  </a:lnTo>
                  <a:lnTo>
                    <a:pt x="3227" y="8423"/>
                  </a:lnTo>
                  <a:cubicBezTo>
                    <a:pt x="3323" y="8494"/>
                    <a:pt x="3442" y="8542"/>
                    <a:pt x="3561" y="8542"/>
                  </a:cubicBezTo>
                  <a:lnTo>
                    <a:pt x="3608" y="8542"/>
                  </a:lnTo>
                  <a:cubicBezTo>
                    <a:pt x="3739" y="8530"/>
                    <a:pt x="3858" y="8470"/>
                    <a:pt x="3942" y="8351"/>
                  </a:cubicBezTo>
                  <a:lnTo>
                    <a:pt x="4287" y="7934"/>
                  </a:lnTo>
                  <a:lnTo>
                    <a:pt x="4632" y="8351"/>
                  </a:lnTo>
                  <a:cubicBezTo>
                    <a:pt x="4716" y="8458"/>
                    <a:pt x="4835" y="8530"/>
                    <a:pt x="4978" y="8542"/>
                  </a:cubicBezTo>
                  <a:lnTo>
                    <a:pt x="5013" y="8542"/>
                  </a:lnTo>
                  <a:cubicBezTo>
                    <a:pt x="5132" y="8542"/>
                    <a:pt x="5251" y="8494"/>
                    <a:pt x="5347" y="8423"/>
                  </a:cubicBezTo>
                  <a:lnTo>
                    <a:pt x="6180" y="7708"/>
                  </a:lnTo>
                  <a:lnTo>
                    <a:pt x="6680" y="7863"/>
                  </a:lnTo>
                  <a:lnTo>
                    <a:pt x="6680" y="10756"/>
                  </a:lnTo>
                  <a:cubicBezTo>
                    <a:pt x="6680" y="10851"/>
                    <a:pt x="6763" y="10923"/>
                    <a:pt x="6847" y="10923"/>
                  </a:cubicBezTo>
                  <a:cubicBezTo>
                    <a:pt x="6942" y="10923"/>
                    <a:pt x="7014" y="10851"/>
                    <a:pt x="7014" y="10756"/>
                  </a:cubicBezTo>
                  <a:lnTo>
                    <a:pt x="7014" y="7958"/>
                  </a:lnTo>
                  <a:lnTo>
                    <a:pt x="7609" y="8149"/>
                  </a:lnTo>
                  <a:cubicBezTo>
                    <a:pt x="7978" y="8244"/>
                    <a:pt x="8228" y="8589"/>
                    <a:pt x="8228" y="8982"/>
                  </a:cubicBezTo>
                  <a:lnTo>
                    <a:pt x="8228" y="10780"/>
                  </a:lnTo>
                  <a:cubicBezTo>
                    <a:pt x="8228" y="10863"/>
                    <a:pt x="8311" y="10947"/>
                    <a:pt x="8395" y="10947"/>
                  </a:cubicBezTo>
                  <a:cubicBezTo>
                    <a:pt x="8490" y="10947"/>
                    <a:pt x="8561" y="10863"/>
                    <a:pt x="8561" y="10780"/>
                  </a:cubicBezTo>
                  <a:lnTo>
                    <a:pt x="8561" y="8982"/>
                  </a:lnTo>
                  <a:cubicBezTo>
                    <a:pt x="8561" y="8423"/>
                    <a:pt x="8216" y="7970"/>
                    <a:pt x="7716" y="7815"/>
                  </a:cubicBezTo>
                  <a:lnTo>
                    <a:pt x="6311" y="7399"/>
                  </a:lnTo>
                  <a:lnTo>
                    <a:pt x="6061" y="6911"/>
                  </a:lnTo>
                  <a:cubicBezTo>
                    <a:pt x="6013" y="6839"/>
                    <a:pt x="5942" y="6756"/>
                    <a:pt x="5871" y="6744"/>
                  </a:cubicBezTo>
                  <a:cubicBezTo>
                    <a:pt x="5829" y="6738"/>
                    <a:pt x="5793" y="6735"/>
                    <a:pt x="5759" y="6735"/>
                  </a:cubicBezTo>
                  <a:cubicBezTo>
                    <a:pt x="5725" y="6735"/>
                    <a:pt x="5692" y="6738"/>
                    <a:pt x="5656" y="6744"/>
                  </a:cubicBezTo>
                  <a:lnTo>
                    <a:pt x="5656" y="6208"/>
                  </a:lnTo>
                  <a:cubicBezTo>
                    <a:pt x="6192" y="5839"/>
                    <a:pt x="6561" y="5256"/>
                    <a:pt x="6656" y="4589"/>
                  </a:cubicBezTo>
                  <a:lnTo>
                    <a:pt x="6740" y="4589"/>
                  </a:lnTo>
                  <a:cubicBezTo>
                    <a:pt x="7061" y="4589"/>
                    <a:pt x="7323" y="4351"/>
                    <a:pt x="7359" y="4065"/>
                  </a:cubicBezTo>
                  <a:cubicBezTo>
                    <a:pt x="7371" y="3898"/>
                    <a:pt x="7311" y="3743"/>
                    <a:pt x="7204" y="3601"/>
                  </a:cubicBezTo>
                  <a:cubicBezTo>
                    <a:pt x="7156" y="3541"/>
                    <a:pt x="7097" y="3505"/>
                    <a:pt x="7025" y="3470"/>
                  </a:cubicBezTo>
                  <a:lnTo>
                    <a:pt x="7216" y="2339"/>
                  </a:lnTo>
                  <a:cubicBezTo>
                    <a:pt x="7275" y="1969"/>
                    <a:pt x="7085" y="1600"/>
                    <a:pt x="6763" y="1446"/>
                  </a:cubicBezTo>
                  <a:cubicBezTo>
                    <a:pt x="6906" y="1065"/>
                    <a:pt x="6883" y="600"/>
                    <a:pt x="6656" y="88"/>
                  </a:cubicBezTo>
                  <a:cubicBezTo>
                    <a:pt x="6644" y="53"/>
                    <a:pt x="6597" y="5"/>
                    <a:pt x="6537" y="5"/>
                  </a:cubicBezTo>
                  <a:cubicBezTo>
                    <a:pt x="6523" y="2"/>
                    <a:pt x="6510" y="1"/>
                    <a:pt x="64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2"/>
            <p:cNvSpPr/>
            <p:nvPr/>
          </p:nvSpPr>
          <p:spPr>
            <a:xfrm>
              <a:off x="5090491" y="3141364"/>
              <a:ext cx="10581" cy="86391"/>
            </a:xfrm>
            <a:custGeom>
              <a:avLst/>
              <a:gdLst/>
              <a:ahLst/>
              <a:cxnLst/>
              <a:rect l="l" t="t" r="r" b="b"/>
              <a:pathLst>
                <a:path w="334" h="2727" extrusionOk="0">
                  <a:moveTo>
                    <a:pt x="167" y="0"/>
                  </a:moveTo>
                  <a:cubicBezTo>
                    <a:pt x="84" y="0"/>
                    <a:pt x="0" y="84"/>
                    <a:pt x="0" y="167"/>
                  </a:cubicBezTo>
                  <a:lnTo>
                    <a:pt x="0" y="2560"/>
                  </a:lnTo>
                  <a:cubicBezTo>
                    <a:pt x="0" y="2656"/>
                    <a:pt x="84" y="2727"/>
                    <a:pt x="167" y="2727"/>
                  </a:cubicBezTo>
                  <a:cubicBezTo>
                    <a:pt x="262" y="2727"/>
                    <a:pt x="334" y="2656"/>
                    <a:pt x="334" y="2560"/>
                  </a:cubicBezTo>
                  <a:lnTo>
                    <a:pt x="334" y="167"/>
                  </a:lnTo>
                  <a:cubicBezTo>
                    <a:pt x="334" y="84"/>
                    <a:pt x="262"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2"/>
            <p:cNvSpPr/>
            <p:nvPr/>
          </p:nvSpPr>
          <p:spPr>
            <a:xfrm>
              <a:off x="5031281" y="3152294"/>
              <a:ext cx="10201" cy="10613"/>
            </a:xfrm>
            <a:custGeom>
              <a:avLst/>
              <a:gdLst/>
              <a:ahLst/>
              <a:cxnLst/>
              <a:rect l="l" t="t" r="r" b="b"/>
              <a:pathLst>
                <a:path w="322" h="335" extrusionOk="0">
                  <a:moveTo>
                    <a:pt x="155" y="1"/>
                  </a:moveTo>
                  <a:cubicBezTo>
                    <a:pt x="72" y="1"/>
                    <a:pt x="0" y="72"/>
                    <a:pt x="0" y="167"/>
                  </a:cubicBezTo>
                  <a:cubicBezTo>
                    <a:pt x="0" y="251"/>
                    <a:pt x="72" y="334"/>
                    <a:pt x="155" y="334"/>
                  </a:cubicBezTo>
                  <a:cubicBezTo>
                    <a:pt x="250" y="334"/>
                    <a:pt x="322" y="251"/>
                    <a:pt x="322" y="167"/>
                  </a:cubicBezTo>
                  <a:cubicBezTo>
                    <a:pt x="322" y="72"/>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2"/>
            <p:cNvSpPr/>
            <p:nvPr/>
          </p:nvSpPr>
          <p:spPr>
            <a:xfrm>
              <a:off x="5031281" y="3217555"/>
              <a:ext cx="10201" cy="10201"/>
            </a:xfrm>
            <a:custGeom>
              <a:avLst/>
              <a:gdLst/>
              <a:ahLst/>
              <a:cxnLst/>
              <a:rect l="l" t="t" r="r" b="b"/>
              <a:pathLst>
                <a:path w="322" h="322" extrusionOk="0">
                  <a:moveTo>
                    <a:pt x="155" y="1"/>
                  </a:moveTo>
                  <a:cubicBezTo>
                    <a:pt x="72" y="1"/>
                    <a:pt x="0" y="72"/>
                    <a:pt x="0" y="155"/>
                  </a:cubicBezTo>
                  <a:cubicBezTo>
                    <a:pt x="0" y="251"/>
                    <a:pt x="72" y="322"/>
                    <a:pt x="155" y="322"/>
                  </a:cubicBezTo>
                  <a:cubicBezTo>
                    <a:pt x="250" y="322"/>
                    <a:pt x="322" y="251"/>
                    <a:pt x="322" y="155"/>
                  </a:cubicBezTo>
                  <a:cubicBezTo>
                    <a:pt x="322" y="72"/>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2"/>
            <p:cNvSpPr/>
            <p:nvPr/>
          </p:nvSpPr>
          <p:spPr>
            <a:xfrm>
              <a:off x="5031281" y="3184734"/>
              <a:ext cx="10201" cy="10613"/>
            </a:xfrm>
            <a:custGeom>
              <a:avLst/>
              <a:gdLst/>
              <a:ahLst/>
              <a:cxnLst/>
              <a:rect l="l" t="t" r="r" b="b"/>
              <a:pathLst>
                <a:path w="322" h="335" extrusionOk="0">
                  <a:moveTo>
                    <a:pt x="155" y="1"/>
                  </a:moveTo>
                  <a:cubicBezTo>
                    <a:pt x="72" y="1"/>
                    <a:pt x="0" y="84"/>
                    <a:pt x="0" y="167"/>
                  </a:cubicBezTo>
                  <a:cubicBezTo>
                    <a:pt x="0" y="263"/>
                    <a:pt x="72" y="334"/>
                    <a:pt x="155" y="334"/>
                  </a:cubicBezTo>
                  <a:cubicBezTo>
                    <a:pt x="250" y="334"/>
                    <a:pt x="322" y="263"/>
                    <a:pt x="322" y="167"/>
                  </a:cubicBezTo>
                  <a:cubicBezTo>
                    <a:pt x="322" y="84"/>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2"/>
            <p:cNvSpPr/>
            <p:nvPr/>
          </p:nvSpPr>
          <p:spPr>
            <a:xfrm>
              <a:off x="4998841" y="2995763"/>
              <a:ext cx="10201" cy="15492"/>
            </a:xfrm>
            <a:custGeom>
              <a:avLst/>
              <a:gdLst/>
              <a:ahLst/>
              <a:cxnLst/>
              <a:rect l="l" t="t" r="r" b="b"/>
              <a:pathLst>
                <a:path w="322" h="489" extrusionOk="0">
                  <a:moveTo>
                    <a:pt x="155" y="1"/>
                  </a:moveTo>
                  <a:cubicBezTo>
                    <a:pt x="72" y="1"/>
                    <a:pt x="0" y="72"/>
                    <a:pt x="0" y="167"/>
                  </a:cubicBezTo>
                  <a:lnTo>
                    <a:pt x="0" y="334"/>
                  </a:lnTo>
                  <a:cubicBezTo>
                    <a:pt x="0" y="417"/>
                    <a:pt x="72" y="489"/>
                    <a:pt x="155" y="489"/>
                  </a:cubicBezTo>
                  <a:cubicBezTo>
                    <a:pt x="250" y="489"/>
                    <a:pt x="322" y="417"/>
                    <a:pt x="322" y="334"/>
                  </a:cubicBezTo>
                  <a:lnTo>
                    <a:pt x="322" y="167"/>
                  </a:lnTo>
                  <a:cubicBezTo>
                    <a:pt x="322" y="72"/>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2"/>
            <p:cNvSpPr/>
            <p:nvPr/>
          </p:nvSpPr>
          <p:spPr>
            <a:xfrm>
              <a:off x="5063721" y="2995763"/>
              <a:ext cx="10201" cy="15492"/>
            </a:xfrm>
            <a:custGeom>
              <a:avLst/>
              <a:gdLst/>
              <a:ahLst/>
              <a:cxnLst/>
              <a:rect l="l" t="t" r="r" b="b"/>
              <a:pathLst>
                <a:path w="322" h="489" extrusionOk="0">
                  <a:moveTo>
                    <a:pt x="167" y="1"/>
                  </a:moveTo>
                  <a:cubicBezTo>
                    <a:pt x="71" y="1"/>
                    <a:pt x="0" y="72"/>
                    <a:pt x="0" y="167"/>
                  </a:cubicBezTo>
                  <a:lnTo>
                    <a:pt x="0" y="334"/>
                  </a:lnTo>
                  <a:cubicBezTo>
                    <a:pt x="0" y="417"/>
                    <a:pt x="71" y="489"/>
                    <a:pt x="167" y="489"/>
                  </a:cubicBezTo>
                  <a:cubicBezTo>
                    <a:pt x="250" y="489"/>
                    <a:pt x="322" y="417"/>
                    <a:pt x="322" y="334"/>
                  </a:cubicBezTo>
                  <a:lnTo>
                    <a:pt x="322" y="167"/>
                  </a:lnTo>
                  <a:cubicBezTo>
                    <a:pt x="322"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2"/>
            <p:cNvSpPr/>
            <p:nvPr/>
          </p:nvSpPr>
          <p:spPr>
            <a:xfrm>
              <a:off x="4993550" y="2979163"/>
              <a:ext cx="21162" cy="10613"/>
            </a:xfrm>
            <a:custGeom>
              <a:avLst/>
              <a:gdLst/>
              <a:ahLst/>
              <a:cxnLst/>
              <a:rect l="l" t="t" r="r" b="b"/>
              <a:pathLst>
                <a:path w="668" h="335" extrusionOk="0">
                  <a:moveTo>
                    <a:pt x="167" y="1"/>
                  </a:moveTo>
                  <a:cubicBezTo>
                    <a:pt x="72" y="1"/>
                    <a:pt x="0" y="84"/>
                    <a:pt x="0" y="167"/>
                  </a:cubicBezTo>
                  <a:cubicBezTo>
                    <a:pt x="0" y="263"/>
                    <a:pt x="72" y="334"/>
                    <a:pt x="167" y="334"/>
                  </a:cubicBezTo>
                  <a:lnTo>
                    <a:pt x="501" y="334"/>
                  </a:lnTo>
                  <a:cubicBezTo>
                    <a:pt x="596" y="334"/>
                    <a:pt x="667" y="263"/>
                    <a:pt x="667" y="167"/>
                  </a:cubicBezTo>
                  <a:cubicBezTo>
                    <a:pt x="655" y="84"/>
                    <a:pt x="584"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2"/>
            <p:cNvSpPr/>
            <p:nvPr/>
          </p:nvSpPr>
          <p:spPr>
            <a:xfrm>
              <a:off x="5058051" y="2979163"/>
              <a:ext cx="21162" cy="10613"/>
            </a:xfrm>
            <a:custGeom>
              <a:avLst/>
              <a:gdLst/>
              <a:ahLst/>
              <a:cxnLst/>
              <a:rect l="l" t="t" r="r" b="b"/>
              <a:pathLst>
                <a:path w="668" h="335" extrusionOk="0">
                  <a:moveTo>
                    <a:pt x="167" y="1"/>
                  </a:moveTo>
                  <a:cubicBezTo>
                    <a:pt x="72" y="1"/>
                    <a:pt x="0" y="84"/>
                    <a:pt x="0" y="167"/>
                  </a:cubicBezTo>
                  <a:cubicBezTo>
                    <a:pt x="0" y="263"/>
                    <a:pt x="72" y="334"/>
                    <a:pt x="167" y="334"/>
                  </a:cubicBezTo>
                  <a:lnTo>
                    <a:pt x="501" y="334"/>
                  </a:lnTo>
                  <a:cubicBezTo>
                    <a:pt x="596" y="334"/>
                    <a:pt x="667" y="263"/>
                    <a:pt x="667" y="167"/>
                  </a:cubicBezTo>
                  <a:cubicBezTo>
                    <a:pt x="667" y="84"/>
                    <a:pt x="596"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2"/>
            <p:cNvSpPr/>
            <p:nvPr/>
          </p:nvSpPr>
          <p:spPr>
            <a:xfrm>
              <a:off x="5007141" y="3025574"/>
              <a:ext cx="58481" cy="32092"/>
            </a:xfrm>
            <a:custGeom>
              <a:avLst/>
              <a:gdLst/>
              <a:ahLst/>
              <a:cxnLst/>
              <a:rect l="l" t="t" r="r" b="b"/>
              <a:pathLst>
                <a:path w="1846" h="1013" extrusionOk="0">
                  <a:moveTo>
                    <a:pt x="1500" y="322"/>
                  </a:moveTo>
                  <a:cubicBezTo>
                    <a:pt x="1429" y="536"/>
                    <a:pt x="1191" y="679"/>
                    <a:pt x="917" y="679"/>
                  </a:cubicBezTo>
                  <a:cubicBezTo>
                    <a:pt x="655" y="679"/>
                    <a:pt x="417" y="536"/>
                    <a:pt x="345" y="322"/>
                  </a:cubicBezTo>
                  <a:close/>
                  <a:moveTo>
                    <a:pt x="167" y="0"/>
                  </a:moveTo>
                  <a:cubicBezTo>
                    <a:pt x="72" y="0"/>
                    <a:pt x="0" y="72"/>
                    <a:pt x="0" y="167"/>
                  </a:cubicBezTo>
                  <a:cubicBezTo>
                    <a:pt x="0" y="619"/>
                    <a:pt x="417" y="1012"/>
                    <a:pt x="929" y="1012"/>
                  </a:cubicBezTo>
                  <a:cubicBezTo>
                    <a:pt x="1429" y="1012"/>
                    <a:pt x="1846" y="643"/>
                    <a:pt x="1846" y="167"/>
                  </a:cubicBezTo>
                  <a:cubicBezTo>
                    <a:pt x="1846" y="72"/>
                    <a:pt x="1786" y="0"/>
                    <a:pt x="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0"/>
        <p:cNvGrpSpPr/>
        <p:nvPr/>
      </p:nvGrpSpPr>
      <p:grpSpPr>
        <a:xfrm>
          <a:off x="0" y="0"/>
          <a:ext cx="0" cy="0"/>
          <a:chOff x="0" y="0"/>
          <a:chExt cx="0" cy="0"/>
        </a:xfrm>
      </p:grpSpPr>
      <p:sp>
        <p:nvSpPr>
          <p:cNvPr id="1081" name="Google Shape;1081;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a:t>
            </a:r>
            <a:r>
              <a:rPr lang="en" dirty="0">
                <a:solidFill>
                  <a:schemeClr val="accent3"/>
                </a:solidFill>
              </a:rPr>
              <a:t>YOU!</a:t>
            </a:r>
            <a:endParaRPr dirty="0">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body" idx="1"/>
          </p:nvPr>
        </p:nvSpPr>
        <p:spPr>
          <a:xfrm>
            <a:off x="292575" y="1075717"/>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dirty="0"/>
          </a:p>
          <a:p>
            <a:pPr marL="0" lvl="0" indent="0" algn="l" rtl="0">
              <a:lnSpc>
                <a:spcPct val="100000"/>
              </a:lnSpc>
              <a:spcBef>
                <a:spcPts val="1600"/>
              </a:spcBef>
              <a:spcAft>
                <a:spcPts val="1600"/>
              </a:spcAft>
              <a:buNone/>
            </a:pPr>
            <a:endParaRPr dirty="0"/>
          </a:p>
        </p:txBody>
      </p:sp>
      <p:sp>
        <p:nvSpPr>
          <p:cNvPr id="467" name="Google Shape;467;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Business Overview</a:t>
            </a:r>
            <a:endParaRPr dirty="0"/>
          </a:p>
        </p:txBody>
      </p:sp>
      <p:sp>
        <p:nvSpPr>
          <p:cNvPr id="2" name="TextBox 1"/>
          <p:cNvSpPr txBox="1"/>
          <p:nvPr/>
        </p:nvSpPr>
        <p:spPr>
          <a:xfrm>
            <a:off x="737667" y="1383126"/>
            <a:ext cx="8175812" cy="2031325"/>
          </a:xfrm>
          <a:prstGeom prst="rect">
            <a:avLst/>
          </a:prstGeom>
          <a:noFill/>
        </p:spPr>
        <p:txBody>
          <a:bodyPr wrap="square" rtlCol="0">
            <a:spAutoFit/>
          </a:bodyPr>
          <a:lstStyle/>
          <a:p>
            <a:pPr marL="285750" indent="-285750">
              <a:buFont typeface="Arial" panose="020B0604020202020204" pitchFamily="34" charset="0"/>
              <a:buChar char="•"/>
            </a:pPr>
            <a:r>
              <a:rPr lang="en-US" dirty="0" err="1">
                <a:solidFill>
                  <a:schemeClr val="bg1"/>
                </a:solidFill>
              </a:rPr>
              <a:t>SyriaTel</a:t>
            </a:r>
            <a:r>
              <a:rPr lang="en-US" dirty="0">
                <a:solidFill>
                  <a:schemeClr val="bg1"/>
                </a:solidFill>
              </a:rPr>
              <a:t>, a telecommunication company is facing a challenge with increasing customer churn. They wish to get data-driven insights to understand the factors leading to the high churn rate and find ways to mitigate them. </a:t>
            </a:r>
            <a:endParaRPr lang="en-US" dirty="0" smtClean="0">
              <a:solidFill>
                <a:schemeClr val="bg1"/>
              </a:solidFill>
            </a:endParaRPr>
          </a:p>
          <a:p>
            <a:pPr marL="285750" indent="-285750">
              <a:buFont typeface="Arial" panose="020B0604020202020204" pitchFamily="34" charset="0"/>
              <a:buChar char="•"/>
            </a:pPr>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The </a:t>
            </a:r>
            <a:r>
              <a:rPr lang="en-US" dirty="0">
                <a:solidFill>
                  <a:schemeClr val="bg1"/>
                </a:solidFill>
              </a:rPr>
              <a:t>analysis aims to use customer usage patterns, to identify customers that are at-risk of churning and factors that influence their decision to leave. </a:t>
            </a:r>
            <a:endParaRPr lang="en-US" dirty="0" smtClean="0">
              <a:solidFill>
                <a:schemeClr val="bg1"/>
              </a:solidFill>
            </a:endParaRPr>
          </a:p>
          <a:p>
            <a:pPr marL="285750" indent="-285750">
              <a:buFont typeface="Arial" panose="020B0604020202020204" pitchFamily="34" charset="0"/>
              <a:buChar char="•"/>
            </a:pPr>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By </a:t>
            </a:r>
            <a:r>
              <a:rPr lang="en-US" dirty="0">
                <a:solidFill>
                  <a:schemeClr val="bg1"/>
                </a:solidFill>
              </a:rPr>
              <a:t>being able to predict churn and address customer’s concerns promptly we will be able to foster customer loyalty, satisfaction and reduce churn.</a:t>
            </a:r>
            <a:endParaRPr lang="en-US"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p>
            <a:pPr marL="285750" indent="-285750"/>
            <a:r>
              <a:rPr lang="en-US" sz="1600" dirty="0" err="1"/>
              <a:t>SyriaTel</a:t>
            </a:r>
            <a:r>
              <a:rPr lang="en-US" sz="1600" dirty="0"/>
              <a:t>, a telecommunications company, is experiencing a significant increase in customer churn. This phenomenon is adversely affecting the company's revenue and necessitates high acquisition costs for new </a:t>
            </a:r>
            <a:r>
              <a:rPr lang="en-US" sz="1600" dirty="0" smtClean="0"/>
              <a:t>customers</a:t>
            </a:r>
          </a:p>
          <a:p>
            <a:pPr marL="285750" indent="-285750"/>
            <a:endParaRPr sz="1200" dirty="0"/>
          </a:p>
        </p:txBody>
      </p:sp>
      <p:sp>
        <p:nvSpPr>
          <p:cNvPr id="508" name="Google Shape;508;p28"/>
          <p:cNvSpPr txBox="1">
            <a:spLocks noGrp="1"/>
          </p:cNvSpPr>
          <p:nvPr>
            <p:ph type="ctrTitle"/>
          </p:nvPr>
        </p:nvSpPr>
        <p:spPr>
          <a:xfrm>
            <a:off x="409387" y="372642"/>
            <a:ext cx="39531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STATEMENT</a:t>
            </a:r>
            <a:endParaRPr dirty="0"/>
          </a:p>
        </p:txBody>
      </p:sp>
      <p:grpSp>
        <p:nvGrpSpPr>
          <p:cNvPr id="509" name="Google Shape;509;p28"/>
          <p:cNvGrpSpPr/>
          <p:nvPr/>
        </p:nvGrpSpPr>
        <p:grpSpPr>
          <a:xfrm>
            <a:off x="4834661" y="989482"/>
            <a:ext cx="2851442" cy="3213988"/>
            <a:chOff x="2501950" y="1507050"/>
            <a:chExt cx="2392350" cy="2696525"/>
          </a:xfrm>
        </p:grpSpPr>
        <p:sp>
          <p:nvSpPr>
            <p:cNvPr id="510" name="Google Shape;510;p28"/>
            <p:cNvSpPr/>
            <p:nvPr/>
          </p:nvSpPr>
          <p:spPr>
            <a:xfrm>
              <a:off x="4032450" y="3778325"/>
              <a:ext cx="0" cy="25"/>
            </a:xfrm>
            <a:custGeom>
              <a:avLst/>
              <a:gdLst/>
              <a:ahLst/>
              <a:cxnLst/>
              <a:rect l="l" t="t" r="r" b="b"/>
              <a:pathLst>
                <a:path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 name="Google Shape;529;p28"/>
          <p:cNvGrpSpPr/>
          <p:nvPr/>
        </p:nvGrpSpPr>
        <p:grpSpPr>
          <a:xfrm>
            <a:off x="7686104" y="-476250"/>
            <a:ext cx="2291257" cy="2922300"/>
            <a:chOff x="4882900" y="-64350"/>
            <a:chExt cx="2493750" cy="2922300"/>
          </a:xfrm>
        </p:grpSpPr>
        <p:sp>
          <p:nvSpPr>
            <p:cNvPr id="530" name="Google Shape;530;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28"/>
          <p:cNvGrpSpPr/>
          <p:nvPr/>
        </p:nvGrpSpPr>
        <p:grpSpPr>
          <a:xfrm>
            <a:off x="5599242" y="1368971"/>
            <a:ext cx="1541751" cy="2455003"/>
            <a:chOff x="2160750" y="237575"/>
            <a:chExt cx="3253325" cy="5180425"/>
          </a:xfrm>
        </p:grpSpPr>
        <p:sp>
          <p:nvSpPr>
            <p:cNvPr id="536" name="Google Shape;536;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3" name="Google Shape;473;p27"/>
          <p:cNvSpPr txBox="1">
            <a:spLocks noGrp="1"/>
          </p:cNvSpPr>
          <p:nvPr>
            <p:ph type="subTitle" idx="1"/>
          </p:nvPr>
        </p:nvSpPr>
        <p:spPr>
          <a:xfrm>
            <a:off x="6458926" y="3219091"/>
            <a:ext cx="2465068" cy="758606"/>
          </a:xfrm>
          <a:prstGeom prst="rect">
            <a:avLst/>
          </a:prstGeom>
        </p:spPr>
        <p:txBody>
          <a:bodyPr spcFirstLastPara="1" wrap="square" lIns="91425" tIns="91425" rIns="91425" bIns="91425" anchor="t" anchorCtr="0">
            <a:noAutofit/>
          </a:bodyPr>
          <a:lstStyle/>
          <a:p>
            <a:pPr marL="0" lvl="0" indent="0"/>
            <a:r>
              <a:rPr lang="en-US" dirty="0"/>
              <a:t>Enhance customer retention strategies based on data-driven insights</a:t>
            </a:r>
            <a:endParaRPr dirty="0"/>
          </a:p>
        </p:txBody>
      </p:sp>
      <p:sp>
        <p:nvSpPr>
          <p:cNvPr id="476" name="Google Shape;476;p27"/>
          <p:cNvSpPr txBox="1">
            <a:spLocks noGrp="1"/>
          </p:cNvSpPr>
          <p:nvPr>
            <p:ph type="subTitle" idx="2"/>
          </p:nvPr>
        </p:nvSpPr>
        <p:spPr>
          <a:xfrm>
            <a:off x="477887" y="3346849"/>
            <a:ext cx="2148435" cy="752753"/>
          </a:xfrm>
          <a:prstGeom prst="rect">
            <a:avLst/>
          </a:prstGeom>
        </p:spPr>
        <p:txBody>
          <a:bodyPr spcFirstLastPara="1" wrap="square" lIns="91425" tIns="91425" rIns="91425" bIns="91425" anchor="t" anchorCtr="0">
            <a:noAutofit/>
          </a:bodyPr>
          <a:lstStyle/>
          <a:p>
            <a:pPr marL="0" lvl="0" indent="0"/>
            <a:r>
              <a:rPr lang="en-US" dirty="0"/>
              <a:t>Develop a predictive model to forecast customer churn.</a:t>
            </a:r>
            <a:endParaRPr dirty="0"/>
          </a:p>
        </p:txBody>
      </p:sp>
      <p:sp>
        <p:nvSpPr>
          <p:cNvPr id="477" name="Google Shape;477;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78" name="Google Shape;478;p27"/>
          <p:cNvSpPr txBox="1">
            <a:spLocks noGrp="1"/>
          </p:cNvSpPr>
          <p:nvPr>
            <p:ph type="subTitle" idx="5"/>
          </p:nvPr>
        </p:nvSpPr>
        <p:spPr>
          <a:xfrm>
            <a:off x="3509600" y="3231819"/>
            <a:ext cx="2059302" cy="745878"/>
          </a:xfrm>
          <a:prstGeom prst="rect">
            <a:avLst/>
          </a:prstGeom>
        </p:spPr>
        <p:txBody>
          <a:bodyPr spcFirstLastPara="1" wrap="square" lIns="91425" tIns="91425" rIns="91425" bIns="91425" anchor="t" anchorCtr="0">
            <a:noAutofit/>
          </a:bodyPr>
          <a:lstStyle/>
          <a:p>
            <a:pPr marL="0" lvl="0" indent="0"/>
            <a:r>
              <a:rPr lang="en-US" dirty="0"/>
              <a:t>Uncover patterns influencing churn decisions.</a:t>
            </a:r>
            <a:endParaRPr dirty="0"/>
          </a:p>
        </p:txBody>
      </p:sp>
      <p:sp>
        <p:nvSpPr>
          <p:cNvPr id="479" name="Google Shape;479;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80" name="Google Shape;480;p27"/>
          <p:cNvSpPr txBox="1">
            <a:spLocks noGrp="1"/>
          </p:cNvSpPr>
          <p:nvPr>
            <p:ph type="ctrTitle" idx="7"/>
          </p:nvPr>
        </p:nvSpPr>
        <p:spPr>
          <a:xfrm>
            <a:off x="689000" y="355334"/>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OBJECTIVES</a:t>
            </a:r>
            <a:endParaRPr dirty="0"/>
          </a:p>
        </p:txBody>
      </p:sp>
      <p:sp>
        <p:nvSpPr>
          <p:cNvPr id="481" name="Google Shape;481;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2" name="Google Shape;482;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5" name="Google Shape;485;p27"/>
          <p:cNvCxnSpPr>
            <a:stCxn id="482" idx="1"/>
            <a:endCxn id="477"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79"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7" name="Google Shape;487;p27"/>
          <p:cNvCxnSpPr>
            <a:stCxn id="484" idx="1"/>
            <a:endCxn id="481"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8" name="Google Shape;488;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27"/>
          <p:cNvGrpSpPr/>
          <p:nvPr/>
        </p:nvGrpSpPr>
        <p:grpSpPr>
          <a:xfrm>
            <a:off x="4075558" y="1684660"/>
            <a:ext cx="577210" cy="580282"/>
            <a:chOff x="3095745" y="3805393"/>
            <a:chExt cx="352840" cy="354717"/>
          </a:xfrm>
        </p:grpSpPr>
        <p:sp>
          <p:nvSpPr>
            <p:cNvPr id="492" name="Google Shape;492;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7"/>
          <p:cNvGrpSpPr/>
          <p:nvPr/>
        </p:nvGrpSpPr>
        <p:grpSpPr>
          <a:xfrm>
            <a:off x="6789168" y="1684647"/>
            <a:ext cx="583817" cy="580314"/>
            <a:chOff x="3541011" y="3367320"/>
            <a:chExt cx="348257" cy="346188"/>
          </a:xfrm>
        </p:grpSpPr>
        <p:sp>
          <p:nvSpPr>
            <p:cNvPr id="499" name="Google Shape;499;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UNDERSTANDING</a:t>
            </a:r>
            <a:endParaRPr dirty="0"/>
          </a:p>
        </p:txBody>
      </p:sp>
      <p:sp>
        <p:nvSpPr>
          <p:cNvPr id="573" name="Google Shape;573;p29"/>
          <p:cNvSpPr txBox="1">
            <a:spLocks noGrp="1"/>
          </p:cNvSpPr>
          <p:nvPr>
            <p:ph type="ctrTitle"/>
          </p:nvPr>
        </p:nvSpPr>
        <p:spPr>
          <a:xfrm>
            <a:off x="931234" y="1196026"/>
            <a:ext cx="0" cy="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p:txBody>
      </p:sp>
      <p:sp>
        <p:nvSpPr>
          <p:cNvPr id="574" name="Google Shape;574;p29"/>
          <p:cNvSpPr txBox="1">
            <a:spLocks noGrp="1"/>
          </p:cNvSpPr>
          <p:nvPr>
            <p:ph type="subTitle" idx="1"/>
          </p:nvPr>
        </p:nvSpPr>
        <p:spPr>
          <a:xfrm>
            <a:off x="931246" y="1684093"/>
            <a:ext cx="2620500" cy="11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 dirty="0" smtClean="0"/>
              <a:t>The data is obtained from Kaggle and is from SyriaTel Telecommunications </a:t>
            </a:r>
            <a:endParaRPr dirty="0"/>
          </a:p>
        </p:txBody>
      </p:sp>
      <p:sp>
        <p:nvSpPr>
          <p:cNvPr id="575" name="Google Shape;575;p29"/>
          <p:cNvSpPr txBox="1">
            <a:spLocks noGrp="1"/>
          </p:cNvSpPr>
          <p:nvPr>
            <p:ph type="ctrTitle" idx="2"/>
          </p:nvPr>
        </p:nvSpPr>
        <p:spPr>
          <a:xfrm>
            <a:off x="5974538" y="1102442"/>
            <a:ext cx="2213141" cy="102199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smtClean="0">
                <a:latin typeface="Maven Pro" panose="020B0604020202020204" charset="0"/>
              </a:rPr>
              <a:t>The data has 21 columns and 3333 rows of identifiers of  customers </a:t>
            </a:r>
            <a:endParaRPr sz="1600" dirty="0">
              <a:latin typeface="Maven Pro" panose="020B0604020202020204" charset="0"/>
            </a:endParaRPr>
          </a:p>
        </p:txBody>
      </p:sp>
      <p:sp>
        <p:nvSpPr>
          <p:cNvPr id="576" name="Google Shape;576;p29"/>
          <p:cNvSpPr txBox="1">
            <a:spLocks noGrp="1"/>
          </p:cNvSpPr>
          <p:nvPr>
            <p:ph type="subTitle" idx="3"/>
          </p:nvPr>
        </p:nvSpPr>
        <p:spPr>
          <a:xfrm>
            <a:off x="3474720" y="1554480"/>
            <a:ext cx="2377440" cy="11887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target column is churn is a bool with True and False as values making this a binary classification problem.</a:t>
            </a:r>
            <a:endParaRPr dirty="0"/>
          </a:p>
        </p:txBody>
      </p:sp>
      <p:grpSp>
        <p:nvGrpSpPr>
          <p:cNvPr id="577" name="Google Shape;577;p29"/>
          <p:cNvGrpSpPr/>
          <p:nvPr/>
        </p:nvGrpSpPr>
        <p:grpSpPr>
          <a:xfrm>
            <a:off x="2466797" y="2837754"/>
            <a:ext cx="4594825" cy="1842617"/>
            <a:chOff x="3834069" y="2439811"/>
            <a:chExt cx="2413629" cy="967914"/>
          </a:xfrm>
        </p:grpSpPr>
        <p:grpSp>
          <p:nvGrpSpPr>
            <p:cNvPr id="578" name="Google Shape;578;p29"/>
            <p:cNvGrpSpPr/>
            <p:nvPr/>
          </p:nvGrpSpPr>
          <p:grpSpPr>
            <a:xfrm>
              <a:off x="4960453" y="2469658"/>
              <a:ext cx="1287244" cy="885527"/>
              <a:chOff x="4960453" y="2469658"/>
              <a:chExt cx="1287244" cy="885527"/>
            </a:xfrm>
          </p:grpSpPr>
          <p:sp>
            <p:nvSpPr>
              <p:cNvPr id="579" name="Google Shape;579;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 name="Google Shape;585;p29"/>
            <p:cNvGrpSpPr/>
            <p:nvPr/>
          </p:nvGrpSpPr>
          <p:grpSpPr>
            <a:xfrm>
              <a:off x="3834069" y="2469658"/>
              <a:ext cx="1129846" cy="885527"/>
              <a:chOff x="3834069" y="2469658"/>
              <a:chExt cx="1129846" cy="885527"/>
            </a:xfrm>
          </p:grpSpPr>
          <p:sp>
            <p:nvSpPr>
              <p:cNvPr id="586" name="Google Shape;586;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3" name="Google Shape;593;p29"/>
          <p:cNvCxnSpPr>
            <a:stCxn id="573" idx="1"/>
          </p:cNvCxnSpPr>
          <p:nvPr/>
        </p:nvCxnSpPr>
        <p:spPr>
          <a:xfrm rot="10800000" flipH="1" flipV="1">
            <a:off x="931234" y="1196027"/>
            <a:ext cx="2543700" cy="2490898"/>
          </a:xfrm>
          <a:prstGeom prst="bentConnector3">
            <a:avLst>
              <a:gd name="adj1" fmla="val -8987"/>
            </a:avLst>
          </a:prstGeom>
          <a:noFill/>
          <a:ln w="9525" cap="flat" cmpd="sng">
            <a:solidFill>
              <a:schemeClr val="accent2"/>
            </a:solidFill>
            <a:prstDash val="solid"/>
            <a:round/>
            <a:headEnd type="none" w="med" len="med"/>
            <a:tailEnd type="none" w="med" len="med"/>
          </a:ln>
        </p:spPr>
      </p:cxnSp>
      <p:cxnSp>
        <p:nvCxnSpPr>
          <p:cNvPr id="594" name="Google Shape;594;p29"/>
          <p:cNvCxnSpPr>
            <a:stCxn id="575" idx="3"/>
          </p:cNvCxnSpPr>
          <p:nvPr/>
        </p:nvCxnSpPr>
        <p:spPr>
          <a:xfrm flipH="1">
            <a:off x="7041079" y="1613438"/>
            <a:ext cx="1146600" cy="2435287"/>
          </a:xfrm>
          <a:prstGeom prst="bentConnector4">
            <a:avLst>
              <a:gd name="adj1" fmla="val -19937"/>
              <a:gd name="adj2" fmla="val 60491"/>
            </a:avLst>
          </a:prstGeom>
          <a:noFill/>
          <a:ln w="9525" cap="flat" cmpd="sng">
            <a:solidFill>
              <a:schemeClr val="accent3"/>
            </a:solidFill>
            <a:prstDash val="solid"/>
            <a:round/>
            <a:headEnd type="none" w="med" len="med"/>
            <a:tailEnd type="none" w="med" len="med"/>
          </a:ln>
        </p:spPr>
      </p:cxnSp>
      <p:sp>
        <p:nvSpPr>
          <p:cNvPr id="595" name="Google Shape;595;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Title 2"/>
          <p:cNvSpPr>
            <a:spLocks noGrp="1"/>
          </p:cNvSpPr>
          <p:nvPr>
            <p:ph type="ctrTitle"/>
          </p:nvPr>
        </p:nvSpPr>
        <p:spPr/>
        <p:txBody>
          <a:bodyPr/>
          <a:lstStyle/>
          <a:p>
            <a:r>
              <a:rPr lang="en-US" dirty="0" smtClean="0"/>
              <a:t>DATA ANALYSIS</a:t>
            </a:r>
            <a:endParaRPr lang="en-US" dirty="0"/>
          </a:p>
        </p:txBody>
      </p:sp>
      <p:sp>
        <p:nvSpPr>
          <p:cNvPr id="4" name="Text Placeholder 3"/>
          <p:cNvSpPr>
            <a:spLocks noGrp="1"/>
          </p:cNvSpPr>
          <p:nvPr>
            <p:ph type="body" idx="2"/>
          </p:nvPr>
        </p:nvSpPr>
        <p:spPr/>
        <p:txBody>
          <a:bodyPr/>
          <a:lstStyle/>
          <a:p>
            <a:r>
              <a:rPr lang="en-US" sz="1600" dirty="0" smtClean="0"/>
              <a:t>Our target variable is churn. 2850 represents customers that did not churn while 483 represents customers who churned.</a:t>
            </a:r>
          </a:p>
          <a:p>
            <a:r>
              <a:rPr lang="en-US" sz="1600" dirty="0" smtClean="0"/>
              <a:t>14.5% of customers churned. We are dealing with an imbalanced classification problem</a:t>
            </a:r>
            <a:r>
              <a:rPr lang="en-US" dirty="0" smtClean="0"/>
              <a:t>.</a:t>
            </a:r>
          </a:p>
          <a:p>
            <a:endParaRPr lang="en-US" dirty="0"/>
          </a:p>
        </p:txBody>
      </p:sp>
      <p:pic>
        <p:nvPicPr>
          <p:cNvPr id="5" name="Picture 4"/>
          <p:cNvPicPr>
            <a:picLocks/>
          </p:cNvPicPr>
          <p:nvPr/>
        </p:nvPicPr>
        <p:blipFill>
          <a:blip r:embed="rId2">
            <a:extLst>
              <a:ext uri="{28A0092B-C50C-407E-A947-70E740481C1C}">
                <a14:useLocalDpi xmlns:a14="http://schemas.microsoft.com/office/drawing/2010/main" val="0"/>
              </a:ext>
            </a:extLst>
          </a:blip>
          <a:stretch>
            <a:fillRect/>
          </a:stretch>
        </p:blipFill>
        <p:spPr>
          <a:xfrm>
            <a:off x="597375" y="1063525"/>
            <a:ext cx="3931920" cy="3749040"/>
          </a:xfrm>
          <a:prstGeom prst="rect">
            <a:avLst/>
          </a:prstGeom>
        </p:spPr>
      </p:pic>
    </p:spTree>
    <p:extLst>
      <p:ext uri="{BB962C8B-B14F-4D97-AF65-F5344CB8AC3E}">
        <p14:creationId xmlns:p14="http://schemas.microsoft.com/office/powerpoint/2010/main" val="860574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53466" y="1260181"/>
            <a:ext cx="4152609" cy="3590243"/>
          </a:xfrm>
        </p:spPr>
        <p:txBody>
          <a:bodyPr/>
          <a:lstStyle/>
          <a:p>
            <a:endParaRPr lang="en-US" dirty="0"/>
          </a:p>
        </p:txBody>
      </p:sp>
      <p:sp>
        <p:nvSpPr>
          <p:cNvPr id="3" name="Title 2"/>
          <p:cNvSpPr>
            <a:spLocks noGrp="1"/>
          </p:cNvSpPr>
          <p:nvPr>
            <p:ph type="ctrTitle"/>
          </p:nvPr>
        </p:nvSpPr>
        <p:spPr>
          <a:xfrm>
            <a:off x="2468880" y="182880"/>
            <a:ext cx="3657600" cy="365760"/>
          </a:xfrm>
        </p:spPr>
        <p:txBody>
          <a:bodyPr anchor="ctr"/>
          <a:lstStyle/>
          <a:p>
            <a:pPr algn="ctr"/>
            <a:r>
              <a:rPr lang="en-US" dirty="0" smtClean="0"/>
              <a:t>MODELLING</a:t>
            </a:r>
            <a:endParaRPr lang="en-US" dirty="0"/>
          </a:p>
        </p:txBody>
      </p:sp>
      <p:sp>
        <p:nvSpPr>
          <p:cNvPr id="4" name="Text Placeholder 3"/>
          <p:cNvSpPr>
            <a:spLocks noGrp="1"/>
          </p:cNvSpPr>
          <p:nvPr>
            <p:ph type="body" idx="2"/>
          </p:nvPr>
        </p:nvSpPr>
        <p:spPr>
          <a:xfrm>
            <a:off x="4690124" y="1063524"/>
            <a:ext cx="4453875" cy="3969517"/>
          </a:xfrm>
        </p:spPr>
        <p:txBody>
          <a:bodyPr/>
          <a:lstStyle/>
          <a:p>
            <a:r>
              <a:rPr lang="en-US" dirty="0"/>
              <a:t>The logistic regression model </a:t>
            </a:r>
            <a:r>
              <a:rPr lang="en-US" dirty="0" smtClean="0"/>
              <a:t>is our baseline model</a:t>
            </a:r>
            <a:endParaRPr lang="en-US" dirty="0"/>
          </a:p>
          <a:p>
            <a:endParaRPr lang="en-US" dirty="0"/>
          </a:p>
          <a:p>
            <a:r>
              <a:rPr lang="en-US" dirty="0" smtClean="0"/>
              <a:t>Accuracy:  </a:t>
            </a:r>
            <a:r>
              <a:rPr lang="en-US" dirty="0"/>
              <a:t>Achieved an accuracy of 84% on the test data.</a:t>
            </a:r>
          </a:p>
          <a:p>
            <a:r>
              <a:rPr lang="en-US" dirty="0" smtClean="0"/>
              <a:t>Precision: </a:t>
            </a:r>
            <a:r>
              <a:rPr lang="en-US" dirty="0"/>
              <a:t>Precision for class 0 (non-churn) was 86</a:t>
            </a:r>
            <a:r>
              <a:rPr lang="en-US" dirty="0" smtClean="0"/>
              <a:t>%. </a:t>
            </a:r>
            <a:r>
              <a:rPr lang="en-US" dirty="0"/>
              <a:t>Precision for class 1 (churn) was </a:t>
            </a:r>
            <a:r>
              <a:rPr lang="en-US" dirty="0" smtClean="0"/>
              <a:t>73%.</a:t>
            </a:r>
            <a:endParaRPr lang="en-US" dirty="0"/>
          </a:p>
          <a:p>
            <a:r>
              <a:rPr lang="en-US" dirty="0" smtClean="0"/>
              <a:t>Recall: Recall </a:t>
            </a:r>
            <a:r>
              <a:rPr lang="en-US" dirty="0"/>
              <a:t>for class 0 was 97</a:t>
            </a:r>
            <a:r>
              <a:rPr lang="en-US" dirty="0" smtClean="0"/>
              <a:t>%. </a:t>
            </a:r>
            <a:r>
              <a:rPr lang="en-US" dirty="0"/>
              <a:t>However, recall for class 1 was 50%, suggesting some difficulty in identifying all churning customers.</a:t>
            </a:r>
          </a:p>
          <a:p>
            <a:r>
              <a:rPr lang="en-US" dirty="0" smtClean="0"/>
              <a:t>F1-score: The </a:t>
            </a:r>
            <a:r>
              <a:rPr lang="en-US" dirty="0"/>
              <a:t>F1-score, which balances precision and recall, was </a:t>
            </a:r>
            <a:r>
              <a:rPr lang="en-US" dirty="0" smtClean="0"/>
              <a:t>82%.</a:t>
            </a:r>
            <a:endParaRPr lang="en-US" dirty="0"/>
          </a:p>
          <a:p>
            <a:r>
              <a:rPr lang="en-US" dirty="0" smtClean="0"/>
              <a:t>Confusion </a:t>
            </a:r>
            <a:r>
              <a:rPr lang="en-US" dirty="0"/>
              <a:t>Matrix</a:t>
            </a:r>
            <a:r>
              <a:rPr lang="en-US" dirty="0" smtClean="0"/>
              <a:t>: </a:t>
            </a:r>
            <a:r>
              <a:rPr lang="en-US" dirty="0"/>
              <a:t>The confusion matrix shows 709 true </a:t>
            </a:r>
            <a:r>
              <a:rPr lang="en-US" dirty="0" smtClean="0"/>
              <a:t>negatives), </a:t>
            </a:r>
            <a:r>
              <a:rPr lang="en-US" dirty="0"/>
              <a:t>26 false </a:t>
            </a:r>
            <a:r>
              <a:rPr lang="en-US" dirty="0" smtClean="0"/>
              <a:t>positives, </a:t>
            </a:r>
            <a:r>
              <a:rPr lang="en-US" dirty="0"/>
              <a:t>99 false </a:t>
            </a:r>
            <a:r>
              <a:rPr lang="en-US" dirty="0" smtClean="0"/>
              <a:t>and </a:t>
            </a:r>
            <a:r>
              <a:rPr lang="en-US" dirty="0"/>
              <a:t>125 true </a:t>
            </a:r>
            <a:r>
              <a:rPr lang="en-US" dirty="0" smtClean="0"/>
              <a:t>positives</a:t>
            </a:r>
            <a:endParaRPr lang="en-US" dirty="0"/>
          </a:p>
          <a:p>
            <a:r>
              <a:rPr lang="en-US" dirty="0" smtClean="0"/>
              <a:t>Our most important features contributing to churn were: total international charge, total international minutes, total night minutes, and total night charge.</a:t>
            </a:r>
            <a:endParaRPr lang="en-US" dirty="0"/>
          </a:p>
        </p:txBody>
      </p:sp>
      <p:sp>
        <p:nvSpPr>
          <p:cNvPr id="5" name="TextBox 4"/>
          <p:cNvSpPr txBox="1"/>
          <p:nvPr/>
        </p:nvSpPr>
        <p:spPr>
          <a:xfrm>
            <a:off x="514654" y="750521"/>
            <a:ext cx="3369189" cy="307777"/>
          </a:xfrm>
          <a:prstGeom prst="rect">
            <a:avLst/>
          </a:prstGeom>
          <a:noFill/>
        </p:spPr>
        <p:txBody>
          <a:bodyPr wrap="square" rtlCol="0" anchor="ctr">
            <a:spAutoFit/>
          </a:bodyPr>
          <a:lstStyle/>
          <a:p>
            <a:r>
              <a:rPr lang="en-US" dirty="0" smtClean="0">
                <a:solidFill>
                  <a:schemeClr val="bg1"/>
                </a:solidFill>
                <a:latin typeface="Arial Black" panose="020B0A04020102020204" pitchFamily="34" charset="0"/>
              </a:rPr>
              <a:t>LOGISTIC REGRESSION MODEL</a:t>
            </a:r>
            <a:endParaRPr lang="en-US" dirty="0">
              <a:solidFill>
                <a:schemeClr val="bg1"/>
              </a:solidFill>
              <a:latin typeface="Arial Black" panose="020B0A04020102020204" pitchFamily="34" charset="0"/>
            </a:endParaRPr>
          </a:p>
        </p:txBody>
      </p:sp>
      <p:pic>
        <p:nvPicPr>
          <p:cNvPr id="6" name="Picture 5"/>
          <p:cNvPicPr>
            <a:picLocks/>
          </p:cNvPicPr>
          <p:nvPr/>
        </p:nvPicPr>
        <p:blipFill>
          <a:blip r:embed="rId2">
            <a:extLst>
              <a:ext uri="{28A0092B-C50C-407E-A947-70E740481C1C}">
                <a14:useLocalDpi xmlns:a14="http://schemas.microsoft.com/office/drawing/2010/main" val="0"/>
              </a:ext>
            </a:extLst>
          </a:blip>
          <a:stretch>
            <a:fillRect/>
          </a:stretch>
        </p:blipFill>
        <p:spPr>
          <a:xfrm>
            <a:off x="365760" y="1280160"/>
            <a:ext cx="4114800" cy="3566160"/>
          </a:xfrm>
          <a:prstGeom prst="rect">
            <a:avLst/>
          </a:prstGeom>
        </p:spPr>
      </p:pic>
    </p:spTree>
    <p:extLst>
      <p:ext uri="{BB962C8B-B14F-4D97-AF65-F5344CB8AC3E}">
        <p14:creationId xmlns:p14="http://schemas.microsoft.com/office/powerpoint/2010/main" val="2733303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Title 2"/>
          <p:cNvSpPr>
            <a:spLocks noGrp="1"/>
          </p:cNvSpPr>
          <p:nvPr>
            <p:ph type="ctrTitle"/>
          </p:nvPr>
        </p:nvSpPr>
        <p:spPr/>
        <p:txBody>
          <a:bodyPr/>
          <a:lstStyle/>
          <a:p>
            <a:r>
              <a:rPr lang="en-US" dirty="0" smtClean="0"/>
              <a:t>RANDOM FOREST CLASSIFIER</a:t>
            </a:r>
            <a:endParaRPr lang="en-US" dirty="0"/>
          </a:p>
        </p:txBody>
      </p:sp>
      <p:sp>
        <p:nvSpPr>
          <p:cNvPr id="4" name="Text Placeholder 3"/>
          <p:cNvSpPr>
            <a:spLocks noGrp="1"/>
          </p:cNvSpPr>
          <p:nvPr>
            <p:ph type="body" idx="2"/>
          </p:nvPr>
        </p:nvSpPr>
        <p:spPr>
          <a:xfrm>
            <a:off x="4690124" y="1063524"/>
            <a:ext cx="4377035" cy="3874235"/>
          </a:xfrm>
        </p:spPr>
        <p:txBody>
          <a:bodyPr/>
          <a:lstStyle/>
          <a:p>
            <a:pPr marL="165100" indent="0">
              <a:buNone/>
            </a:pPr>
            <a:endParaRPr lang="en-US" sz="1050" dirty="0"/>
          </a:p>
          <a:p>
            <a:r>
              <a:rPr lang="en-US" dirty="0" smtClean="0"/>
              <a:t>Accuracy: </a:t>
            </a:r>
            <a:r>
              <a:rPr lang="en-US" dirty="0"/>
              <a:t>Achieved an accuracy of 94% on the test data, indicating strong predictive power.</a:t>
            </a:r>
          </a:p>
          <a:p>
            <a:r>
              <a:rPr lang="en-US" dirty="0" smtClean="0"/>
              <a:t>Precision: </a:t>
            </a:r>
            <a:r>
              <a:rPr lang="en-US" dirty="0"/>
              <a:t>Precision for class 0 (non-churn) was 96</a:t>
            </a:r>
            <a:r>
              <a:rPr lang="en-US" dirty="0" smtClean="0"/>
              <a:t>%. The precision </a:t>
            </a:r>
            <a:r>
              <a:rPr lang="en-US" dirty="0"/>
              <a:t>for class 1 (churn) was 81</a:t>
            </a:r>
            <a:r>
              <a:rPr lang="en-US" dirty="0" smtClean="0"/>
              <a:t>%.</a:t>
            </a:r>
            <a:endParaRPr lang="en-US" dirty="0"/>
          </a:p>
          <a:p>
            <a:r>
              <a:rPr lang="en-US" dirty="0" smtClean="0"/>
              <a:t>Recall: </a:t>
            </a:r>
            <a:r>
              <a:rPr lang="en-US" dirty="0"/>
              <a:t>Recall for class 0 was </a:t>
            </a:r>
            <a:r>
              <a:rPr lang="en-US" dirty="0" smtClean="0"/>
              <a:t>97%. Recall </a:t>
            </a:r>
            <a:r>
              <a:rPr lang="en-US" dirty="0"/>
              <a:t>for class 1 was 74%, </a:t>
            </a:r>
            <a:r>
              <a:rPr lang="en-US" dirty="0" smtClean="0"/>
              <a:t>F1-score: </a:t>
            </a:r>
            <a:r>
              <a:rPr lang="en-US" dirty="0"/>
              <a:t>The </a:t>
            </a:r>
            <a:r>
              <a:rPr lang="en-US" dirty="0" smtClean="0"/>
              <a:t>F1-score was </a:t>
            </a:r>
            <a:r>
              <a:rPr lang="en-US" dirty="0"/>
              <a:t>87%, indicating overall excellent performance.</a:t>
            </a:r>
          </a:p>
          <a:p>
            <a:r>
              <a:rPr lang="en-US" dirty="0" smtClean="0"/>
              <a:t>Confusion </a:t>
            </a:r>
            <a:r>
              <a:rPr lang="en-US" dirty="0"/>
              <a:t>Matrix</a:t>
            </a:r>
            <a:r>
              <a:rPr lang="en-US" dirty="0" smtClean="0"/>
              <a:t>: </a:t>
            </a:r>
            <a:r>
              <a:rPr lang="en-US" dirty="0"/>
              <a:t>The confusion matrix indicates 709 true negatives, 20 false positives, 32 false negatives, and 93 true positives.</a:t>
            </a:r>
          </a:p>
          <a:p>
            <a:r>
              <a:rPr lang="en-US" dirty="0" smtClean="0"/>
              <a:t>The most important features in our random forest classifier are customer service calls, total day charge, total day minutes, and total international calls.</a:t>
            </a:r>
            <a:endParaRPr lang="en-US" dirty="0"/>
          </a:p>
        </p:txBody>
      </p:sp>
      <p:pic>
        <p:nvPicPr>
          <p:cNvPr id="5" name="Picture 4"/>
          <p:cNvPicPr>
            <a:picLocks/>
          </p:cNvPicPr>
          <p:nvPr/>
        </p:nvPicPr>
        <p:blipFill>
          <a:blip r:embed="rId2">
            <a:extLst>
              <a:ext uri="{28A0092B-C50C-407E-A947-70E740481C1C}">
                <a14:useLocalDpi xmlns:a14="http://schemas.microsoft.com/office/drawing/2010/main" val="0"/>
              </a:ext>
            </a:extLst>
          </a:blip>
          <a:stretch>
            <a:fillRect/>
          </a:stretch>
        </p:blipFill>
        <p:spPr>
          <a:xfrm>
            <a:off x="365760" y="1097280"/>
            <a:ext cx="4297680" cy="3840480"/>
          </a:xfrm>
          <a:prstGeom prst="rect">
            <a:avLst/>
          </a:prstGeom>
        </p:spPr>
      </p:pic>
    </p:spTree>
    <p:extLst>
      <p:ext uri="{BB962C8B-B14F-4D97-AF65-F5344CB8AC3E}">
        <p14:creationId xmlns:p14="http://schemas.microsoft.com/office/powerpoint/2010/main" val="3327535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DECISION TREE CLASSIFIER</a:t>
            </a:r>
            <a:endParaRPr lang="en-US" dirty="0"/>
          </a:p>
        </p:txBody>
      </p:sp>
      <p:sp>
        <p:nvSpPr>
          <p:cNvPr id="4" name="Text Placeholder 3"/>
          <p:cNvSpPr>
            <a:spLocks noGrp="1"/>
          </p:cNvSpPr>
          <p:nvPr>
            <p:ph type="body" idx="2"/>
          </p:nvPr>
        </p:nvSpPr>
        <p:spPr/>
        <p:txBody>
          <a:bodyPr/>
          <a:lstStyle/>
          <a:p>
            <a:r>
              <a:rPr lang="en-US" dirty="0" smtClean="0"/>
              <a:t>Accuracy: </a:t>
            </a:r>
            <a:r>
              <a:rPr lang="en-US" dirty="0"/>
              <a:t>Achieved an accuracy of approximately 89% on the test </a:t>
            </a:r>
            <a:r>
              <a:rPr lang="en-US" dirty="0" smtClean="0"/>
              <a:t>data.</a:t>
            </a:r>
            <a:endParaRPr lang="en-US" dirty="0"/>
          </a:p>
          <a:p>
            <a:r>
              <a:rPr lang="en-US" dirty="0" smtClean="0"/>
              <a:t>Precision: </a:t>
            </a:r>
            <a:r>
              <a:rPr lang="en-US" dirty="0"/>
              <a:t>Precision for class </a:t>
            </a:r>
            <a:r>
              <a:rPr lang="en-US" dirty="0" smtClean="0"/>
              <a:t>0 was </a:t>
            </a:r>
            <a:r>
              <a:rPr lang="en-US" dirty="0"/>
              <a:t>around 96</a:t>
            </a:r>
            <a:r>
              <a:rPr lang="en-US" dirty="0" smtClean="0"/>
              <a:t>%. </a:t>
            </a:r>
            <a:r>
              <a:rPr lang="en-US" dirty="0"/>
              <a:t>Precision for class 1 (churn) was approximately 81</a:t>
            </a:r>
            <a:r>
              <a:rPr lang="en-US" dirty="0" smtClean="0"/>
              <a:t>%.</a:t>
            </a:r>
          </a:p>
          <a:p>
            <a:r>
              <a:rPr lang="en-US" dirty="0" smtClean="0"/>
              <a:t> Recall: </a:t>
            </a:r>
            <a:r>
              <a:rPr lang="en-US" dirty="0"/>
              <a:t>Recall for class 0 was approximately 86</a:t>
            </a:r>
            <a:r>
              <a:rPr lang="en-US" dirty="0" smtClean="0"/>
              <a:t>%,. </a:t>
            </a:r>
            <a:r>
              <a:rPr lang="en-US" dirty="0"/>
              <a:t>Recall for class 1 was around 83</a:t>
            </a:r>
            <a:r>
              <a:rPr lang="en-US" dirty="0" smtClean="0"/>
              <a:t>%.</a:t>
            </a:r>
            <a:endParaRPr lang="en-US" dirty="0"/>
          </a:p>
          <a:p>
            <a:r>
              <a:rPr lang="en-US" dirty="0" smtClean="0"/>
              <a:t>F1-score: </a:t>
            </a:r>
            <a:r>
              <a:rPr lang="en-US" dirty="0"/>
              <a:t>The F1-score, balancing precision and recall, was approximately 83</a:t>
            </a:r>
            <a:r>
              <a:rPr lang="en-US" dirty="0" smtClean="0"/>
              <a:t>%.</a:t>
            </a:r>
            <a:endParaRPr lang="en-US" dirty="0"/>
          </a:p>
          <a:p>
            <a:r>
              <a:rPr lang="en-US" dirty="0" smtClean="0"/>
              <a:t>Confusion </a:t>
            </a:r>
            <a:r>
              <a:rPr lang="en-US" dirty="0"/>
              <a:t>Matrix</a:t>
            </a:r>
            <a:r>
              <a:rPr lang="en-US" dirty="0" smtClean="0"/>
              <a:t>: </a:t>
            </a:r>
            <a:r>
              <a:rPr lang="en-US" dirty="0"/>
              <a:t>The confusion matrix showed 709 true negatives, 20 false positives, 21 false negatives, and 104 true positives.</a:t>
            </a:r>
          </a:p>
          <a:p>
            <a:endParaRPr lang="en-US" dirty="0"/>
          </a:p>
          <a:p>
            <a:r>
              <a:rPr lang="en-US" dirty="0" smtClean="0"/>
              <a:t>Our most important features contributing to churn were total day minutes, customer service calls, international </a:t>
            </a:r>
            <a:r>
              <a:rPr lang="en-US" dirty="0" err="1" smtClean="0"/>
              <a:t>plan_no</a:t>
            </a:r>
            <a:r>
              <a:rPr lang="en-US" dirty="0" smtClean="0"/>
              <a:t>, total international calls, and total international minutes.</a:t>
            </a:r>
            <a:endParaRPr lang="en-US" dirty="0"/>
          </a:p>
        </p:txBody>
      </p:sp>
      <p:sp>
        <p:nvSpPr>
          <p:cNvPr id="6" name="AutoShape 4" descr="data:image/png;base64,iVBORw0KGgoAAAANSUhEUgAAA3EAAAHUCAYAAACUOqE4AAAAOXRFWHRTb2Z0d2FyZQBNYXRwbG90bGliIHZlcnNpb24zLjcuMiwgaHR0cHM6Ly9tYXRwbG90bGliLm9yZy8pXeV/AAAACXBIWXMAAA9hAAAPYQGoP6dpAACLbklEQVR4nOzdeVxN+f8H8NfVcttvi1QqimgxIgplEMZEGMaSbRAxmixjyRJS2bcQxjIYGWOYZjS+BiNraaYRhqxZBik0Yy+Jtnt+f3h0fq66dSNyeT0fj/uY7jmfz+e8z+cczX33+ZzPlQiCIICIiIiIiIjUQrWqDoCIiIiIiIhUxySOiIiIiIhIjTCJIyIiIiIiUiNM4oiIiIiIiNQIkzgiIiIiIiI1wiSOiIiIiIhIjTCJIyIiIiIiUiNM4oiIiIiIiNQIkzgiIiIiIiI1wiSOiN4b0dHRkEgkpb6Cg4PfyDEvXLiA8PBwpKWlvZH2X0daWhokEgkWL15c1aG8sqSkJISHh+PRo0dVHUqlKL5HT5w4UdWhlEoikSA8PLzS2vv+++9hbm6Ox48fi9vs7OzEf5fVqlWDTCaDs7MzBg0ahH379lXasZXx9/eHnZ1dheoU/1uKjo5+IzGVdUxVXu/C75/ExET4+fnB2toa2trakMlk8PLywurVq/HkyROxnJ2dHfz9/asszuJ/gy/32fTp01GrVi1oamrC2NgYAODt7Q1vb+9KPX5BQQHq1q2LZcuWVWq79OHRrOoAiIgq28aNG+Hk5KSwrWbNmm/kWBcuXEBERAS8vb0r/MGQypeUlISIiAj4+/uLH6xIPeTm5mLq1KmYPHkyDA0NFfa1bNlS/ONCTk4OLl26hG3btsHHxwc9e/bE1q1boaWl9UbiCg0Nxddff12hOlZWVvjrr79Qt27dNxJTWcd8UVBQELKysrBly5YSZatSWFgYZs6cCS8vL8yaNQt169ZFbm6u+EeYy5cvY+nSpVUaY7HOnTvjr7/+Uuiz//3vf5gzZw6mTZuGTp06QSqVAgBWrVpV6cfX0tLCjBkzMG7cOAwcOBBmZmaVfgz6MDCJI6L3zkcffQR3d/eqDuO1FBQUQCKRQFPzw/w1/fTpU+jo6FR1GPQaNm3ahPv372PYsGEl9hkbG6NFixbi+08++QQjR45EeHg4IiIiMH36dCxYsOCNxPUqiZhUKlWI920o7ZhGRkbIz88vN5anT59CV1f3TYYn+vnnnzFz5kwEBARg3bp1kEgk4r5OnTph0qRJJZLRqmRubg5zc3OFbefOnQMAjBkzBjVq1BC3u7i4VOqxi69Lv379MH78eKxduxZTp06t1GPQh4PTKYnog/PTTz/B09MT+vr6MDAwgI+PD06dOqVQ5sSJE+jbty/s7Oygq6sLOzs79OvXDzdu3BDLREdHo3fv3gCAtm3bilObiqdcKZs29PIUnfj4eEgkEmzevBkTJkyAtbU1pFIp/vnnHwDAgQMH0L59exgZGUFPTw8tW7bEwYMHX+nci6cSHTp0CMOHD4eZmRmMjIwwaNAgPHnyBP/++y/8/PxgbGwMKysrBAcHo6CgQKxfPMVr4cKFmDNnDmrVqgUdHR24u7uXGtMff/yB9u3bw9DQEHp6evDy8sLu3btLjWnfvn0YOnQozM3Noaenh5CQEEycOBEAYG9vL/ZvfHw8gOfX8dNPP4WVlRV0dXXh7OyMKVOmKEzdAp5PnzMwMMA///wDX19fGBgYwNbWFhMmTEBeXp5C2by8PMycORPOzs7Q0dGBmZkZ2rZti6SkJLGMIAhYtWoVGjduDF1dXZiYmKBXr164du3aK12T0ly5cgX9+/dHjRo1IJVK4ezsjG+++Ubcf/fuXWhrayM0NLRE3YsXL0IikWD58uXitn///RcjRoyAjY0NtLW1YW9vj4iICBQWFpYZR25uLoKDg2Fvbw8dHR2YmprC3d0dW7duLfccVq9eja5du1ZoBDU8PBwNGjTAypUr8ezZM3F7fn4+Zs+eDScnJ0ilUpibm2PIkCG4e/duiTZ+/PFHeHp6wsDAAAYGBmjcuDE2bNgg7i9tOuXPP/+M5s2bQyaTQU9PD3Xq1MHQoUPF/cqmU1bk/j58+DC++uorVK9eHWZmZujRowdu376tct8oY2dnhy5duiA2NhZubm7Q0dFBREQEANWve0X692UzZ86EiYkJli9frpDAFTM0NMSnn36qtP6zZ88wYcIENG7cGDKZDKampvD09MT//ve/EmXLu05yuRyzZ8+Go6MjdHV1YWxsDFdXV0RFRYllXp5OaWdnh+nTpwMALCwsFKYUlzadUtW+Kuu6aGtro0+fPvj2228hCILyziUqw4f5J14ieq8VFRWV+JBSPKI1d+5cTJ8+HUOGDMH06dORn5+PRYsWoVWrVjh27Jj4l9e0tDQ4Ojqib9++MDU1RWZmJlavXg0PDw9cuHAB1atXR+fOnTF37lxMnToV33zzDZo0aQLg1f7SDwAhISHw9PTEmjVrUK1aNdSoUQM//PADBg0ahG7dumHTpk3Q0tLC2rVr4ePjg7i4OLRv3/6VjjVs2DD06NED27Ztw6lTpzB16lQUFhbi0qVL6NGjB7788kscOHAACxYsQM2aNTF+/HiF+itXrkTt2rWxbNkyyOVyLFy4EJ06dUJCQgI8PT0BAAkJCejQoQNcXV2xYcMGSKVSrFq1Cl27dsXWrVvRp08fhTaHDh2Kzp07Y/PmzXjy5Anc3d2Rm5uLFStWIDY2Vpz+VHyNrly5Al9fX4wdOxb6+vq4ePEiFixYgGPHjuHQoUMKbRcUFOCzzz5DQEAAJkyYgCNHjmDWrFmQyWSYMWMGAKCwsBCdOnVCYmIixo4di3bt2qGwsBBHjx5Feno6vLy8AAAjRoxAdHQ0xowZgwULFuDBgwfiVLLTp0/DwsLila5JsQsXLsDLywu1atVCZGQkLC0tERcXhzFjxuDevXsICwuDubk5unTpgk2bNiEiIgLVqv3/32Q3btwIbW1tDBgwAMDzD/LNmjVDtWrVMGPGDNStWxd//fUXZs+ejbS0NGzcuFFpLOPHj8fmzZsxe/ZsuLm54cmTJzh37hzu379f5jncvHkTZ8+exVdffVXh8+/atSvmz5+PEydO4OOPP4ZcLke3bt2QmJiISZMmwcvLCzdu3EBYWBi8vb1x4sQJcdRpxowZmDVrFnr06IEJEyZAJpPh3LlzCn98edlff/2FPn36oE+fPggPD4eOjg5u3LhR4h56WUXv72HDhqFz58748ccfkZGRgYkTJ+KLL74o9ziqOHnyJFJTUzF9+nTY29tDX19f5etekf59WWZmJs6dO4c+ffpAT0/vlWLPy8vDgwcPEBwcDGtra+Tn5+PAgQPo0aMHNm7ciEGDBgFQ7TotXLgQ4eHhmD59Olq3bo2CggJcvHixzGdqf/31V3zzzTfYsGED9u7dC5lMBhsbm1LLVrSvSrsuxby9vbF69WqcO3cODRs2fKW+ow+cQET0nti4caMAoNRXQUGBkJ6eLmhqagqjR49WqPf48WPB0tJS8PPzU9p2YWGhkJOTI+jr6wtRUVHi9p9//lkAIBw+fLhEndq1awuDBw8usb1NmzZCmzZtxPeHDx8WAAitW7dWKPfkyRPB1NRU6Nq1q8L2oqIioVGjRkKzZs3K6A1BuH79ugBAWLRokbituI9e7oPu3bsLAIQlS5YobG/cuLHQpEmTEm3WrFlTePr0qbg9OztbMDU1FT755BNxW4sWLYQaNWoIjx8/FrcVFhYKH330kWBjYyPI5XKFmAYNGlTiHBYtWiQAEK5fv17mucrlcqGgoEBISEgQAAinT58W9w0ePFgAIMTExCjU8fX1FRwdHcX333//vQBAWLdundLj/PXXXwIAITIyUmF7RkaGoKurK0yaNKnMOIvP9fjx40rL+Pj4CDY2NkJWVpbC9lGjRgk6OjrCgwcPBEEQhJ07dwoAhH379ollCgsLhZo1awo9e/YUt40YMUIwMDAQbty4odDe4sWLBQDC+fPnxW0AhLCwMPH9Rx99JHTv3r3McyrNTz/9JAAQjh49WmJf7dq1hc6dOyutu3r1agGA8NNPPwmCIAhbt24VAAjbt29XKHf8+HEBgLBq1SpBEATh2rVrgoaGhjBgwIAyYxs8eLBQu3Zt8X1xPzx69EhpneL7fuPGjeK2it7fQUFBCm0uXLhQACBkZmaWGe+L2rRpIzRo0EBhW+3atQUNDQ3h0qVLCttVve6q9m9pjh49KgAQpkyZovI5KPu9WKywsFAoKCgQAgICBDc3txJxl3WdunTpIjRu3LjM4xdfjxd/p4SFhQkAhLt37yqUffl3dUX6Stl1KXblyhUBgLB69eoy4yVShtMpiei98/333+P48eMKL01NTcTFxaGwsBCDBg1CYWGh+NLR0UGbNm3EaXrA88UWJk+eDAcHB2hqakJTUxMGBgZ48uQJUlNT30jcPXv2VHiflJSEBw8eYPDgwQrxyuVydOzYEcePHy8xdVBVXbp0UXjv7OwM4PlD/y9vL20Uo0ePHgrPrBkaGqJr1644cuQIioqK8OTJEyQnJ6NXr14wMDAQy2loaGDgwIG4efMmLl26VOb5l+fatWvo378/LC0toaGhAS0tLbRp0wYASlwjiUSCrl27KmxzdXVVOLfff/8dOjo6CtOzXrZr1y5IJBJ88cUXCtfE0tISjRo1UriHXsWzZ89w8OBBfP7559DT01M4hq+vL549e4ajR48CeP68kaWlpcJIWlxcHG7fvq1wDrt27ULbtm1Rs2ZNhfY6deoE4PmIkjLNmjXD77//jilTpiA+Ph5Pnz5V6TyKpwm++HyRqoSXppft2rULxsbG6Nq1q0L8jRs3hqWlpdjn+/fvR1FREUaOHFmh43l4eAAA/Pz8EBMTg1u3bpVb51Xu788++0zhvaurKwCUOUqoKldXV9SvX19hm6rXXdX+fZN+/vlntGzZEgYGBtDU1ISWlhY2bNig8O9YlevUrFkznD59GkFBQYiLi0N2dnalxlnRvirtuhQr/rehyv1GVBpOpySi946zs3OpC5v8999/AP7/w8DLXpyS1r9/fxw8eBChoaHw8PCAkZERJBIJfH19Vf4gW1EvrzBXHG+vXr2U1nnw4IHCFB1VmZqaKrzX1tZWuv3FZ5OKWVpalrotPz8fOTk5ePz4MQRBKHXVvOKVQl+ekleRFfZycnLQqlUr6OjoYPbs2ahfvz709PSQkZGBHj16lLhGenp6JRZKkUqlCud29+5d1KxZU+E+eNl///0HQRCUTpmsU6eOyudQmvv376OwsBArVqzAihUrSi1z7949AM+nCA8cOBArVqzAo0ePYGxsjOjoaFhZWcHHx0ch5t9++03pao/F7ZVm+fLlsLGxwU8//YQFCxZAR0cHPj4+WLRoEerVq6e0XnH/v8riNMVJTfF98t9//+HRo0fiPaos/uJnkpRNhVOmdevW2LFjB5YvX45BgwYhLy8PDRo0wLRp09CvX79S6zx8+LDC9/fLqxAWr4BYGb9PSotD1euuav+WplatWgCA69evVzRkUWxsLPz8/NC7d29MnDgRlpaW0NTUxOrVq/Hdd9+J5VS5TiEhIdDX18cPP/yANWvWQENDA61bt8aCBQsqZbGrivZVWb/Tiv9tvKn/n9D7j0kcEX0wqlevDgD45ZdfULt2baXlsrKysGvXLoSFhWHKlCni9uJnN1Slo6NTYuEM4Pn/6ItjedHLiwIUl1mxYoXS1ehe9/mrV/Xvv/+Wuk1bW1v8a3q1atWQmZlZolzxKM3LfVDaogjKHDp0CLdv30Z8fLw4+gbgtb5PztzcHH/88QfkcrnSRK569eqQSCRITEwUP4S/qLRtFWFiYiKO5igbUbK3txd/HjJkCBYtWoRt27ahT58+2LlzJ8aOHQsNDQ2FmF1dXTFnzpxS2yvr6zf09fURERGBiIgI/Pfff+KoXNeuXXHx4kWl9Yqv7YMHDyqUnAuCgN9++w36+vrih+7ihUD27t1bap3iry8oXnHw5s2bsLW1VfmYANCtWzd069YNeXl5OHr0KObNm4f+/fvDzs5OfMbzRSYmJhW+v9+k0v7tqHrdVe3f0lhZWaFhw4bYt28fcnNzX+m5uB9++AH29vb46aefFM6jtN+d5V0nTU1NjB8/HuPHj8ejR49w4MABTJ06FT4+PsjIyHjl5/aKVbSvyvqdVvz/krd5n9D7hUkcEX0wfHx8oKmpiatXr5Y5dU8ikUAQhBIfyNevX4+ioiKFbWX9Nd3Ozg5nzpxR2Hb58mVcunRJpf9xt2zZEsbGxrhw4QJGjRpVbvm3KTY2FosWLRL/mvz48WP89ttvaNWqFTQ0NKCvr4/mzZsjNjYWixcvFh/2l8vl+OGHH2BjY6N0mtGLlPVv8Yejl6/R2rVrX/mcOnXqhK1btyI6OlrplMouXbpg/vz5uHXrFvz8/F75WMro6emhbdu2OHXqFFxdXZX+xb+Ys7Mzmjdvjo0bN6KoqAh5eXkYMmRIiZj37NmDunXrwsTE5JVjs7CwgL+/P06fPo1ly5aV+aG9+Hsar169igYNGqh8jIiICFy4cAFTp04V760uXbpg27ZtKCoqQvPmzZXW/fTTT6GhoYHVq1eXmnipQiqVok2bNjA2NkZcXBxOnTpValuVdX+/Saped1X7V5nQ0FD4+flhzJgxJb5iAHg+ap6UlKR0hUqJRAJtbW2Fev/++2+pq1MWU+U6GRsbo1evXrh16xbGjh2LtLS01/7KgNftqxcVr2Zb2V9jQB8OJnFE9MGws7PDzJkzMW3aNFy7dg0dO3aEiYkJ/vvvPxw7dkwcdTAyMkLr1q2xaNEiVK9eHXZ2dkhISMCGDRtKLJf+0UcfAQC+/fZbGBoaQkdHB/b29jAzM8PAgQPxxRdfICgoCD179sSNGzewcOHCEt9RpIyBgQFWrFiBwYMH48GDB+jVqxdq1KiBu3fv4vTp07h79y5Wr15d2d2kEg0NDXTo0AHjx4+HXC7HggULkJ2dLS6hDQDz5s1Dhw4d0LZtWwQHB0NbWxurVq3CuXPnsHXrVpVG3opXbYuKisLgwYOhpaUFR0dHeHl5wcTEBIGBgQgLC4OWlha2bNmC06dPv/I59evXDxs3bkRgYCAuXbqEtm3bQi6XIzk5Gc7Ozujbty9atmyJL7/8EkOGDMGJEyfQunVr6OvrIzMzE3/88QcaNmyo0oqMhw4dEpc4f5Gvry+ioqLw8ccfo1WrVvjqq69gZ2eHx48f459//sFvv/1WYjXDoUOHYsSIEbh9+za8vLzg6OiosH/mzJnYv38/vLy8MGbMGDg6OuLZs2dIS0vDnj17sGbNGqVTEJs3b44uXbrA1dUVJiYmSE1NxebNm+Hp6VnmqEbz5s2hq6uLo0ePlngWDHg+Ylr8bN+TJ0/EL/tOTEyEn5+fwn3Ut29fbNmyBb6+vvj666/RrFkzaGlp4ebNmzh8+DC6deuGzz//HHZ2dpg6dSpmzZqFp0+fol+/fpDJZLhw4QLu3bun0OaLZsyYgZs3b6J9+/awsbHBo0ePEBUVpfCMZWkq4/5+k1S97qr2rzK9e/dGaGgoZs2ahYsXLyIgIED8su/k5GSsXbsWffr0UZrEFS/DHxQUhF69eiEjIwOzZs2ClZUVrly5IpZT5Tp17dpV/J5Qc3Nz3LhxA8uWLUPt2rXLnP6rqtftqxcdPXpUnO5J9EqqclUVIqLKpMrKf4IgCDt27BDatm0rGBkZCVKpVKhdu7bQq1cv4cCBA2KZmzdvCj179hRMTEwEQ0NDoWPHjsK5c+dKXVlt2bJlgr29vaChoaGwgp1cLhcWLlwo1KlTR9DR0RHc3d2FQ4cOKV2d8ueffy413oSEBKFz586CqampoKWlJVhbWwudO3dWWr5YWatTvtxHylZnGzx4sKCvr1+izQULFggRERGCjY2NoK2tLbi5uQlxcXElYkhMTBTatWsn6OvrC7q6ukKLFi2E3377TaFMedctJCREqFmzplCtWjWFlUCTkpIET09PQU9PTzA3NxeGDRsmnDx5ssQqgi+fw8vn/KKnT58KM2bMEOrVqydoa2sLZmZmQrt27YSkpCSFct99953QvHlz8bzq1q0rDBo0SDhx4kSp5/DyuSp7Fa+Yd/36dWHo0KGCtbW1oKWlJZibmwteXl7C7NmzS7SZlZUl6Orqlrmy5t27d4UxY8YI9vb2gpaWlmBqaio0bdpUmDZtmpCTkyOWw0urU06ZMkVwd3cXTExMBKlUKtSpU0cYN26ccO/evTLPUxAEYeDAgYKLi0uJ7bVr1xbPVyKRCAYGBoKjo6MwcODAUu8hQRCEgoICYfHixUKjRo0EHR0dwcDAQHBychJGjBghXLlyRaHs999/L3h4eIjl3NzcStwPL65OuWvXLqFTp06CtbW1oK2tLdSoUUPw9fUVEhMTxTKlrU4pCK93fxf/uy9tZVtllK1OqWy1T1Wve0X6V5mEhAShV69egpWVlaClpSUYGRkJnp6ewqJFi4Ts7GyFeF/+HTp//nzBzs5OkEqlgrOzs7Bu3boS/z5VuU6RkZGCl5eXUL16dUFbW1uoVauWEBAQIKSlpYllXmd1yor0VXmrsLZq1arEysNEFSERBH7LIBERqSYtLQ329vZYtGgRgoODqzoceoedOHECHh4eOHr06GtPPSN6n1y9ehX16tVDXFwcOnToUNXhkJriVwwQERFRpXN3d4efnx9mzZpV1aEQvVNmz56N9u3bM4Gj18IkjoiIiN6IyMhIeHh44PHjx1UdCtE7obCwEHXr1sU333xT1aGQmuN0SiIiIiIiIjXCkTgiIiIiIiI1wiSOiIiIiIhIjTCJIyIiIiIiUiP8sm9SO3K5HLdv34ahoWGVf5kqEREREVFlEQQBjx8/Rs2aNVGtmvLxNiZxpHZu374NW1vbqg6DiIiIiOiNyMjIgI2NjdL9TOJI7RgaGgJ4fnMbGRlVcTRERERERJUjOzsbtra24uddZZjEkdopnkJpZGTEJI6IiIiI3jvlPTLEhU2IiIiIiIjUCJM4IiIiIiIiNcIkjoiIiIiISI0wiSMiIiIiIlIjTOKIiIiIiIjUCJM4IiIiIiIiNcKvGCC1JZsnA3SqOgoiIiIiel8IYUJVh6ASjsQRERERERGpESZxREREREREaoRJHBERERERkRphEkdERERERKRGmMSVwd/fH927d69QnejoaBgbG7+ReF6Xt7c3xo4dW9VhEBERERHRa1CrJO5VkxAmL8/FxsZi1qxZldrmu5y0EhERERG9j/gVAx8QU1PTqg6BiIiIiIhek9qMxPn7+yMhIQFRUVGQSCSQSCRIS0sDACQkJKBZs2aQSqWwsrLClClTUFhYWGa9oqIiBAQEwN7eHrq6unB0dERUVFSF44qOjkatWrWgp6eHzz//HPfv31fYf/XqVXTr1g0WFhYwMDCAh4cHDhw4IO6fOXMmGjZsWKLdpk2bYsaMGaUeMz4+HhKJBHFxcXBzc4Ouri7atWuHO3fu4Pfff4ezszOMjIzQr18/5ObmivVeHpG0s7PD3LlzMXToUBgaGqJWrVr49ttvSxzn0aNH4raUlBSxD+Pj4zFkyBBkZWWJfRseHg4AyM/Px6RJk2BtbQ19fX00b94c8fHxYjs3btxA165dYWJiAn19fTRo0AB79uxRpcuJiIiIiD5oapPERUVFwdPTE8OHD0dmZiYyMzNha2uLW7duwdfXFx4eHjh9+jRWr16NDRs2YPbs2WXWk8vlsLGxQUxMDC5cuIAZM2Zg6tSpiImJUTmm5ORkDB06FEFBQUhJSUHbtm3F4xbLycmBr68vDhw4gFOnTsHHxwddu3ZFeno6AGDo0KG4cOECjh8/LtY5c+YMTp06BX9//zKPHx4ejpUrVyIpKQkZGRnw8/PDsmXL8OOPP2L37t3Yv38/VqxYUWYbkZGRcHd3x6lTpxAUFISvvvoKFy9eVOn8vby8sGzZMhgZGYl9GxwcDAAYMmQI/vzzT2zbtg1nzpxB79690bFjR1y5cgUAMHLkSOTl5eHIkSM4e/YsFixYAAMDg1KPk5eXh+zsbIUXEREREdGHSm2mU8pkMmhra0NPTw+Wlpbi9lWrVsHW1hYrV66ERCKBk5MTbt++jcmTJ2PGjBlK62loaCAiIkJ8b29vj6SkJMTExMDPz0+lmKKiouDj44MpU6YAAOrXr4+kpCTs3btXLNOoUSM0atRIfD979mz8+uuv2LlzJ0aNGgUbGxv4+Phg48aN8PDwAABs3LgRbdq0QZ06dco8/uzZs9GyZUsAQEBAAEJCQnD16lWxXq9evXD48GFMnjxZaRu+vr4ICgoCAEyePBlLly5FfHw8nJycyj1/bW1tyGQySCQShb69evUqtm7dips3b6JmzZoAgODgYOzduxcbN27E3LlzkZ6ejp49e4qjkGWd67x58xSuFRERERHRh0xtRuKUSU1NhaenJyQSibitZcuWyMnJwc2bN8usu2bNGri7u8Pc3BwGBgZYt26dOEJWkWO/6OX3T548waRJk+Di4gJjY2MYGBjg4sWLCscZPnw4tm7dimfPnqGgoABbtmzB0KFDyz2+q6ur+LOFhQX09PQUkiELCwvcuXNH5TaKk7Hy6pTn5MmTEAQB9evXh4GBgfhKSEjA1atXAQBjxowRk9CwsDCcOXNGaXshISHIysoSXxkZGa8VHxERERGROlObkThlBEFQSOCKtwEosf1FMTExGDduHCIjI+Hp6QlDQ0MsWrQIycnJFTp2eSZOnIi4uDgsXrwYDg4O0NXVRa9evZCfny+W6dq1K6RSKX799VdIpVLk5eWhZ8+e5batpaUl/iyRSBTeF2+Ty+Uqt/FynWrVnuf4L55nQUFBuXHJ5XJoaGjg77//hoaGhsK+4imTw4YNg4+PD3bv3o19+/Zh3rx5iIyMxOjRo0u0J5VKIZVKyz0uEREREdGHQK2SOG1tbRQVFSlsc3Fxwfbt2xWSuaSkJBgaGsLa2lppvcTERHh5eYlTCQGIo0SqcnFxwdGjRxW2vfw+MTER/v7++PzzzwE8f0aueEGWYpqamhg8eDA2btwIqVSKvn37Qk9Pr0KxvAnm5uYAgMzMTJiYmAB4vrDJi0rrWzc3NxQVFeHOnTto1aqV0vZtbW0RGBiIwMBAhISEYN26daUmcURERERE9P/UajqlnZ0dkpOTkZaWhnv37kEulyMoKAgZGRkYPXo0Ll68iP/9738ICwvD+PHjxZGk0uo5ODjgxIkTiIuLw+XLlxEaGqqwuIgqxowZg71792LhwoW4fPkyVq5cqfA8HAA4ODggNjYWKSkpOH36NPr371/q6NiwYcNw6NAh/P777ypNpXwbHBwcYGtri/DwcFy+fBm7d+9GZGSkQhk7Ozvk5OTg4MGDuHfvHnJzc1G/fn0MGDAAgwYNQmxsLK5fv47jx49jwYIF4gqUY8eORVxcHK5fv46TJ0/i0KFDcHZ2rorTJCIiIiJSK2qVxAUHB0NDQwMuLi4wNzdHeno6rK2tsWfPHhw7dgyNGjVCYGAgAgICMH369DLrBQYGokePHujTpw+aN2+O+/fvK4zKqaJFixZYv349VqxYgcaNG2Pfvn0KxwWApUuXwsTEBF5eXujatSt8fHzQpEmTEm3Vq1cPXl5ecHR0RPPmzV+tgyqZlpYWtm7diosXL6JRo0ZYsGBBidU3vby8EBgYiD59+sDc3BwLFy4E8HxxlkGDBmHChAlwdHTEZ599huTkZNja2gIAioqKMHLkSDg7O6Njx45wdHTEqlWr3vo5EhERERGpG4mgyoNd9MYJggAnJyeMGDEC48ePr+pw3mnZ2dmQyWTAFAA6VR0NEREREb0vhLCqTY2KP+dmZWXByMhIaTm1eibufXXnzh1s3rwZt27dwpAhQ6o6HCIiIiIieocxiXsHWFhYoHr16vj222/FBUSIiIiIiIhKwyTuHcAZrUREREREpComcaS2skLKnitMRERERPQ+UqvVKYmIiIiIiD50TOKIiIiIiIjUCJM4IiIiIiIiNcIkjoiIiIiISI0wiSMiIiIiIlIjTOKIiIiIiIjUCJM4IiIiIiIiNcIkjoiIiIiISI0wiSMiIiIiIlIjTOKIiIiIiIjUCJM4IiIiIiIiNcIkjoiIiIiISI0wiSMiIiIiIlIjTOKIiIiIiIjUCJM4IiIiIiIiNcIkjoiIiIiISI0wiSMiIiIiIlIjTOKIiIiIiIjUiGZVB0D0qmTzZIBOVUdBREREpL6EMKGqQ6BXwJE4IiIiIiIiNcIkjoiIiIiISI0wiSMiIiIiIlIjTOKIiIiIiIjUCJM4NRUeHo7GjRtXdRhlsrOzw7Jly8T3EokEO3bsqLJ4iIiIiIjeB+9MEhcfHw+JRIJHjx5VdShqITg4GAcPHqzqMIiIiIiI6C17Z5K4d50gCCgsLHzjxykoKFCpnIGBAczMzN5wNERERERE9K6pUBInl8uxYMECODg4QCqVolatWpgzZw6A0kfSUlJSIJFIkJaWBgC4ceMGunbtChMTE+jr66NBgwbYs2cP0tLS0LZtWwCAiYkJJBIJ/P39AQB5eXkYM2YMatSoAR0dHXz88cc4fvy4eIzi48bFxcHNzQ26urpo164d7ty5g99//x3Ozs4wMjJCv379kJubK9YTBAELFy5EnTp1oKuri0aNGuGXX34ptV13d3dIpVIkJiaW6JP8/HyMGjUKVlZW0NHRgZ2dHebNmyfuz8rKwpdffokaNWrAyMgI7dq1w+nTp8X9xdMiv/vuO9SpUwdSqRRr166FtbU15HK5wrE+++wzDB48WKHei7777js0aNAAUqkUVlZWGDVqlMpxlObmzZvo27cvTE1Noa+vD3d3dyQnJwMArl69im7dusHCwgIGBgbw8PDAgQMHymyvIv32ory8PGRnZyu8iIiIiIg+VBX6su+QkBCsW7cOS5cuxccff4zMzExcvHhR5fojR45Efn4+jhw5An19fVy4cAEGBgawtbXF9u3b0bNnT1y6dAlGRkbQ1dUFAEyaNAnbt2/Hpk2bULt2bSxcuBA+Pj74559/YGpqKrYdHh6OlStXQk9PD35+fvDz84NUKsWPP/6InJwcfP7551ixYgUmT54MAJg+fTpiY2OxevVq1KtXD0eOHMEXX3wBc3NztGnTRmx30qRJWLx4MerUqQNjY+MS57R8+XLs3LkTMTExqFWrFjIyMpCRkQHgeaLYuXNnmJqaYs+ePZDJZFi7di3at2+Py5cvi/H/888/iImJwfbt26GhoQFra2uMGTMGhw8fRvv27QEADx8+RFxcHH777bdS+3b16tUYP3485s+fj06dOiErKwt//vlnheJ4UU5ODtq0aQNra2vs3LkTlpaWOHnypJhY5uTkwNfXF7Nnz4aOjg42bdqErl274tKlS6hVq1a590JZ/fayefPmISIiotw2iYiIiIg+BConcY8fP0ZUVBRWrlwpjgbVrVsXH3/8scoHS09PR8+ePdGwYUMAQJ06dcR9xYlEjRo1xGTpyZMnWL16NaKjo9GpUycAwLp167B//35s2LABEydOFOvPnj0bLVu2BAAEBAQgJCQEV69eFY/Rq1cvHD58GJMnT8aTJ0+wZMkSHDp0CJ6enmIsf/zxB9auXauQxM2cORMdOnQo85zq1auHjz/+GBKJBLVr1xb3HT58GGfPnsWdO3cglUoBAIsXL8aOHTvwyy+/4MsvvwTwfFRq8+bNMDc3F+t27NgRP/74o5jE/fzzzzA1NRXfv2z27NmYMGECvv76a3Gbh4dHheJ40Y8//oi7d+/i+PHj4rVxcHAQ9zdq1AiNGjVSOP6vv/6KnTt3KowAvkq/vSwkJATjx48X32dnZ8PW1rbcYxARERERvY9Unk6ZmpqKvLw8pUmEKsaMGSMmW2FhYThz5kyZ5a9evYqCggIxOQMALS0tNGvWDKmpqQplXV1dxZ8tLCygp6enkCRaWFjgzp07AIALFy7g2bNn6NChAwwMDMTX999/j6tXryq06+7uXmaM/v7+SElJgaOjI8aMGYN9+/aJ+/7++2/k5OTAzMxM4TjXr19XOE7t2rUVEjgAGDBgALZv3468vDwAwJYtW9C3b19oaGiUiOHOnTu4ffu20mujahwvSklJgZubW6mjdMDzBHvSpElwcXGBsbExDAwMcPHiRaSnp5fZX8XK6reXSaVSGBkZKbyIiIiIiD5UKo/EFU9vVKZatef5oCAI4raXF+kYNmwYfHx8sHv3buzbtw/z5s1DZGQkRo8eXWqbxW1JJJIS21/epqWlJf4skUgU3hdvK54KWPzf3bt3w9raWqFc8UhVMX19/VJjK9akSRNcv34dv//+Ow4cOAA/Pz988skn+OWXXyCXy2FlZYX4+PgS9V6cmlnaMbp27Qq5XI7du3fDw8MDiYmJWLJkSakxlHdtVI2jIm1OnDgRcXFxWLx4MRwcHKCrq4tevXohPz+/zHrFyuo3IiIiIiJSTuWRuHr16kFXV1fpsvbFI0mZmZnitpSUlBLlbG1tERgYiNjYWEyYMAHr1q0DAGhrawMAioqKxLIODg7Q1tbGH3/8IW4rKCjAiRMn4OzsrGroJbi4uEAqlSI9PR0ODg4Kr1eZpmdkZIQ+ffpg3bp1+Omnn7B9+3Y8ePAATZo0wb///gtNTc0Sx6levXqZberq6qJHjx7YsmULtm7divr166Np06alljU0NISdnZ3Sa/Mqcbi6uiIlJQUPHjwodX9iYiL8/f3x+eefo2HDhrC0tBQXsFGVsn4jIiIiIiLlVB6J09HRweTJkzFp0iRoa2ujZcuWuHv3Ls6fP4+AgAAxAQoPD8fs2bNx5coVREZGKrQxduxYdOrUCfXr18fDhw9x6NAhMRmrXbs2JBIJdu3aBV9fX+jq6sLAwABfffUVJk6cCFNTU9SqVQsLFy5Ebm4uAgICXvmkDQ0NERwcjHHjxkEul+Pjjz9GdnY2kpKSYGBgID7zp4qlS5fCysoKjRs3RrVq1fDzzz/D0tISxsbG+OSTT+Dp6Ynu3btjwYIFcHR0xO3bt7Fnzx5079693KmaAwYMQNeuXXH+/Hl88cUXZZYNDw9HYGAgatSogU6dOuHx48f4888/MXr06FeKo1+/fpg7dy66d++OefPmwcrKCqdOnULNmjXh6ekJBwcHxMbGomvXrpBIJAgNDS2xmuar9hsRERERESlXodUpQ0NDoampiRkzZuD27duwsrJCYGAggOfTGbdu3YqvvvoKjRo1goeHB2bPno3evXuL9YuKijBy5EjcvHkTRkZG6NixI5YuXQoAsLa2RkREBKZMmYIhQ4Zg0KBBiI6Oxvz58yGXyzFw4EA8fvwY7u7uiIuLg4mJyWud+KxZs1CjRg3MmzcP165dg7GxMZo0aYKpU6dWqB0DAwMsWLAAV65cgYaGBjw8PLBnzx5xeumePXswbdo0DB06FHfv3oWlpSVat24NCwuLcttu164dTE1NcenSJfTv37/MsoMHD8azZ8+wdOlSBAcHo3r16ujVqxeA51NJKxqHtrY29u3bhwkTJsDX1xeFhYVwcXHBN998A+B5EjZ06FB4eXmhevXqmDx5coWW/i+v34iIiIiIqHQS4cWH2IjUQHZ2NmQyGTAFgE5VR0NERESkvoQwpgLvkuLPuVlZWWUu5sdhDyIiIiIiIjXCJI6IiIiIiEiNVOiZOKJ3SVZI2cPMRERERETvI47EERERERERqREmcURERERERGqESRwREREREZEaYRJHRERERESkRpjEERERERERqREmcURERERERGqESRwREREREZEaYRJHRERERESkRpjEERERERERqREmcURERERERGqESRwREREREZEaYRJHRERERESkRpjEERERERERqREmcURERERERGqESRwREREREZEaYRJHRERERESkRpjEERERERERqREmcURERERERGpEs6oDIHpVsnkyQKeqoyAiIiJVCGFCVYdA9N7gSBwREREREZEaYRJHRERERESkRpjEERERERERqREmcURERERERGqk0pI4b29vjB07trKae6dU1blJJBLs2LHjtdqws7PDsmXLKiUeIiIiIiKqepW2OmVsbCy0tLRULp+WlgZ7e3ucOnUKjRs3rqwwXkt8fDzatm2Lhw8fwtjYWNxe0XMjIiIiIiJ6UyotiTM1Na2spiqsoKDgjSZZVXluREREREREL3pj0ynt7Owwd+5cDB06FIaGhqhVqxa+/fZbcb+9vT0AwM3NDRKJBN7e3uK+jRs3wtnZGTo6OnBycsKqVavEfWlpaZBIJIiJiYG3tzd0dHTwww8/wN/fH927d8fixYthZWUFMzMzjBw5EgUFBWLdH374Ae7u7jA0NISlpSX69++PO3fuiO22bdsWAGBiYgKJRAJ/f/9Sz+3hw4cYNGgQTExMoKenh06dOuHKlSvi/ujoaBgbGyMuLg7Ozs4wMDBAx44dkZmZKZY5fvw4OnTogOrVq0Mmk6FNmzY4efJkhft81KhRGDVqFIyNjWFmZobp06dDEJR/D8uSJUvQsGFD6Ovrw9bWFkFBQcjJyalQ7GVR5TqU139ERERERKTcG13YJDIyEu7u7jh16hSCgoLw1Vdf4eLFiwCAY8eOAQAOHDiAzMxMxMbGAgDWrVuHadOmYc6cOUhNTcXcuXMRGhqKTZs2KbQ9efJkjBkzBqmpqfDx8QEAHD58GFevXsXhw4exadMmREdHIzo6WqyTn5+PWbNm4fTp09ixYweuX78uJmq2trbYvn07AODSpUvIzMxEVFRUqefl7++PEydOYOfOnfjrr78gCAJ8fX0VEpXc3FwsXrwYmzdvxpEjR5Ceno7g4GBx/+PHjzF48GAkJibi6NGjqFevHnx9ffH48eMK9fGmTZugqamJ5ORkLF++HEuXLsX69euVlq9WrRqWL1+Oc+fOYdOmTTh06BAmTZqkUKa82MtT3nVQpf9elJeXh+zsbIUXEREREdGHqtKmU5bG19cXQUFBAJ4nXUuXLkV8fDycnJxgbm4OADAzM4OlpaVYZ9asWYiMjESPHj0APB+xu3DhAtauXYvBgweL5caOHSuWKWZiYoKVK1dCQ0MDTk5O6Ny5Mw4ePIjhw4cDAIYOHSqWrVOnDpYvX45mzZohJycHBgYG4rTJGjVqKDwT96IrV65g586d+PPPP+Hl5QUA2LJlC2xtbbFjxw707t0bwPMpnmvWrEHdunUBAKNGjcLMmTPFdtq1a6fQ7tq1a2FiYoKEhAR06dJFle4F8Dz5XLp0KSQSCRwdHXH27FksXbpUPOeXvTiiaG9vj1mzZuGrr75SGO0sL/bylHUdVO2/F82bNw8REREqH5+IiIiI6H32RkfiXF1dxZ8lEgksLS3F6YuluXv3LjIyMhAQEAADAwPxNXv2bFy9elWhrLu7e4n6DRo0gIaGhvjeyspK4XinTp1Ct27dULt2bRgaGopTONPT01U+p9TUVGhqaqJ58+biNjMzMzg6OiI1NVXcpqenJyZBpcVy584dBAYGon79+pDJZJDJZMjJyalQLADQokULSCQS8b2npyeuXLmCoqKiUssfPnwYHTp0gLW1NQwNDTFo0CDcv38fT548UTn28pR1HVTtvxeFhIQgKytLfGVkZKgcCxERERHR++aNjsS9vNiIRCKBXC5XWr5437p16xQ+5ANQSAoAQF9fv0LHe/LkCT799FN8+umn+OGHH2Bubo709HT4+PggPz9f5XNS9ryZIAgKyVRpsbxY19/fH3fv3sWyZctQu3ZtSKVSeHp6ViiWirpx4wZ8fX0RGBiIWbNmwdTUFH/88QcCAgIUpjKWF3t5yroOqvbfi6RSKaRSqcrHJyIiIiJ6n73RJK4s2traAKAwYmRhYQFra2tcu3YNAwYMqNTjXbx4Effu3cP8+fNha2sLADhx4kS5Mb3MxcUFhYWFSE5OFqcD3r9/H5cvX4azs7PK8SQmJmLVqlXw9fUFAGRkZODevXsVOicAOHr0aIn39erVK5H0As/Pt7CwEJGRkahW7fkgbExMTIWP+Toqq/+IiIiIiD5Ub3Q6ZVlq1KgBXV1d7N27F//99x+ysrIAAOHh4Zg3bx6ioqJw+fJlnD17Fhs3bsSSJUte63i1atWCtrY2VqxYgWvXrmHnzp2YNWuWQpnatWtDIpFg165duHv3rsKqjcXq1auHbt26Yfjw4fjjjz9w+vRpfPHFF7C2tka3bt1UjsfBwQGbN29GamoqkpOTMWDAAOjq6lb4vDIyMjB+/HhcunQJW7duxYoVK/D111+XWrZu3booLCwU+2Dz5s1Ys2ZNhY/5Oiqr/4iIiIiIPlRVlsRpampi+fLlWLt2LWrWrCl+gB82bBjWr1+P6OhoNGzYEG3atEF0dLT4lQSvytzcHNHR0fj555/h4uKC+fPnY/HixQplrK2tERERgSlTpsDCwgKjRo0qta2NGzeiadOm6NKlCzw9PSEIAvbs2VOh76r77rvv8PDhQ7i5uWHgwIEYM2YMatSoUeHzGjRoEJ4+fYpmzZph5MiRGD16NL788stSyzZu3BhLlizBggUL8NFHH2HLli2YN29ehY/5uiqj/4iIiIiIPlQSoSIPO9E7xdvbG40bN8ayZcuqOpS3Kjs7GzKZDJgCQKeqoyEiIiJVCGH8yElUnuLPuVlZWTAyMlJarspG4oiIiIiIiKjimMRRhbz41Q8vvxITE6s6PCIiIiKi916VrU5Jry8+Pv6tHzMlJUXpPmtr67cXCBERERHRB4pJHFWIg4NDVYcgygope64wEREREdH7iNMpiYiIiIiI1AiTOCIiIiIiIjXCJI6IiIiIiEiNMIkjIiIiIiJSI0ziiIiIiIiI1AiTOCIiIiIiIjXCJI6IiIiIiEiNMIkjIiIiIiJSI0ziiIiIiIiI1AiTOCIiIiIiIjXCJI6IiIiIiEiNMIkjIiIiIiJSI0ziiIiIiIiI1AiTOCIiIiIiIjXCJI6IiIiIiEiNMIkjIiIiIiJSI0ziiIiIiIiI1AiTOCIiIiIiIjWiWdUBEL0q2TwZoFPVURARESknhAlVHQIRvYc4EkdERERERKRGmMQRERERERGpESZxREREREREaoRJHBERERERkRphEveO8ff3R/fu3ZXuj46OhrGx8WsfJz4+HhKJBI8ePXrttpTx9vbG2LFjxfd2dnZYtmzZGzseEREREdGHgElcOV5ORN50vfL06dMHly9ffidiISIiIiKit49fMaBmdHV1oaurW9VhEBERERFRFeFIXBn8/f2RkJCAqKgoSCQSSCQSpKWlAQASEhLQrFkzSKVSWFlZYcqUKSgsLCyzXlFREQICAmBvbw9dXV04OjoiKiqqQjG9PJ0yPDwcjRs3xubNm2FnZweZTIa+ffvi8ePH5Z5DeR49eoQvv/wSFhYW0NHRwUcffYRdu3YBAO7fv49+/frBxsYGenp6aNiwIbZu3VqhcwkPD0etWrUglUpRs2ZNjBkzptRyeXl5yM7OVngREREREX2oOBJXhqioKFy+fBkfffQRZs6cCQAwNzfHrVu34OvrC39/f3z//fe4ePEihg8fDh0dHYSHhyutJ5fLYWNjg5iYGFSvXh1JSUn48ssvYWVlBT8/v1eO8+rVq9ixYwd27dqFhw8fws/PD/Pnz8ecOXOUxlJeIieXy9GpUyc8fvwYP/zwA+rWrYsLFy5AQ0MDAPDs2TM0bdoUkydPhpGREXbv3o2BAweiTp06aN68ebkx//LLL1i6dCm2bduGBg0a4N9//8Xp06dLLTtv3jxERERUrFOIiIiIiN5TTOLKIJPJoK2tDT09PVhaWorbV61aBVtbW6xcuRISiQROTk64ffs2Jk+ejBkzZiitp6GhoZCM2NvbIykpCTExMa+VxMnlckRHR8PQ0BAAMHDgQBw8eBBz5sxRGkt5Dhw4gGPHjiE1NRX169cHANSpU0fcb21tjeDgYPH96NGjsXfvXvz8888qJXHp6emwtLTEJ598Ai0tLdSqVQvNmjUrtWxISAjGjx8vvs/Ozoatra3K50JERERE9D7hdMpXkJqaCk9PT0gkEnFby5YtkZOTg5s3b5ZZd82aNXB3d4e5uTkMDAywbt06pKenv1Y8dnZ2YgIHAFZWVrhz585rtZmSkgIbGxsxgXtZUVER5syZA1dXV5iZmcHAwAD79u1T+Vx69+6Np0+fok6dOhg+fDh+/fVXcTrqy6RSKYyMjBReREREREQfKiZxr0AQBIUErngbgBLbXxQTE4Nx48Zh6NCh2LdvH1JSUjBkyBDk5+e/VjxaWloK7yUSCeRy+Wu1Wd7iKZGRkVi6dCkmTZqEQ4cOISUlBT4+Piqfi62tLS5duoRvvvkGurq6CAoKQuvWrVFQUPBacRMRERERve84nbIc2traKCoqUtjm4uKC7du3KyRzSUlJMDQ0hLW1tdJ6iYmJ8PLyQlBQkLjt6tWrb/gMSo+lPK6urrh58yYuX75c6mhcYmIiunXrhi+++ALA8ymdV65cgbOzs8rH0NXVxWeffYbPPvsMI0eOhJOTE86ePYsmTZpUKFYiIiIiog8JR+LKYWdnh+TkZKSlpeHevXuQy+UICgpCRkYGRo8ejYsXL+J///sfwsLCMH78eFSrVk1pPQcHB5w4cQJxcXG4fPkyQkNDcfz48So5h/K0adMGrVu3Rs+ePbF//35cv34dv//+O/bu3QsAcHBwwP79+5GUlITU1FSMGDEC//77r8oxRUdHY8OGDTh37hyuXbuGzZs3Q1dXF7Vr137l8yQiIiIi+hAwiStHcHAwNDQ04OLiAnNzc6Snp8Pa2hp79uzBsWPH0KhRIwQGBiIgIADTp08vs15gYCB69OiBPn36oHnz5rh//77CqNzbPAdVbN++HR4eHujXrx9cXFwwadIkcUQvNDQUTZo0gY+PD7y9vWFpaYnu3burHJOxsTHWrVuHli1bwtXVFQcPHsRvv/0GMzOzVzlFIiIiIqIPhkQofpiLSE1kZ2dDJpMBUwDoVHU0REREyglh/JhFRKor/pyblZVV5mJ+HIkjIiIiIiJSI0ziiIiIiIiI1AhXpyS1lRVS9jAzEREREdH7iCNxREREREREaoRJHBERERERkRphEkdERERERKRGmMQRERERERGpESZxREREREREaoRJHBERERERkRphEkdERERERKRGmMQRERERERGpESZxREREREREaoRJHBERERERkRphEkdERERERKRGmMQRERERERGpESZxREREREREaoRJHBERERERkRphEkdERERERKRGmMQRERERERGpESZxREREREREaoRJHBERERERkRrRrOoAiF6VbJ4M0KnqKIgqhxAmVHUIREREpCY4EkdERERERKRGmMQRERERERGpESZxREREREREaoRJHBERERERkRphElcB/v7+6N69u9L90dHRMDY2fu3jxMfHQyKR4NGjR6/d1ovCw8PRuHHjSm2TiIiIiIjeLrVO4ry9vTF27Ni3Vq88ffr0weXLl9+JWEoTHByMgwcPVmqbaWlpkEgkSElJqdR2iYiIiIiodPyKgUqkq6sLXV3dqg5DKQMDAxgYGFR1GERERERE9BrUdiTO398fCQkJiIqKgkQigUQiQVpaGgAgISEBzZo1g1QqhZWVFaZMmYLCwsIy6xUVFSEgIAD29vbQ1dWFo6MjoqKiKhTTy9Mpi6cvbt68GXZ2dpDJZOjbty8eP35c7jmURyKRYO3atejSpQv09PTg7OyMv/76C//88w+8vb2hr68PT09PXL16tUQ8L/Zh9+7dsXjxYlhZWcHMzAwjR45EQUGBwnF27NihcGxjY2NER0cDAOzt7QEAbm5ukEgk8Pb2Fstt3LgRzs7O0NHRgZOTE1atWiXuy8/Px6hRo2BlZQUdHR3Y2dlh3rx5Kp07EREREdGHTG2TuKioKHh6emL48OHIzMxEZmYmbG1tcevWLfj6+sLDwwOnT5/G6tWrsWHDBsyePbvMenK5HDY2NoiJicGFCxcwY8YMTJ06FTExMa8V59WrV7Fjxw7s2rULu3btQkJCAubPn19mLKqaNWsWBg0ahJSUFDg5OaF///4YMWIEQkJCcOLECQDAqFGjymzj8OHDuHr1Kg4fPoxNmzYhOjpaTNBUcezYMQDAgQMHkJmZidjYWADAunXrMG3aNMyZMwepqamYO3cuQkNDsWnTJgDA8uXLsXPnTsTExODSpUv44YcfYGdnV+ox8vLykJ2drfAiIiIiIvpQqe10SplMBm1tbejp6cHS0lLcvmrVKtja2mLlypWQSCRwcnLC7du3MXnyZMyYMUNpPQ0NDURERIjv7e3tkZSUhJiYGPj5+b1ynHK5HNHR0TA0NAQADBw4EAcPHsScOXOUxqKqIUOGiLFNnjwZnp6eCA0NhY+PDwDg66+/xpAhQ8psw8TEBCtXroSGhgacnJzQuXNnHDx4EMOHD1cpBnNzcwCAmZmZwjnMmjULkZGR6NGjB4Dn/XnhwgWsXbsWgwcPRnp6OurVq4ePP/4YEokEtWvXVnqMefPmKVwbIiIiIqIPmdqOxCmTmpoKT09PSCQScVvLli2Rk5ODmzdvlll3zZo1cHd3h7m5OQwMDLBu3Tqkp6e/Vjx2dnZiAgcAVlZWuHPnzmu1WczV1VX82cLCAgDQsGFDhW3Pnj0rc+SqQYMG0NDQqNT47t69i4yMDAQEBIjP4RkYGGD27Nni9E5/f3+kpKTA0dERY8aMwb59+5S2FxISgqysLPGVkZHxWvEREREREakztR2JU0YQBIUErngbgBLbXxQTE4Nx48YhMjISnp6eMDQ0xKJFi5CcnPxa8WhpaSm8l0gkkMvlr9VmaW0Xn1tp28o6XnnxSSQSsf+KvfjMXGmK669btw7NmzdX2FecMDZp0gTXr1/H77//jgMHDsDPzw+ffPIJfvnllxLtSaVSSKXSMo9JRERERPShUOskTltbG0VFRQrbXFxcsH37doVkLikpCYaGhrC2tlZaLzExEV5eXggKChK3vbgoyJtSWizvEnNzc2RmZorvr1y5gtzcXPG9trY2ACicg4WFBaytrXHt2jUMGDBAadtGRkbo06cP+vTpg169eqFjx4548OABTE1N38CZEBERERG9H9Q6ibOzs0NycjLS0tJgYGAAU1NTBAUFYdmyZRg9ejRGjRqFS5cuISwsDOPHj0e1atWU1nNwcMD333+PuLg42NvbY/PmzTh+/Li4+uLbPId3Sbt27bBy5Uq0aNECcrkckydPVhi9q1GjBnR1dbF3717Y2NhAR0cHMpkM4eHhGDNmDIyMjNCpUyfk5eXhxIkTePjwIcaPH4+lS5fCysoKjRs3RrVq1fDzzz/D0tKyUr4snYiIiIjofabWz8QFBwdDQ0MDLi4uMDc3R3p6OqytrbFnzx4cO3YMjRo1QmBgIAICAjB9+vQy6wUGBqJHjx7o06cPmjdvjvv37yuMyr3Nc3iXREZGwtbWFq1bt0b//v0RHBwMPT09cb+mpiaWL1+OtWvXombNmujWrRsAYNiwYVi/fj2io6PRsGFDtGnTBtHR0WJSbGBggAULFsDd3R0eHh5IS0vDnj17xESbiIiIiIhKJxFefuCJ6B2XnZ0NmUwGTAGgU9XREFUOIYy/iomIiD50xZ9zs7KyYGRkpLQchz2IiIiIiIjUCJM4IiIiIiIiNcIkjoiIiIiISI2o9eqU9GHLCil7rjARERER0fuII3FERERERERqhEkcERERERGRGmESR0REREREpEaYxBEREREREakRJnFERERERERqhEkcERERERGRGmESR0REREREpEaYxBEREREREakRJnFERERERERqhEkcERERERGRGmESR0REREREpEaYxBEREREREakRJnFERERERERqhEkcERERERGRGmESR0REREREpEaYxBEREREREakRJnFERERERERqhEkcERERERGRGtGs6gCIXpVsngzQqeooiJ4TwoSqDoGIiIg+EByJIyIiIiIiUiNM4oiIiIiIiNQIkzgiIiIiIiI1wiSOiIiIiIhIjTCJK4e/vz+6d+9e1WFUivj4eEgkEjx69KiqQyEiIiIiolekdkmct7c3xo4d+9bqvU+8vLyQmZkJmUxWqe3a2dlh2bJlldomERERERGVjl8x8AHR1taGpaVlVYdBRERERESvQa1G4vz9/ZGQkICoqChIJBJIJBKkpaUBABISEtCsWTNIpVJYWVlhypQpKCwsLLNeUVERAgICYG9vD11dXTg6OiIqKqrCcSUlJaF169bQ1dWFra0txowZgydPngAAQkJC0KJFixJ1XF1dERYWJr7fuHEjnJ2doaOjAycnJ6xatarMY3p7e2P06NEYO3YsTExMYGFhgW+//RZPnjzBkCFDYGhoiLp16+L3338X67w8nTI6OhrGxsaIi4uDs7MzDAwM0LFjR2RmZioc5+URzO7du8Pf31/cf+PGDYwbN07sW1X6BQBWrVqFevXqQUdHBxYWFujVq1ep55qXl4fs7GyFFxERERHRh0qtkrioqCh4enpi+PDhyMzMRGZmJmxtbXHr1i34+vrCw8MDp0+fxurVq7FhwwbMnj27zHpyuRw2NjaIiYnBhQsXMGPGDEydOhUxMTEqx3T27Fn4+PigR48eOHPmDH766Sf88ccfGDVqFABgwIABSE5OxtWrV8U658+fx9mzZzFgwAAAwLp16zBt2jTMmTMHqampmDt3LkJDQ7Fp06Yyj71p0yZUr14dx44dw+jRo/HVV1+hd+/e8PLywsmTJ+Hj44OBAwciNzdXaRu5ublYvHgxNm/ejCNHjiA9PR3BwcEqn39sbCxsbGwwc+ZMsW9V6ZcTJ05gzJgxmDlzJi5duoS9e/eidevWpR5j3rx5kMlk4svW1lbl+IiIiIiI3jdqlcTJZDJoa2tDT08PlpaWsLS0hIaGBlatWgVbW1usXLkSTk5O6N69OyIiIhAZGQm5XK60npaWFiIiIuDh4QF7e3sMGDAA/v7+FUriFi1ahP79+2Ps2LGoV68evLy8sHz5cnz//fd49uwZPvroI7i6uuLHH38U62zZsgUeHh6oX78+AGDWrFmIjIxEjx49YG9vjx49emDcuHFYu3Ztmcdu1KgRpk+fjnr16iEkJAS6urqoXr06hg8fjnr16mHGjBm4f/8+zpw5o7SNgoICrFmzBu7u7mjSpAlGjRqFgwcPqnz+pqam0NDQgKGhodi3qvRLeno69PX10aVLF9SuXRtubm4YM2ZMqccICQlBVlaW+MrIyFA5PiIiIiKi98178UxcamoqPD09FabytWzZEjk5Obh58yZq1aqltO6aNWuwfv163LhxA0+fPkV+fj4aN26s8rH//vtv/PPPP9iyZYu4TRAEyOVyXL9+Hc7OzhgwYAC+++47hIaGQhAEbN26VZyiePfuXWRkZCAgIADDhw8X2ygsLCx3ARJXV1fxZw0NDZiZmaFhw4biNgsLCwDAnTt3lLahp6eHunXriu+trKzKLK+q8vqlQ4cOqF27NurUqYOOHTuiY8eO+Pzzz6Gnp1eiLalUCqlU+toxERERERG9D96LJE4QBIUErngbgBLbXxQTE4Nx48YhMjISnp6eMDQ0xKJFi5CcnKzyseVyOUaMGFHqKFJx8ti/f39MmTIFJ0+exNOnT5GRkYG+ffuK9YHnUyqbN2+uUF9DQ6PMY2tpaSm8l0gkCtuKz734GKq2Udx3AFCtWjWF98Dz0bvylNcv2traOHnyJOLj47Fv3z7MmDED4eHhOH78OIyNjcttn4iIiIjoQ6V2SZy2tjaKiooUtrm4uGD79u0KyVxSUhIMDQ1hbW2ttF5iYiK8vLwQFBQkbnvx2TVVNGnSBOfPn4eDg4PSMjY2NmjdujW2bNmCp0+f4pNPPhFHySwsLGBtbY1r166Jz8i9S8zNzRUWOikqKsK5c+fQtm1bcVtpfatKv2hqauKTTz7BJ598grCwMBgbG+PQoUPo0aNH5Z8IEREREdF7Qq2eiQOefydZcnIy0tLScO/ePcjlcgQFBSEjIwOjR4/GxYsX8b///Q9hYWEYP348qlWrprSeg4MDTpw4gbi4OFy+fBmhoaE4fvx4heKZPHky/vrrL4wcORIpKSm4cuUKdu7cidGjRyuUGzBgALZt24aff/4ZX3zxhcK+8PBwzJs3D1FRUbh8+TLOnj2LjRs3YsmSJa/XWZWgXbt22L17N3bv3o2LFy8iKCioxJeF29nZ4ciRI7h16xbu3bsHoPx+2bVrF5YvX46UlBTcuHED33//PeRyORwdHd/2KRIRERERqRW1S+KCg4OhoaEBFxcXmJubIz09HdbW1tizZw+OHTuGRo0aITAwEAEBAZg+fXqZ9QIDA9GjRw/06dMHzZs3x/379xVG5VTh6uqKhIQEXLlyBa1atYKbmxtCQ0NhZWWlUK537964f/8+cnNz0b17d4V9w4YNw/r16xEdHY2GDRuiTZs2iI6Ohr29/Sv3U2UZOnQoBg8ejEGDBqFNmzawt7dXGIUDgJkzZyItLQ1169aFubk5gPL7xdjYGLGxsWjXrh2cnZ2xZs0abN26FQ0aNHjr50hEREREpE4kwssPPBG947Kzs58v+jIFgE5VR0P0nBDGX6VERET0eoo/52ZlZcHIyEhpObUbiSMiIiIiIvqQMYkjIiIiIiJSI2q3OiVRsayQsoeZiYiIiIjeRxyJIyIiIiIiUiNM4oiIiIiIiNQIkzgiIiIiIiI1wiSOiIiIiIhIjTCJIyIiIiIiUiNM4oiIiIiIiNQIkzgiIiIiIiI1wiSOiIiIiIhIjTCJIyIiIiIiUiNM4oiIiIiIiNQIkzgiIiIiIiI1wiSOiIiIiIhIjTCJIyIiIiIiUiNM4oiIiIiIiNQIkzgiIiIiIiI1wiSOiIiIiIhIjTCJIyIiIiIiUiNM4oiIiIiIiNSIZlUHQPSqZPNkgE5VR0HqQAgTqjoEIiIiokrDkTgiIiIiIiI1wiSOiIiIiIhIjTCJIyIiIiIiUiNM4oiIiIiIiNTIe5nESSQS7Nixo6rDqLDw8HA0btxYfO/v74/u3btXaptERERERKTe3svVKTMzM2FiYlLVYVRYcHAwRo8eXdVhEBERERHRO+y9TOIsLS2rOoRXYmBgAAMDg6oOg4iIiIiI3mHv1HTKtWvXwtraGnK5XGH7Z599hsGDB4vvV69ejbp160JbWxuOjo7YvHmzQvmXp1PevHkTffv2hampKfT19eHu7o7k5GRx/2+//YamTZtCR0cHderUQUREBAoLC5XGWTzNce7cubCwsICxsbFYZ+LEiTA1NYWNjQ2+++47hXqTJ09G/fr1oaenhzp16iA0NBQFBQXi/opOfYyOjoaxsTF27NiB+vXrQ0dHBx06dEBGRobSOsePH0eHDh1QvXp1yGQytGnTBidPnlQoI5FIsH79enz++efQ09NDvXr1sHPnTpViio+Ph0QiwcGDB+Hu7g49PT14eXnh0qVLCuXKu4ZERERERFS6dyqJ6927N+7du4fDhw+L2x4+fIi4uDgMGDAAAPDrr7/i66+/xoQJE3Du3DmMGDECQ4YMUajzopycHLRp0wa3b9/Gzp07cfr0aUyaNElMFOPi4vDFF19gzJgxuHDhAtauXYvo6GjMmTOnzFgPHTqE27dv48iRI1iyZAnCw8PRpUsXmJiYIDk5GYGBgQgMDFRIqAwNDREdHY0LFy4gKioK69atw9KlS1+rz3JzczFnzhxs2rQJf/75J7Kzs9G3b1+l5R8/fozBgwcjMTERR48eRb169eDr64vHjx8rlIuIiICfnx/OnDkDX19fDBgwAA8ePFA5rmnTpiEyMhInTpyApqYmhg4dKu6r6DXMy8tDdna2wouIiIiI6EMlEQRBqOogXtStWzdUr14dGzZsAAB8++23CAsLw82bN6GhoYGWLVuiQYMG+Pbbb8U6fn5+ePLkCXbv3g3g+UjSr7/+iu7du+Pbb79FcHAw0tLSYGpqWuJ4rVu3RqdOnRASEiJu++GHHzBp0iTcvn271Bj9/f0RHx+Pa9euoVq153mwk5MTatSogSNHjgAAioqKIJPJsH79eqVJ1aJFi/DTTz/hxIkTAJ6PxO3YsQMpKSnicR49eqR0kZbo6GgMGTIER48eRfPmzQEAFy9ehLOzM5KTk9GsWbMSbb6sqKgIJiYm+PHHH9GlSxex/6ZPn45Zs2YBAJ48eQJDQ0Ps2bMHHTt2LLWdYvHx8Wjbti0OHDiA9u3bAwD27NmDzp074+nTp9DR0VHpGr4oPDwcERERJQ82BYBOmeEQAQCEsHfq1xwRERFRqbKzsyGTyZCVlQUjIyOl5d6pkTgAGDBgALZv3468vDwAwJYtW9C3b19oaGgAAFJTU9GyZUuFOi1btkRqamqp7aWkpMDNza3UBA4A/v77b8ycOVN8Hs3AwADDhw9HZmYmcnNzlcbZoEEDMYEDAAsLCzRs2FB8r6GhATMzM9y5c0fc9ssvv+Djjz+GpaUlDAwMEBoaivT09HJ6pGyamppwd3cX3zs5OcHY2Fhpf9y5cweBgYGoX78+ZDIZZDIZcnJySsTh6uoq/qyvrw9DQ0OFcynPi/WtrKzEYwMVv4YhISHIysoSX2VNFyUiIiIiet+9cwubdO3aFXK5HLt374aHhwcSExOxZMkShTISiUThvSAIJbYV09XVLfN4crkcERER6NGjR4l9OjrKh3m0tLRKxFTatuJpm0ePHkXfvn0REREBHx8fyGQybNu2DZGRkWXGp4rSzl1Zf/j7++Pu3btYtmwZateuDalUCk9PT+Tn5yuUK+tcVPFi/eJYXqxfkWsolUohlUpVPjYRERER0fvsnUvidHV10aNHD2zZsgX//PMP6tevj6ZNm4r7nZ2d8ccff2DQoEHitqSkJDg7O5fanqurK9avX48HDx6UOhrXpEkTXLp0CQ4ODpV/Mi/4888/Ubt2bUybNk3cduPGjddut7CwECdOnECzZs0AAJcuXcKjR4/g5ORUavnExESsWrUKvr6+AICMjAzcu3fvteOoiIpeQyIiIiIi+n/vXBIHPJ9S2bVrV5w/fx5ffPGFwr6JEyfCz88PTZo0Qfv27fHbb78hNjYWBw4cKLWtfv36Ye7cuejevTvmzZsHKysrnDp1CjVr1oSnpydmzJiBLl26wNbWFr1790a1atVw5swZnD17FrNnz660c3JwcEB6ejq2bdsGDw8P7N69G7/++utrt6ulpYXRo0dj+fLl0NLSwqhRo9CiRQsxqSstjs2bN8Pd3R3Z2dmYOHFiuaOVla2i15CIiIiIiP7fO/dMHAC0a9cOpqamuHTpEvr376+wr3v37oiKisKiRYvQoEEDrF27Fhs3boS3t3epbWlra2Pfvn2oUaMGfH190bBhQ8yfP198xs7Hxwe7du3C/v374eHhgRYtWmDJkiWoXbt2pZ5Tt27dMG7cOIwaNQqNGzdGUlISQkNDX7tdPT09TJ48Gf3794enpyd0dXWxbds2peW/++47PHz4EG5ubhg4cCDGjBmDGjVqvHYcFVHRa0hERERERP/vnVudklQXHR2NsWPH4tGjR1UdyltVvGoPV6ckVXF1SiIiIlIHars6JRERERERESnHJI4qJDAwUOHrGF58BQYGVnV4RERERETvPU6npAq5c+cOsrOzS91nZGT0Vp6v43RKqihOpyQiIiJ1oOp0yndydUp6d9WoUeOtL4SiTFZI2Tc3EREREdH7iNMpiYiIiIiI1AiTOCIiIiIiIjXCJI6IiIiIiEiNMIkjIiIiIiJSI0ziiIiIiIiI1AiTOCIiIiIiIjXCJI6IiIiIiEiNMIkjIiIiIiJSI0ziiIiIiIiI1AiTOCIiIiIiIjXCJI6IiIiIiEiNMIkjIiIiIiJSI0ziiIiIiIiI1AiTOCIiIiIiIjXCJI6IiIiIiEiNMIkjIiIiIiJSI0ziiIiIiIiI1AiTOCIiIiIiIjWiWdUBEL0q2TwZoFPVUZAqhDChqkMgIiIiem9wJI6IiIiIiEiNMIkjIiIiIiJSI0ziiIiIiIiI1AiTOCIiIiIiIjXCJK4U/v7+6N69+1tvw87ODsuWLXut46qiMs6PiIiIiIiqhlokcd7e3hg7duxbq1cZoqKiEB0dXaltpqWlQSKRICUlpVLbJSIiIiIi9cGvGHhDZDJZVYfwVgmCgKKiImhq8pYiIiIiInqT3vmROH9/fyQkJCAqKgoSiQQSiQRpaWkAgISEBDRr1gxSqRRWVlaYMmUKCgsLy6xXVFSEgIAA2NvbQ1dXF46OjoiKiqpQTNHR0TA2NkZcXBycnZ1hYGCAjh07IjMzUyHuF6csPn78GAMGDIC+vj6srKywdOnSUkcKc3NzMXToUBgaGqJWrVr49ttvxX329vYAADc3N0gkEnh7eyuN8fz58+jcuTOMjIxgaGiIVq1a4erVqwplFi9eDCsrK5iZmWHkyJEoKCgQ9/3www9wd3eHoaEhLC0t0b9/f9y5c0fcHx8fD4lEgri4OLi7u0MqlSIxMVGl88zPz8ekSZNgbW0NfX19NG/eHPHx8UrPJS8vD9nZ2QovIiIiIqIP1TufxEVFRcHT0xPDhw9HZmYmMjMzYWtri1u3bsHX1xceHh44ffo0Vq9ejQ0bNmD27Nll1pPL5bCxsUFMTAwuXLiAGTNmYOrUqYiJialQXLm5uVi8eDE2b96MI0eOID09HcHBwUrLjx8/Hn/++Sd27tyJ/fv3IzExESdPnixRLjIyEu7u7jh16hSCgoLw1Vdf4eLFiwCAY8eOAQAOHDiAzMxMxMbGlnqsW7duoXXr1tDR0cGhQ4fw999/Y+jQoWKCCwCHDx/G1atXcfjwYWzatAnR0dEK0z/z8/Mxa9YsnD59Gjt27MD169fh7+9f4liTJk3CvHnzkJqaCldXV5XOc8iQIfjzzz+xbds2nDlzBr1790bHjh1x5cqVUs9n3rx5kMlk4svW1lZpPxMRERERve/e+blvMpkM2tra0NPTg6Wlpbh91apVsLW1xcqVKyGRSODk5ITbt29j8uTJmDFjhtJ6GhoaiIiIEN/b29sjKSkJMTEx8PPzUzmugoICrFmzBnXr1gUAjBo1CjNnziy17OPHj7Fp0yb8+OOPaN++PQBg48aNqFmzZomyvr6+CAoKAgBMnjwZS5cuRXx8PJycnGBubg4AMDMzUzinl33zzTeQyWTYtm0btLS0AAD169dXKGNiYoKVK1dCQ0MDTk5O6Ny5Mw4ePIjhw4cDAIYOHSqWrVOnDpYvX45mzZohJycHBgYG4r6ZM2eiQ4cOKp/n1atXsXXrVty8eVPcHhwcjL1792Ljxo2YO3duifMJCQnB+PHjxffZ2dlM5IiIiIjog/XOJ3HKpKamwtPTExKJRNzWsmVL5OTk4ObNm6hVq5bSumvWrMH69etx48YNPH36FPn5+WjcuHGFjq+npycmcABgZWWlMN3wRdeuXUNBQQGaNWsmbpPJZHB0dCxR1tXVVfxZIpHA0tJSabvKpKSkoFWrVmICV5oGDRpAQ0NDIf6zZ8+K70+dOoXw8HCkpKTgwYMHkMvlAID09HS4uLiI5dzd3St0nidPnoQgCCWSyry8PJiZmZUaq1QqhVQqLe+0iYiIiIg+CGqbxAmCoJDAFW8DUGL7i2JiYjBu3DhERkbC09MThoaGWLRoEZKTkyt0/JcTJIlEIh6/tFhLi6u08qW1W5xAqUpXV7fcMmUd58mTJ/j000/x6aef4ocffoC5uTnS09Ph4+OD/Px8hXr6+vriz6qcp1wuh4aGBv7++2+FJBKAwggfERERERGV7p1/Jg4AtLW1UVRUpLDNxcUFSUlJCglCUlISDA0NYW1trbReYmIivLy8EBQUBDc3Nzg4OJRY8KOy1a1bF1paWuIzbcDzKYHKngFTRltbGwBKnNPLXF1dkZiYqLBQSUVcvHgR9+7dw/z589GqVSs4OTmpNBqoynm6ubmhqKgId+7cgYODg8KrrCmiRERERET0nFokcXZ2dkhOTkZaWhru3bsHuVyOoKAgZGRkYPTo0bh48SL+97//ISwsDOPHj0e1atWU1nNwcMCJEycQFxeHy5cvIzQ0FMePH3+j8RsaGmLw4MGYOHEiDh8+jPPnz2Po0KGoVq1amaOGL6tRowZ0dXWxd+9e/Pfff8jKyiq13KhRo5CdnY2+ffvixIkTuHLlCjZv3oxLly6pdJxatWpBW1sbK1aswLVr17Bz507MmjWrUs6zfv36GDBgAAYNGoTY2Fhcv34dx48fx4IFC7Bnzx6V+4KIiIiI6EOlFklccHAwNDQ04OLiIk7ts7a2xp49e3Ds2DE0atQIgYGBCAgIwPTp08usFxgYiB49eqBPnz5o3rw57t+/Ly4k8iYtWbIEnp6e6NKlCz755BO0bNkSzs7O0NHRUbkNTU1NLF++HGvXrkXNmjXRrVu3UsuZmZnh0KFDyMnJQZs2bdC0aVOsW7euzGfkXmRubo7o6Gj8/PPPcHFxwfz587F48eJKO8+NGzdi0KBBmDBhAhwdHfHZZ58hOTmZi5UQEREREalAIih7kIveqCdPnsDa2hqRkZEICAio6nDemDdxntnZ2c+/TH0KANVzYKpCQhh/zRARERGVp/hzblZWFoyMjJSWU9uFTdTNqVOncPHiRTRr1gxZWVni1xEoG01TVx/KeRIRERERVRUmcW/R4sWLcenSJWhra6Np06ZITExE9erVqzqsSvehnCcRERERUVXgdEpSO6oOMxMRERERqRNVP+eqxcImRERERERE9ByTOCIiIiIiIjXCJI6IiIiIiEiNMIkjIiIiIiJSI0ziiIiIiIiI1AiTOCIiIiIiIjXCJI6IiIiIiEiNMIkjIiIiIiJSI0ziiIiIiIiI1AiTOCIiIiIiIjXCJI6IiIiIiEiNMIkjIiIiIiJSI0ziiIiIiIiI1AiTOCIiIiIiIjXCJI6IiIiIiEiNMIkjIiIiIiJSI0ziiIiIiIiI1AiTOCIiIiIiIjWiWdUBEL0q2TwZoFPVUagvIUyo6hCIiIiI6BVwJI6IiIiIiEiNMIkjIiIiIiJSI0ziiIiIiIiI1AiTOCIiIiIiIjXyQSZx/v7+6N69+1tvw87ODsuWLXut474Ob29vjB07tsqOT0REREREr++dSOJeNbmoyqQkKioK0dHRldpmWloaJBIJUlJSKrXdYrGxsZg1a1althkdHQ1jY+NKbZOIiIiIiJTjVwy8IplMVtUhVJipqWlVh0BERERERK+pykfi/P39kZCQgKioKEgkEkgkEqSlpQEAEhIS0KxZM0ilUlhZWWHKlCkoLCwss15RURECAgJgb28PXV1dODo6IioqqkIxFY8uxcXFwdnZGQYGBujYsSMyMzMV4n5xOuXjx48xYMAA6Ovrw8rKCkuXLi11pDA3NxdDhw6FoaEhatWqhW+//VbcZ29vDwBwc3ODRCKBt7d3qfHFx8dDIpEgLi4Obm5u0NXVRbt27XDnzh38/vvvcHZ2hpGREfr164fc3Fyx3svx2NnZYe7cuUrjKT7Oo0ePxG0pKSliX8fHx2PIkCHIysoSr0F4eDgAID8/H5MmTYK1tTX09fXRvHlzxMfHi+3cuHEDXbt2hYmJCfT19dGgQQPs2bOnnCtDRERERERVnsRFRUXB09MTw4cPR2ZmJjIzM2Fra4tbt27B19cXHh4eOH36NFavXo0NGzZg9uzZZdaTy+WwsbFBTEwMLly4gBkzZmDq1KmIiYmpUFy5ublYvHgxNm/ejCNHjiA9PR3BwcFKy48fPx5//vkndu7cif379yMxMREnT54sUS4yMhLu7u44deoUgoKC8NVXX+HixYsAgGPHjgEADhw4gMzMTMTGxpYZY3h4OFauXImkpCRkZGTAz88Py5Ytw48//ojdu3dj//79WLFiRZltlBVPeby8vLBs2TIYGRmJ16C4j4YMGYI///wT27Ztw5kzZ9C7d2907NgRV65cAQCMHDkSeXl5OHLkCM6ePYsFCxbAwMCg1OPk5eUhOztb4UVERERE9KGq8umUMpkM2tra0NPTg6Wlpbh91apVsLW1xcqVKyGRSODk5ITbt29j8uTJmDFjhtJ6GhoaiIiIEN/b29sjKSkJMTEx8PPzUzmugoICrFmzBnXr1gUAjBo1CjNnziy17OPHj7Fp0yb8+OOPaN++PQBg48aNqFmzZomyvr6+CAoKAgBMnjwZS5cuRXx8PJycnGBubg4AMDMzUzgnZWbPno2WLVsCAAICAhASEoKrV6+iTp06AIBevXrh8OHDmDx5stI2yoqnPNra2pDJZJBIJArxXr16FVu3bsXNmzfFPggODsbevXuxceNGzJ07F+np6ejZsycaNmwIAGLMpZk3b57CNSUiIiIi+pBV+UicMqmpqfD09IREIhG3tWzZEjk5Obh582aZddesWQN3d3eYm5vDwMAA69atQ3p6eoWOr6enJyZwAGBlZYU7d+6UWvbatWsoKChAs2bNxG0ymQyOjo4lyrq6uoo/Fyc/ytotz4ttWVhYQE9PTyEZsrCwKLftyoyn2MmTJyEIAurXrw8DAwPxlZCQgKtXrwIAxowZIyahYWFhOHPmjNL2QkJCkJWVJb4yMjJeKz4iIiIiInVW5SNxygiCoJDAFW8DUGL7i2JiYjBu3DhERkbC09MThoaGWLRoEZKTkyt0fC0tLYX3EolEPH5psZYWV2nlS2tXLpdXKLbS2pJIJK/Udll1qlV7nuO/eB4FBQXlxiWXy6GhoYG///4bGhoaCvuKp0wOGzYMPj4+2L17N/bt24d58+YhMjISo0ePLtGeVCqFVCot97hERERERB+Cd2IkTltbG0VFRQrbXFxckJSUpJBAJCUlwdDQENbW1krrJSYmwsvLC0FBQXBzc4ODg4M4+vOm1K1bF1paWuIzbQCQnZ0tPv+lKm1tbQAocU5VpXh654sLurz89QelXQM3NzcUFRXhzp07cHBwUHi9OO3S1tYWgYGBiI2NxYQJE7Bu3bo3dzJERERERO+JdyKJs7OzQ3JyMtLS0nDv3j3I5XIEBQUhIyMDo0ePxsWLF/G///0PYWFhGD9+vDhCVFo9BwcHnDhxAnFxcbh8+TJCQ0Nx/PjxNxq/oaEhBg8ejIkTJ+Lw4cM4f/48hg4dimrVqpU5aviyGjVqQFdXF3v37sV///2HrKysNxh1+RwcHGBra4vw8HBcvnwZu3fvRmRkpEIZOzs75OTk4ODBg7h37x5yc3NRv359DBgwAIMGDUJsbCyuX7+O48ePY8GCBeIKlGPHjkVcXByuX7+OkydP4tChQ3B2dq6K0yQiIiIiUivvRBIXHBwMDQ0NuLi4wNzcHOnp6bC2tsaePXtw7NgxNGrUCIGBgQgICMD06dPLrBcYGIgePXqgT58+aN68Oe7fvy8u3PEmLVmyBJ6enujSpQs++eQTtGzZEs7OztDR0VG5DU1NTSxfvhxr165FzZo10a1btzcYcfm0tLSwdetWXLx4EY0aNcKCBQvE1UGLeXl5ITAwEH369IG5uTkWLlwI4PnCLoMGDcKECRPg6OiIzz77DMnJybC1tQXwfLRx5MiRcHZ2RseOHeHo6IhVq1a99XMkIiIiIlI3EkHZg170Wp48eQJra2tERkYiICCgqsN5r2RnZz//svUpAFTPkeklQhj/6RMRERG9S4o/52ZlZcHIyEhpuXd2YRN1c+rUKVy8eBHNmjVDVlaW+HUEVT2aRkRERERE7xcmcZVo8eLFuHTpErS1tdG0aVMkJiaievXqVR0WERERERG9R5jEVRI3Nzf8/fffVR0GERERERG955jEkdrKCil7rjARERER0fvonVidkoiIiIiIiFTDJI6IiIiIiEiNMIkjIiIiIiJSI0ziiIiIiIiI1AiTOCIiIiIiIjXCJI6IiIiIiEiNMIkjIiIiIiJSI0ziiIiIiIiI1AiTOCIiIiIiIjXCJI6IiIiIiEiNMIkjIiIiIiJSI0ziiIiIiIiI1AiTOCIiIiIiIjXCJI6IiIiIiEiNaFZ1AEREREREHxJBEFBYWIiioqKqDoXeMg0NDWhqakIikbxWO0ziiIiIiIjekvz8fGRmZiI3N7eqQ6EqoqenBysrK2hra79yG0ziiIiIiIjeArlcjuvXr0NDQwM1a9aEtrb2a4/IkPoQBAH5+fm4e/curl+/jnr16qFatVd7uo1JHBERERHRW5Cfnw+5XA5bW1vo6elVdThUBXR1daGlpYUbN24gPz8fOjo6r9QOkzhSW7J5MuDV7nsCIIQJVR0CERHRB+lVR1/o/VAZ1593EBERERERkRphEkdERERERKRGmMQRERERERGpET4TR0RERERUxSQRb3eVyoo+G+/v749Hjx5hx44dbyag15CWlgZ7e3ucOnUKjRs3rupw3gqOxL0mf39/dO/evarDqJC0tDRIJBKkpKRUdShERERERK8sPz+/qkOoEu9dEuft7Y2xY8e+tXpERERERB8Sb29vjB49GmPHjoWJiQksLCzw7bff4smTJxgyZAgMDQ1Rt25d/P7772Kd+Ph4SCQS7N69G40aNYKOjg6aN2+Os2fPKrS9fft2NGjQAFKpFHZ2doiMjFTYb2dnh9mzZ8Pf3x8ymQzDhw+Hvb09AMDNzQ0SiQTe3t4AgOPHj6NDhw6oXr06ZDIZ2rRpg5MnTyq0J5FIsH79enz++efQ09NDvXr1sHPnToUy58+fR+fOnWFkZARDQ0O0atUKV69eFfdv3LgRzs7O0NHRgZOTE1atWvXafVye9y6Jo6rzof4lhIiIiOhDs2nTJlSvXh3Hjh3D6NGj8dVXX6F3797w8vLCyZMn4ePjg4EDByI3N1eh3sSJE7F48WIcP34cNWrUwGeffYaCggIAwN9//w0/Pz/07dsXZ8+eRXh4OEJDQxEdHa3QxqJFi/DRRx/h77//RmhoKI4dOwYAOHDgADIzMxEbGwsAePz4MQYPHozExEQcPXoU9erVg6+vLx4/fqzQXkREBPz8/HDmzBn4+vpiwIABePDgAQDg1q1baN26NXR0dHDo0CH8/fffGDp0KAoLCwEA69atw7Rp0zBnzhykpqZi7ty5CA0NxaZNmyq9z1/0XiVx/v7+SEhIQFRUFCQSCSQSCdLS0gAACQkJaNasGaRSKaysrDBlyhSx85XVKyoqQkBAAOzt7aGrqwtHR0dERUVVOK6kpCS0bt0aurq6sLW1xZgxY/DkyRMAQEhICFq0aFGijqurK8LCwsT3Fc3w5XI5FixYAAcHB0ilUtSqVQtz5sxRKHPt2jW0bdsWenp6aNSoEf766y9x3/3799GvXz/Y2NhAT08PDRs2xNatWxXqe3t7Y9SoURg/fjyqV6+ODh06AAB27tyJevXqQVdXF23btsWmTZsgkUjw6NEjlfrkZXl5ecjOzlZ4EREREVHVadSoEaZPn4569eohJCQEurq6qF69OoYPH4569ephxowZuH//Ps6cOaNQLywsDB06dEDDhg2xadMm/Pfff/j1118BAEuWLEH79u0RGhqK+vXrw9/fH6NGjcKiRYsU2mjXrh2Cg4Ph4OAABwcHmJubAwDMzMxgaWkJU1NTsdwXX3wBZ2dnODs7Y+3atcjNzUVCQoJCe/7+/ujXrx8cHBwwd+5cPHnyREwMv/nmG8hkMmzbtg3u7u6oX78+hgwZAkdHRwDArFmzEBkZiR49esDe3h49evTAuHHjsHbt2srv9Be8V0lcVFQUPD09MXz4cGRmZiIzMxO2tra4desWfH194eHhgdOnT2P16tXYsGEDZs+eXWY9uVwOGxsbxMTE4MKFC5gxYwamTp2KmJgYlWM6e/YsfHx80KNHD5w5cwY//fQT/vjjD4waNQoAMGDAACQnJysMyZ4/fx5nz57FgAEDALxahh8SEoIFCxYgNDQUFy5cwI8//ggLCwuFMtOmTUNwcDBSUlJQv3599OvXT0xsnz17hqZNm2LXrl04d+4cvvzySwwcOBDJyckKbWzatAmampr4888/sXbtWqSlpaFXr17o3r07UlJSMGLECEybNq1CffKyefPmQSaTiS9bW1sVe5+IiIiI3gRXV1fxZw0NDZiZmaFhw4bituLPnXfu3FGo5+npKf5samoKR0dHpKamAgBSU1PRsmVLhfItW7bElStXUFRUJG5zd3dXKcY7d+4gMDAQ9evXFz9H5uTkID09Xem56Ovrw9DQUIw7JSUFrVq1gpaWVon27969i4yMDAQEBMDAwEB8zZ49W+Gz/ZvwXq1OKZPJoK2tDT09PVhaWorbV61aBVtbW6xcuRISiQROTk64ffs2Jk+ejBkzZiitp6GhgYiICPG9vb09kpKSEBMTAz8/P5ViWrRoEfr37y8+b1evXj0sX74cbdq0werVq/HRRx/B1dUVP/74I0JDQwEAW7ZsgYeHB+rXrw9AMcMvjuPChQtYu3YtBg8eXOKYjx8/RlRUFFauXCnur1u3Lj7++GOFcsHBwejcuTOA58PIDRo0wD///AMnJydYW1sjODhYLDt69Gjs3bsXP//8M5o3by5ud3BwwMKFC8X3U6ZMgaOjo/gXE0dHR5w7d05hFLC8PtHR0VGIMyQkBOPHjxffZ2dnM5EjIiIiqkIvJzUSiURhm0TyfLVNuVxeblvFZQVBEH8uJgglV9HU19dXKUZ/f3/cvXsXy5YtQ+3atSGVSuHp6VniEaDSzqU4bl1dXaXtF5dZt26dwudj4Hke8Sa9V0mcMqmpqfD09FS4KVq2bImcnBzcvHkTtWrVUlp3zZo1WL9+PW7cuIGnT58iPz+/QkuX/v333/jnn3+wZcsWcZsgCJDL5bh+/TqcnZ0xYMAAfPfddwgNDYUgCNi6dauY4LyY4Q8fPlxso7CwEDKZTOn55uXloX379mXG9uJfHaysrAA8/4uFk5MTioqKMH/+fPz000+4desW8vLykJeXV+Ifzct/Cbl06RI8PDwUtjVr1qzCffIiqVQKqVRa5rkQERER0bvv6NGj4mfvhw8f4vLly3BycgIAuLi44I8//lAon5SUhPr165eZFGlrawOAwmgdACQmJmLVqlXw9fUFAGRkZODevXsVitfV1RWbNm1CQUFBiWTPwsIC1tbWuHbtmjiD7m35IJK4srL6l7e/KCYmBuPGjUNkZCQ8PT1haGiIRYsWlZhSWBa5XI4RI0ZgzJgxJfYV38D9+/fHlClTcPLkSTx9+hQZGRno27evWB+oWIZf1l8MXlTWX0siIyOxdOlSLFu2DA0bNoS+vj7Gjh1b4i8XLyd1qvwFRZU+ISIiIqL3z8yZM2FmZgYLCwtMmzYN1atXF7+ua8KECfDw8MCsWbPQp08f/PXXX1i5cmW5a0HUqFEDurq62Lt3L2xsbKCjowOZTAYHBwds3rwZ7u7uyM7OxsSJE1X+nFxs1KhRWLFiBfr27YuQkBDIZDIcPXoUzZo1g6OjI8LDwzFmzBgYGRmhU6dOyMvLw4kTJ/Dw4UOFmWSV7b1L4rS1tUtk4S4uLti+fbtCgpGUlARDQ0NYW1srrZeYmAgvLy8EBQWJ2yo6v7VJkyY4f/48HBwclJaxsbFB69atsWXLFjx9+hSffPKJOI/4VTL84kVFDh48iGHDhlUo3mKJiYno1q0bvvjiCwDPE68rV66UGCV7mZOTE/bs2aOw7cSJEwrvVekTIiIiog9JRb98W13Nnz8fX3/9Na5cuYJGjRph586d4khakyZNEBMTgxkzZmDWrFmwsrLCzJkz4e/vX2abmpqaWL58OWbOnIkZM2agVatWiI+Px3fffYcvv/wSbm5uqFWrFubOnavwuJAqzMzMcOjQIUycOBFt2rSBhoYGGjduLD67N2zYMOjp6WHRokWYNGkS9PX10bBhwzf+1WXvXRJnZ2eH5ORkpKWlwcDAAKampggKCsKyZcswevRojBo1CpcuXUJYWBjGjx+PatWqKa3n4OCA77//HnFxcbC3t8fmzZtx/Phx8bsoVDF58mS0aNECI0eOxPDhw6Gvr4/U1FTs378fK1asEMsNGDAA4eHhyM/Px9KlSxXaqGiGr6Ojg8mTJ2PSpEnQ1tZGy5YtcffuXZw/fx4BAQEqxe3g4IDt27cjKSkJJiYmWLJkCf79999yk7gRI0ZgyZIlmDx5MgICApCSkiIuC1ucQKvaJ0RERET0bnhxmf/4+PgS+4tXhH9Rac+zffzxxzh37pzS4/Ts2RM9e/ZUur+04wDPk6mXBy/c3Nxw/PhxhW29evUqN8YXV1QHnk+pjIuLUxpT//790b9/f6X734T3anVK4PliHRoaGnBxcYG5uTnS09NhbW2NPXv24NixY2jUqBECAwMREBCA6dOnl1kvMDAQPXr0QJ8+fdC8eXPcv39fYVROFa6urkhISMCVK1fQqlUruLm5ITQ0VHwGrVjv3r1x//595ObmikPKxYYNG4b169cjOjoaDRs2RJs2bRAdHV1mMhkaGooJEyZgxowZcHZ2Rp8+fUqsDlSW0NBQNGnSBD4+PvD29oalpWWJuEpjb2+PX375BbGxsXB1dcXq1avF1SmLn2tTtU+IiIiIiKgkiVBa+klUiebMmYM1a9YgIyOjUtrLzs5+vqjLFAA65RYnJT6UaRtERETvimfPnuH69euwt7cvsRr3+y4+Ph5t27bFw4cPYWxsXNXhVKmy7oPiz7lZWVkwMjJS2sZ7N52Sqt6qVavg4eEBMzMz/Pnnn1i0aJHS74AjIiIioveft7d3qVMX6dUwiaNKd+XKFcyePRsPHjxArVq1MGHCBISEhFR1WERERERE7wVOpyS1o+owMxEREdG7pHganZ2dXYWXuqf3x9OnT5GWlvZa0ynfu4VNiIiIiIjeRcXf0Zubm1vFkVBVKr7+L395eEVwOiURERER0VugoaEBY2NjccVwPT098SuY6P0nCAJyc3Nx584dGBsbQ0ND45XbYhJHRERERPSWWFpaAkCFvvqJ3i/GxsbiffCqmMQREREREb0lEokEVlZWqFGjBgoKCqo6HHrLtLS0XmsErhiTOCIiIiKit0xDQ6NSPszTh4kLmxAREREREakRJnFERERERERqhEkcERERERGRGuEzcaR2ir+fPjs7u4ojISIiIiKqPMWfb4s/7yrDJI7Uzv379wEAtra2VRwJEREREVHle/z4MWQymdL9TOJI7ZiamgIA0tPTy7y56fVkZ2fD1tYWGRkZMDIyqupw3kvs4zePffzmsY/fPPbxm8c+fvPYx6oRBAGPHz9GzZo1yyzHJI7UTrVqzx/llMlk/CXwFhgZGbGf3zD28ZvHPn7z2MdvHvv4zWMfv3ns4/KpMkjBhU2IiIiIiIjUCJM4IiIiIiIiNcIkjtSOVCpFWFgYpFJpVYfyXmM/v3ns4zePffzmsY/fPPbxm8c+fvPYx5VLIpS3fiURERERERG9MzgSR0REREREpEaYxBEREREREakRJnFERERERERqhEkcERERERGRGmESR++kVatWwd7eHjo6OmjatCkSExPLLJ+QkICmTZtCR0cHderUwZo1a95SpOpn3rx58PDwgKGhIWrUqIHu3bvj0qVLZdaJj4+HRCIp8bp48eJbilr9hIeHl+gvS0vLMuvwPq4YOzu7Uu/LkSNHllqe93H5jhw5gq5du6JmzZqQSCTYsWOHwn5BEBAeHo6aNWtCV1cX3t7eOH/+fLntbt++HS4uLpBKpXBxccGvv/76hs7g3VdWHxcUFGDy5Mlo2LAh9PX1UbNmTQwaNAi3b98us83o6OhS7+1nz5694bN5N5V3H/v7+5foqxYtWpTbLu/j/1deH5d2P0okEixatEhpm7yPK4ZJHL1zfvrpJ4wdOxbTpk3DqVOn0KpVK3Tq1Anp6emllr9+/Tp8fX3RqlUrnDp1ClOnTsWYMWOwffv2txy5ekhISMDIkSNx9OhR7N+/H4WFhfj000/x5MmTcuteunQJmZmZ4qtevXpvIWL11aBBA4X+Onv2rNKyvI8r7vjx4wr9u3//fgBA7969y6zH+1i5J0+eoFGjRli5cmWp+xcuXIglS5Zg5cqVOH78OCwtLdGhQwc8fvxYaZt//fUX+vTpg4EDB+L06dMYOHAg/Pz8kJyc/KZO451WVh/n5ubi5MmTCA0NxcmTJxEbG4vLly/js88+K7ddIyMjhfs6MzMTOjo6b+IU3nnl3ccA0LFjR4W+2rNnT5lt8j5WVF4fv3wvfvfdd5BIJOjZs2eZ7fI+rgCB6B3TrFkzITAwUGGbk5OTMGXKlFLLT5o0SXByclLYNmLECKFFixZvLMb3yZ07dwQAQkJCgtIyhw8fFgAIDx8+fHuBqbmwsDChUaNGKpfnffz6vv76a6Fu3bqCXC4vdT/v44oBIPz666/ie7lcLlhaWgrz588Xtz179kyQyWTCmjVrlLbj5+cndOzYUWGbj4+P0Ldv30qPWd283MelOXbsmABAuHHjhtIyGzduFGQyWeUG954orY8HDx4sdOvWrULt8D5WTpX7uFu3bkK7du3KLMP7uGI4EkfvlPz8fPz999/49NNPFbZ/+umnSEpKKrXOX3/9VaK8j48PTpw4gYKCgjcW6/siKysLAGBqalpuWTc3N1hZWaF9+/Y4fPjwmw5N7V25cgU1a9aEvb09+vbti2vXrikty/v49eTn5+OHH37A0KFDIZFIyizL+/jVXL9+Hf/++6/CfSqVStGmTRulv58B5fd2WXXo/2VlZUEikcDY2LjMcjk5OahduzZsbGzQpUsXnDp16u0EqKbi4+NRo0YN1K9fH8OHD8edO3fKLM/7+NX9999/2L17NwICAsoty/tYdUzi6J1y7949FBUVwcLCQmG7hYUF/v3331Lr/Pvvv6WWLywsxL17995YrO8DQRAwfvx4fPzxx/joo4+UlrOyssK3336L7du3IzY2Fo6Ojmjfvj2OHDnyFqNVL82bN8f333+PuLg4rFu3Dv/++y+8vLxw//79UsvzPn49O3bswKNHj+Dv76+0DO/j11P8O7giv5+L61W0Dj337NkzTJkyBf3794eRkZHSck5OToiOjsbOnTuxdetW6OjooGXLlrhy5cpbjFZ9dOrUCVu2bMGhQ4cQGRmJ48ePo127dsjLy1Nah/fxq9u0aRMMDQ3Ro0ePMsvxPq4YzaoOgKg0L/8lXRCEMv+6Xlr50raTolGjRuHMmTP4448/yizn6OgIR0dH8b2npycyMjKwePFitG7d+k2HqZY6deok/tywYUN4enqibt262LRpE8aPH19qHd7Hr27Dhg3o1KkTatasqbQM7+PKUdHfz69a50NXUFCAvn37Qi6XY9WqVWWWbdGihcLCHC1btkSTJk2wYsUKLF++/E2Hqnb69Okj/vzRRx/B3d0dtWvXxu7du8tMNHgfv5rvvvsOAwYMKPfZNt7HFcOROHqnVK9eHRoaGiX+snXnzp0SfwErZmlpWWp5TU1NmJmZvbFY1d3o0aOxc+dOHD58GDY2NhWu36JFC/51rAL09fXRsGFDpX3G+/jV3bhxAwcOHMCwYcMqXJf3seqKV1etyO/n4noVrfOhKygogJ+fH65fv479+/eXOQpXmmrVqsHDw4P3toqsrKxQu3btMvuL9/GrSUxMxKVLl17p9zPv47IxiaN3ira2Npo2bSquMlds//798PLyKrWOp6dnifL79u2Du7s7tLS03lis6koQBIwaNQqxsbE4dOgQ7O3tX6mdU6dOwcrKqpKje3/l5eUhNTVVaZ/xPn51GzduRI0aNdC5c+cK1+V9rDp7e3tYWloq3Kf5+flISEhQ+vsZUH5vl1XnQ1acwF25cgUHDhx4pT/iCIKAlJQU3tsqun//PjIy/q+9u4+psuzjAP49DxxepaPJi0oeIAOJRAY4GSkc+kPcKIVcGMjOALMMp4lDl61QAk2cZS8rS5GAmY4sddkM2RIoChHjpXgbMF7SMRYooBAuXvo9f/hwryNwjB4VzvN8P9vZONd93b9zXdeu3duP676v+6rR8eI8/mcyMzPh7+8PHx+fSZ/LeXwXU7WjCtFEcnNzRa1WS2ZmptTV1UliYqLY2tpKW1ubiIjs3LlT9Hq9Ur+lpUVsbGxk27ZtUldXJ5mZmaJWq+XLL7+cqi5MawkJCaLRaKSoqEg6OjqUz8DAgFLnzjF+99135cyZM9LY2Cg1NTWyc+dOASCnTp2aii6YhKSkJCkqKpKWlhYpLS2VZ555Ruzs7DiP77GRkRHRarXy6quvjjnGeTx5fX19UllZKZWVlQJADh48KJWVlcrOiOnp6aLRaOT06dNSXV0t0dHRMnfuXLl586YSQ6/XG+wm/OOPP4qZmZmkp6dLfX29pKeni7m5uZSWlj7w/k0HxsZ4aGhIVq9eLY888ohUVVUZXKP/+OMPJcadY5ySkiLnz5+X5uZmqayslPj4eDE3N5dLly5NRRennLEx7uvrk6SkJCkpKZHW1lYpLCyUwMBAcXZ25jyehLtdK0REbty4ITY2NvLxxx+PG4Pz+L/DJI6mpY8++khcXFzEwsJC/Pz8DLa/j42NFZ1OZ1C/qKhIfH19xcLCQlxdXSe8YNDtrYDH+2RlZSl17hzj/fv3y4IFC8TKykpmzZoly5cvl3Pnzj34xpuQ559/XubOnStqtVrmzZsna9askdraWuU45/G9kZ+fLwCkoaFhzDHO48kbfQ3DnZ/Y2FgRuf2agd27d8ucOXPE0tJSgoODpbq62iCGTqdT6o/64osvZOHChaJWq8XT0/P/OnE2Nsatra0TXqMLCwuVGHeOcWJiomi1WrGwsBAHBwcJDQ2VkpKSB9+5acLYGA8MDEhoaKg4ODiIWq0WrVYrsbGxcuXKFYMYnMfG3e1aISJy+PBhsba2lt7e3nFjcB7/d1Qi/3lynoiIiIiIiKY9PhNHRERERERkQpjEERERERERmRAmcURERERERCaESRwREREREZEJYRJHRERERERkQpjEERERERERmRAmcURERERERCaESRwREREREZEJYRJHRERE09r169fh6OiItra2fxyjs7MTDg4OaG9vv3cNIyKaIkziiIiI7qG4uDhERERMdTMm1NbWBpVKhaqqqqluyt+2b98+rFq1Cq6urgCA7u5urFq1CjNmzICfnx9+/vlng/qbNm3CO++8Y1Dm6OgIvV6P3bt3P6hmExHdN0ziiIiI/k8MDg5OdRMm7datW8jMzMSGDRuUsr1796Kvrw8VFRXQ6XQGxy5evIiysjIkJiaOiRUfH4/jx4+jp6fnQTSdiOi+YRJHRER0H4WEhGDLli1ITEzErFmz4OTkhCNHjuD3339HfHw87OzssGDBAuTl5SnnFBUVQaVS4dy5c/Dx8YGVlRUCAgJQXV1tEPvUqVN44oknYGlpCVdX1zGrT66urtizZw/i4uKg0Wjw4osvws3NDQDg6+sLlUqFkJAQAMDly5exYsUK2NvbQ6PRQKfToaKiwiCeSqXC0aNH8eyzz8LGxgbu7u44e/asQZ3a2lo8/fTTeOihh2BnZ4egoCA0Nzcrx7OysvD444/DysoKnp6eOHTokNHxy8vLg7m5OQIDA5Wy+vp6REVFwcPDAy+99BLq6uoAAENDQ0hISMAnn3wCMzOzMbG8vb0xZ84cnDlzxuhvEhFNd0ziiIiI7rOcnBzY29ujrKwMW7ZsQUJCAiIjI/Hkk0+ioqICK1euhF6vx8DAgMF5O3bswNtvv43Lly/D0dERq1evxtDQEACgvLwca9euRVRUFKqrq5GSkoLk5GRkZ2cbxDhw4AAWLVqE8vJyJCcno6ysDADw7bffoqOjA6dPnwYA9PX1ITY2FsXFxSgtLYW7uzvCwsLQ19dnEO/NN9/E2rVr8csvvyAsLAwxMTHo7u4GALS3tyM4OBhWVlYoKChAeXk51q9fj+HhYQBARkYGXn/9dezduxf19fV46623kJycjJycnAnH7vvvv8eSJUsMynx8fFBQUIDh4WHk5+dj8eLFAID9+/cjJCRkTP2/Wrp0KYqLiyc8TkRkEoSIiIjumdjYWAkPD1e+63Q6Wb58ufJ9eHhYbG1tRa/XK2UdHR0CQC5evCgiIoWFhQJAcnNzlTrXr18Xa2tr+fzzz0VEZN26dbJixQqD396xY4d4eXkp311cXCQiIsKgTmtrqwCQyspKo/0YHh4WOzs7+frrr5UyAPLGG28o3/v7+0WlUkleXp6IiLz22mvi5uYmg4OD48acP3++nDhxwqAsLS1NAgMDJ2xHeHi4rF+/3qCst7dXoqOjRavVSnBwsNTW1kpjY6O4u7vLtWvXZOPGjeLm5iaRkZHS29trcO62bdskJCTEaN+JiKY7rsQRERHdZ6MrRQBgZmaG2bNnw9vbWylzcnICcHsHxb/66y2EDz/8MBYuXIj6+noAt28pXLZsmUH9ZcuWoampCSMjI0qZsVWpv+rs7MTLL78MDw8PaDQaaDQa9Pf348qVKxP2xdbWFnZ2dkq7q6qqEBQUBLVaPSZ+V1cXrl69ihdeeAEzZsxQPnv27DG43fJOt27dgpWVlUGZRqPBiRMn8Ouvv+K7776Dl5cXNm7ciAMHDuD48eNoaWlBQ0MDbGxskJqaanCutbX1mBVPIiJTYz7VDSAiIvpfd2dSo1KpDMpUKhUA4M8//7xrrNG6IqL8PUpExtS3tbX9W22Mi4tDV1cX3nvvPbi4uMDS0hKBgYFjNkMZry+j7ba2tp4w/midjIwMBAQEGBwb7/m1Ufb29nfdiOTTTz/FzJkzER4ejjVr1iAiIgJqtRqRkZHYtWuXQd3u7m44ODgYjUdENN0xiSMiIpqmSktLodVqAQA9PT1obGyEp6cnAMDLyws//PCDQf2SkhJ4eHgYTYosLCwAwGC1DgCKi4tx6NAhhIWFAQCuXr2Ka9euTaq9ixcvRk5ODoaGhsYke05OTnB2dkZLSwtiYmL+dkxfX1989tlnEx7v6upCWlqaMhYjIyPKc4NDQ0Nj+llTU6Ns5kJEZKp4OyUREdE0lZqaigsXLqCmpgZxcXGwt7dX3kGXlJSECxcuIC0tDY2NjcjJycGHH36I7du3G43p6OgIa2trnD9/Hr/99htu3LgBAHjsscdw7Ngx1NfX49KlS4iJiTG6sjaezZs34+bNm4iKisJPP/2EpqYmHDt2DA0NDQCAlJQU7Nu3D++//z4aGxtRXV2NrKwsHDx4cMKYK1euRG1t7YSrcVu3bkVSUhKcnZ0B3L6ldLQfR44cMbjldGBgAOXl5QgNDZ1Uv4iIphsmcURERNNUeno6tm7dCn9/f3R0dODs2bPKSpqfnx9OnjyJ3NxcLFq0CLt27UJqairi4uKMxjQ3N8cHH3yAw4cPY968eQgPDwdw+5bEnp4e+Pr6Qq/X45VXXoGjo+Ok2jt79mwUFBSgv78fOp0O/v7+yMjIUFblNmzYgKNHjyI7Oxve3t7Q6XTIzs5WXnswHm9vbyxZsgQnT54ccyw/Px/Nzc3YtGmTUrZ582Y8+uijCAgIwODgoMHLvb/66itotVoEBQVNql9ERNONSsa7gZ6IiIimTFFREZ566in09PRg5syZU92cKffNN99g+/btqKmpwb/+9c///7x06VIkJiZi3bp197B1REQPHp+JIyIiomktLCwMTU1NaG9vx/z58/9RjM7OTjz33HOIjo6+x60jInrwuBJHREQ0zXAljoiIjGESR0REREREZEK4sQkREREREZEJYRJHRERERERkQpjEERERERERmRAmcURERERERCaESRwREREREZEJYRJHRERERERkQpjEERERERERmRAmcURERERERCbk38fZeA6ui+d8AAAAAElFTkSuQmCC"/>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7" name="Picture 6"/>
          <p:cNvPicPr>
            <a:picLocks/>
          </p:cNvPicPr>
          <p:nvPr/>
        </p:nvPicPr>
        <p:blipFill>
          <a:blip r:embed="rId2">
            <a:extLst>
              <a:ext uri="{28A0092B-C50C-407E-A947-70E740481C1C}">
                <a14:useLocalDpi xmlns:a14="http://schemas.microsoft.com/office/drawing/2010/main" val="0"/>
              </a:ext>
            </a:extLst>
          </a:blip>
          <a:stretch>
            <a:fillRect/>
          </a:stretch>
        </p:blipFill>
        <p:spPr>
          <a:xfrm>
            <a:off x="457200" y="914400"/>
            <a:ext cx="4114800" cy="3931920"/>
          </a:xfrm>
          <a:prstGeom prst="rect">
            <a:avLst/>
          </a:prstGeom>
        </p:spPr>
      </p:pic>
    </p:spTree>
    <p:extLst>
      <p:ext uri="{BB962C8B-B14F-4D97-AF65-F5344CB8AC3E}">
        <p14:creationId xmlns:p14="http://schemas.microsoft.com/office/powerpoint/2010/main" val="2835345860"/>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384</TotalTime>
  <Words>1161</Words>
  <Application>Microsoft Office PowerPoint</Application>
  <PresentationFormat>On-screen Show (16:9)</PresentationFormat>
  <Paragraphs>88</Paragraphs>
  <Slides>14</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Fira Sans Condensed Medium</vt:lpstr>
      <vt:lpstr>Fira Sans Extra Condensed Medium</vt:lpstr>
      <vt:lpstr>Advent Pro SemiBold</vt:lpstr>
      <vt:lpstr>Arial</vt:lpstr>
      <vt:lpstr>Nunito Light</vt:lpstr>
      <vt:lpstr>Arial Black</vt:lpstr>
      <vt:lpstr>Maven Pro</vt:lpstr>
      <vt:lpstr>Helvetica Neue</vt:lpstr>
      <vt:lpstr>Share Tech</vt:lpstr>
      <vt:lpstr>Livvic Light</vt:lpstr>
      <vt:lpstr>Data Science Consulting by Slidesgo</vt:lpstr>
      <vt:lpstr>SYRIATEL TELECOMMUNICATION COMPANY CUSTOMER CHURN PREDICTION</vt:lpstr>
      <vt:lpstr>Business Overview</vt:lpstr>
      <vt:lpstr>PROBLEM STATEMENT</vt:lpstr>
      <vt:lpstr>01</vt:lpstr>
      <vt:lpstr>DATA UNDERSTANDING</vt:lpstr>
      <vt:lpstr>DATA ANALYSIS</vt:lpstr>
      <vt:lpstr>MODELLING</vt:lpstr>
      <vt:lpstr>RANDOM FOREST CLASSIFIER</vt:lpstr>
      <vt:lpstr>DECISION TREE CLASSIFIER</vt:lpstr>
      <vt:lpstr>ROC-AUC CURVES </vt:lpstr>
      <vt:lpstr>5-FOLD CROSS VALIDATION</vt:lpstr>
      <vt:lpstr>PowerPoint Presentation</vt:lpstr>
      <vt:lpstr>RECOMMENDATION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SYRIATEL TELECOMMUNICATION COMPANY CUSTOMER CHURN PREDICTION</dc:title>
  <dc:creator>HomePC</dc:creator>
  <cp:lastModifiedBy>HP</cp:lastModifiedBy>
  <cp:revision>13</cp:revision>
  <dcterms:modified xsi:type="dcterms:W3CDTF">2024-03-10T19:51:20Z</dcterms:modified>
</cp:coreProperties>
</file>