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5"/>
  </p:notesMasterIdLst>
  <p:sldIdLst>
    <p:sldId id="256" r:id="rId2"/>
    <p:sldId id="257" r:id="rId3"/>
    <p:sldId id="259" r:id="rId4"/>
    <p:sldId id="258" r:id="rId5"/>
    <p:sldId id="260" r:id="rId6"/>
    <p:sldId id="261" r:id="rId7"/>
    <p:sldId id="262" r:id="rId8"/>
    <p:sldId id="275" r:id="rId9"/>
    <p:sldId id="274" r:id="rId10"/>
    <p:sldId id="265" r:id="rId11"/>
    <p:sldId id="272" r:id="rId12"/>
    <p:sldId id="273" r:id="rId13"/>
    <p:sldId id="268" r:id="rId14"/>
  </p:sldIdLst>
  <p:sldSz cx="9144000" cy="5143500" type="screen16x9"/>
  <p:notesSz cx="6858000" cy="9144000"/>
  <p:embeddedFontLst>
    <p:embeddedFont>
      <p:font typeface="Advent Pro SemiBold" panose="020B0604020202020204" charset="0"/>
      <p:regular r:id="rId16"/>
      <p:bold r:id="rId17"/>
      <p:italic r:id="rId18"/>
      <p:boldItalic r:id="rId19"/>
    </p:embeddedFont>
    <p:embeddedFont>
      <p:font typeface="Fira Sans Condensed Medium" panose="020B0603050000020004" pitchFamily="34" charset="0"/>
      <p:regular r:id="rId20"/>
      <p:bold r:id="rId21"/>
      <p:italic r:id="rId22"/>
      <p:boldItalic r:id="rId23"/>
    </p:embeddedFont>
    <p:embeddedFont>
      <p:font typeface="Fira Sans Extra Condensed Medium" panose="020B0604020202020204" charset="0"/>
      <p:regular r:id="rId24"/>
      <p:bold r:id="rId25"/>
      <p:italic r:id="rId26"/>
      <p:boldItalic r:id="rId27"/>
    </p:embeddedFont>
    <p:embeddedFont>
      <p:font typeface="Livvic Light" pitchFamily="2" charset="0"/>
      <p:regular r:id="rId28"/>
      <p:italic r:id="rId29"/>
    </p:embeddedFont>
    <p:embeddedFont>
      <p:font typeface="Maven Pro" panose="020B0604020202020204" charset="0"/>
      <p:regular r:id="rId30"/>
      <p:bold r:id="rId31"/>
    </p:embeddedFont>
    <p:embeddedFont>
      <p:font typeface="Nunito Light" pitchFamily="2" charset="0"/>
      <p:regular r:id="rId32"/>
      <p:italic r:id="rId33"/>
    </p:embeddedFont>
    <p:embeddedFont>
      <p:font typeface="Share Tech"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B4946F-F8E4-4617-B16B-5B0A86D43889}">
  <a:tblStyle styleId="{CBB4946F-F8E4-4617-B16B-5B0A86D438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7" d="100"/>
          <a:sy n="97" d="100"/>
        </p:scale>
        <p:origin x="400"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c52a2e8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c52a2e8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7887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4"/>
        <p:cNvGrpSpPr/>
        <p:nvPr/>
      </p:nvGrpSpPr>
      <p:grpSpPr>
        <a:xfrm>
          <a:off x="0" y="0"/>
          <a:ext cx="0" cy="0"/>
          <a:chOff x="0" y="0"/>
          <a:chExt cx="0" cy="0"/>
        </a:xfrm>
      </p:grpSpPr>
      <p:sp>
        <p:nvSpPr>
          <p:cNvPr id="355" name="Google Shape;355;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6" name="Google Shape;356;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7" name="Google Shape;357;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8" name="Google Shape;358;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9" name="Google Shape;359;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0" name="Google Shape;360;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1" name="Google Shape;361;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2" name="Google Shape;362;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3" name="Google Shape;363;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4" name="Google Shape;364;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1"/>
        <p:cNvGrpSpPr/>
        <p:nvPr/>
      </p:nvGrpSpPr>
      <p:grpSpPr>
        <a:xfrm>
          <a:off x="0" y="0"/>
          <a:ext cx="0" cy="0"/>
          <a:chOff x="0" y="0"/>
          <a:chExt cx="0" cy="0"/>
        </a:xfrm>
      </p:grpSpPr>
      <p:sp>
        <p:nvSpPr>
          <p:cNvPr id="312" name="Google Shape;312;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3" name="Google Shape;313;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4" name="Google Shape;314;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5" name="Google Shape;315;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6" name="Google Shape;316;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7" name="Google Shape;317;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8" name="Google Shape;318;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9" name="Google Shape;319;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0" name="Google Shape;320;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1" name="Google Shape;321;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2" name="Google Shape;322;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3" name="Google Shape;323;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4" name="Google Shape;324;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5" name="Google Shape;325;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5" r:id="rId6"/>
    <p:sldLayoutId id="2147483659" r:id="rId7"/>
    <p:sldLayoutId id="2147483662" r:id="rId8"/>
    <p:sldLayoutId id="2147483663" r:id="rId9"/>
    <p:sldLayoutId id="2147483664" r:id="rId10"/>
    <p:sldLayoutId id="2147483666" r:id="rId11"/>
    <p:sldLayoutId id="2147483667" r:id="rId12"/>
    <p:sldLayoutId id="214748366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6" name="Google Shape;436;p25"/>
          <p:cNvSpPr txBox="1">
            <a:spLocks noGrp="1"/>
          </p:cNvSpPr>
          <p:nvPr>
            <p:ph type="ctrTitle"/>
          </p:nvPr>
        </p:nvSpPr>
        <p:spPr>
          <a:xfrm>
            <a:off x="236384" y="1997105"/>
            <a:ext cx="8679459"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X-RAY CLASSIFICATION OF PNEUMONIA USING DEEP LEARNING.</a:t>
            </a:r>
            <a:endParaRPr dirty="0"/>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3" name="Title 2">
            <a:extLst>
              <a:ext uri="{FF2B5EF4-FFF2-40B4-BE49-F238E27FC236}">
                <a16:creationId xmlns:a16="http://schemas.microsoft.com/office/drawing/2014/main" id="{D39B2A82-E5BA-0359-CEE6-13DBBA888228}"/>
              </a:ext>
            </a:extLst>
          </p:cNvPr>
          <p:cNvSpPr>
            <a:spLocks noGrp="1"/>
          </p:cNvSpPr>
          <p:nvPr>
            <p:ph type="ctrTitle"/>
          </p:nvPr>
        </p:nvSpPr>
        <p:spPr/>
        <p:txBody>
          <a:bodyPr/>
          <a:lstStyle/>
          <a:p>
            <a:r>
              <a:rPr lang="en-US" dirty="0"/>
              <a:t>MODELLING CTD..</a:t>
            </a:r>
          </a:p>
        </p:txBody>
      </p:sp>
      <p:pic>
        <p:nvPicPr>
          <p:cNvPr id="5" name="Picture 4">
            <a:extLst>
              <a:ext uri="{FF2B5EF4-FFF2-40B4-BE49-F238E27FC236}">
                <a16:creationId xmlns:a16="http://schemas.microsoft.com/office/drawing/2014/main" id="{F6E1F56B-40BD-6DCE-D4BF-ED62455A7D9D}"/>
              </a:ext>
            </a:extLst>
          </p:cNvPr>
          <p:cNvPicPr>
            <a:picLocks noChangeAspect="1"/>
          </p:cNvPicPr>
          <p:nvPr/>
        </p:nvPicPr>
        <p:blipFill>
          <a:blip r:embed="rId3"/>
          <a:stretch>
            <a:fillRect/>
          </a:stretch>
        </p:blipFill>
        <p:spPr>
          <a:xfrm>
            <a:off x="361813" y="1402187"/>
            <a:ext cx="4052305" cy="2485658"/>
          </a:xfrm>
          <a:prstGeom prst="rect">
            <a:avLst/>
          </a:prstGeom>
        </p:spPr>
      </p:pic>
      <p:sp>
        <p:nvSpPr>
          <p:cNvPr id="6" name="TextBox 5">
            <a:extLst>
              <a:ext uri="{FF2B5EF4-FFF2-40B4-BE49-F238E27FC236}">
                <a16:creationId xmlns:a16="http://schemas.microsoft.com/office/drawing/2014/main" id="{E5E260B0-7969-F7DB-2B4D-E2F24469645A}"/>
              </a:ext>
            </a:extLst>
          </p:cNvPr>
          <p:cNvSpPr txBox="1"/>
          <p:nvPr/>
        </p:nvSpPr>
        <p:spPr>
          <a:xfrm>
            <a:off x="4979862" y="1402187"/>
            <a:ext cx="2756357" cy="2462213"/>
          </a:xfrm>
          <a:prstGeom prst="rect">
            <a:avLst/>
          </a:prstGeom>
          <a:noFill/>
        </p:spPr>
        <p:txBody>
          <a:bodyPr wrap="square" rtlCol="0">
            <a:spAutoFit/>
          </a:bodyPr>
          <a:lstStyle/>
          <a:p>
            <a:r>
              <a:rPr lang="en-US" dirty="0">
                <a:solidFill>
                  <a:srgbClr val="1F2328"/>
                </a:solidFill>
                <a:highlight>
                  <a:srgbClr val="FFFFFF"/>
                </a:highlight>
                <a:latin typeface="-apple-system"/>
              </a:rPr>
              <a:t>The </a:t>
            </a:r>
            <a:r>
              <a:rPr lang="en-US" b="0" i="0" dirty="0">
                <a:solidFill>
                  <a:srgbClr val="1F2328"/>
                </a:solidFill>
                <a:effectLst/>
                <a:highlight>
                  <a:srgbClr val="FFFFFF"/>
                </a:highlight>
                <a:latin typeface="-apple-system"/>
              </a:rPr>
              <a:t>model recorded an accuracy of 78.32% and a loss of 0.4388, with a summarized Training Accuracy of 78.26%. </a:t>
            </a:r>
          </a:p>
          <a:p>
            <a:endParaRPr lang="en-US" dirty="0">
              <a:solidFill>
                <a:srgbClr val="1F2328"/>
              </a:solidFill>
              <a:highlight>
                <a:srgbClr val="FFFFFF"/>
              </a:highlight>
              <a:latin typeface="-apple-system"/>
            </a:endParaRPr>
          </a:p>
          <a:p>
            <a:r>
              <a:rPr lang="en-US" b="0" i="0" dirty="0">
                <a:solidFill>
                  <a:srgbClr val="1F2328"/>
                </a:solidFill>
                <a:effectLst/>
                <a:highlight>
                  <a:srgbClr val="FFFFFF"/>
                </a:highlight>
                <a:latin typeface="-apple-system"/>
              </a:rPr>
              <a:t>This level of accuracy is indicative of the model’s learning capability, though  lower than the accuracies observed in previous iterations, suggesting potential room for optimization.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7" name="Title 16">
            <a:extLst>
              <a:ext uri="{FF2B5EF4-FFF2-40B4-BE49-F238E27FC236}">
                <a16:creationId xmlns:a16="http://schemas.microsoft.com/office/drawing/2014/main" id="{FE17E834-495B-1754-F79B-D0475C64BC5F}"/>
              </a:ext>
            </a:extLst>
          </p:cNvPr>
          <p:cNvSpPr>
            <a:spLocks noGrp="1"/>
          </p:cNvSpPr>
          <p:nvPr>
            <p:ph type="ctrTitle" idx="8"/>
          </p:nvPr>
        </p:nvSpPr>
        <p:spPr/>
        <p:txBody>
          <a:bodyPr/>
          <a:lstStyle/>
          <a:p>
            <a:r>
              <a:rPr lang="en-US" dirty="0"/>
              <a:t>MODELLING…</a:t>
            </a:r>
          </a:p>
        </p:txBody>
      </p:sp>
      <p:sp>
        <p:nvSpPr>
          <p:cNvPr id="2" name="TextBox 1">
            <a:extLst>
              <a:ext uri="{FF2B5EF4-FFF2-40B4-BE49-F238E27FC236}">
                <a16:creationId xmlns:a16="http://schemas.microsoft.com/office/drawing/2014/main" id="{C9CC3A51-3E46-4727-B678-E434DF7BC186}"/>
              </a:ext>
            </a:extLst>
          </p:cNvPr>
          <p:cNvSpPr txBox="1"/>
          <p:nvPr/>
        </p:nvSpPr>
        <p:spPr>
          <a:xfrm>
            <a:off x="618825" y="914400"/>
            <a:ext cx="6696829" cy="1384995"/>
          </a:xfrm>
          <a:prstGeom prst="rect">
            <a:avLst/>
          </a:prstGeom>
          <a:noFill/>
        </p:spPr>
        <p:txBody>
          <a:bodyPr wrap="square" rtlCol="0">
            <a:spAutoFit/>
          </a:bodyPr>
          <a:lstStyle/>
          <a:p>
            <a:r>
              <a:rPr lang="en-US" dirty="0">
                <a:solidFill>
                  <a:schemeClr val="bg1"/>
                </a:solidFill>
              </a:rPr>
              <a:t>We then used a Custom CNN model constructed from scratch, which incorporated a variety of data augmentation strategies- these include translation.</a:t>
            </a:r>
          </a:p>
          <a:p>
            <a:endParaRPr lang="en-US" dirty="0">
              <a:solidFill>
                <a:schemeClr val="bg1"/>
              </a:solidFill>
            </a:endParaRPr>
          </a:p>
          <a:p>
            <a:r>
              <a:rPr lang="en-US" dirty="0">
                <a:solidFill>
                  <a:schemeClr val="bg1"/>
                </a:solidFill>
              </a:rPr>
              <a:t>As seen below, the model attained an accuracy of 92.14% and a loss of 0.1883, summarized as a training accuracy of 92.16% indicative of excellent learning from the training dataset, with the model effectively minimizing error.</a:t>
            </a:r>
          </a:p>
        </p:txBody>
      </p:sp>
      <p:pic>
        <p:nvPicPr>
          <p:cNvPr id="5" name="Picture 4">
            <a:extLst>
              <a:ext uri="{FF2B5EF4-FFF2-40B4-BE49-F238E27FC236}">
                <a16:creationId xmlns:a16="http://schemas.microsoft.com/office/drawing/2014/main" id="{CB8239A6-045B-E14E-7496-01B5FA9E7B71}"/>
              </a:ext>
            </a:extLst>
          </p:cNvPr>
          <p:cNvPicPr>
            <a:picLocks noChangeAspect="1"/>
          </p:cNvPicPr>
          <p:nvPr/>
        </p:nvPicPr>
        <p:blipFill>
          <a:blip r:embed="rId3"/>
          <a:stretch>
            <a:fillRect/>
          </a:stretch>
        </p:blipFill>
        <p:spPr>
          <a:xfrm>
            <a:off x="677577" y="2347859"/>
            <a:ext cx="5394302" cy="19346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2"/>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RECOMMENDATIONS.</a:t>
            </a:r>
            <a:endParaRPr dirty="0"/>
          </a:p>
        </p:txBody>
      </p:sp>
      <p:sp>
        <p:nvSpPr>
          <p:cNvPr id="1167" name="Google Shape;1167;p42"/>
          <p:cNvSpPr txBox="1">
            <a:spLocks noGrp="1"/>
          </p:cNvSpPr>
          <p:nvPr>
            <p:ph type="subTitle" idx="1"/>
          </p:nvPr>
        </p:nvSpPr>
        <p:spPr>
          <a:xfrm>
            <a:off x="793216" y="1927397"/>
            <a:ext cx="2351953" cy="19005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Integration with portable X-ray Machines to enable healthcare providers to quickly analyze the images on site</a:t>
            </a:r>
            <a:endParaRPr dirty="0"/>
          </a:p>
        </p:txBody>
      </p:sp>
      <p:sp>
        <p:nvSpPr>
          <p:cNvPr id="1168" name="Google Shape;1168;p42"/>
          <p:cNvSpPr txBox="1">
            <a:spLocks noGrp="1"/>
          </p:cNvSpPr>
          <p:nvPr>
            <p:ph type="subTitle" idx="3"/>
          </p:nvPr>
        </p:nvSpPr>
        <p:spPr>
          <a:xfrm>
            <a:off x="3533613" y="2112063"/>
            <a:ext cx="2200500" cy="824100"/>
          </a:xfrm>
          <a:prstGeom prst="rect">
            <a:avLst/>
          </a:prstGeom>
        </p:spPr>
        <p:txBody>
          <a:bodyPr spcFirstLastPara="1" wrap="square" lIns="91425" tIns="91425" rIns="91425" bIns="91425" anchor="t" anchorCtr="0">
            <a:noAutofit/>
          </a:bodyPr>
          <a:lstStyle/>
          <a:p>
            <a:pPr marL="0" lvl="0" indent="0"/>
            <a:r>
              <a:rPr lang="en-US" dirty="0"/>
              <a:t>Further hyperparameter tuning of the custom CNN model.</a:t>
            </a:r>
            <a:endParaRPr dirty="0"/>
          </a:p>
        </p:txBody>
      </p:sp>
      <p:sp>
        <p:nvSpPr>
          <p:cNvPr id="1170" name="Google Shape;1170;p42"/>
          <p:cNvSpPr txBox="1">
            <a:spLocks noGrp="1"/>
          </p:cNvSpPr>
          <p:nvPr>
            <p:ph type="subTitle" idx="5"/>
          </p:nvPr>
        </p:nvSpPr>
        <p:spPr>
          <a:xfrm>
            <a:off x="6275200" y="2118551"/>
            <a:ext cx="22707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Evaluation of alternative architectures.</a:t>
            </a:r>
            <a:endParaRPr dirty="0"/>
          </a:p>
        </p:txBody>
      </p:sp>
      <p:sp>
        <p:nvSpPr>
          <p:cNvPr id="1174" name="Google Shape;1174;p42"/>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t>
            </a:r>
            <a:endParaRPr dirty="0"/>
          </a:p>
        </p:txBody>
      </p:sp>
      <p:sp>
        <p:nvSpPr>
          <p:cNvPr id="1180" name="Google Shape;1180;p42"/>
          <p:cNvSpPr/>
          <p:nvPr/>
        </p:nvSpPr>
        <p:spPr>
          <a:xfrm>
            <a:off x="1761442" y="1186711"/>
            <a:ext cx="415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1</a:t>
            </a:r>
            <a:endParaRPr b="1" dirty="0"/>
          </a:p>
        </p:txBody>
      </p:sp>
      <p:sp>
        <p:nvSpPr>
          <p:cNvPr id="1181" name="Google Shape;1181;p42"/>
          <p:cNvSpPr/>
          <p:nvPr/>
        </p:nvSpPr>
        <p:spPr>
          <a:xfrm>
            <a:off x="4361163" y="1206283"/>
            <a:ext cx="415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2</a:t>
            </a:r>
            <a:endParaRPr b="1" dirty="0"/>
          </a:p>
        </p:txBody>
      </p:sp>
      <p:sp>
        <p:nvSpPr>
          <p:cNvPr id="1182" name="Google Shape;1182;p42"/>
          <p:cNvSpPr/>
          <p:nvPr/>
        </p:nvSpPr>
        <p:spPr>
          <a:xfrm>
            <a:off x="7131604" y="1186711"/>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3</a:t>
            </a:r>
            <a:endParaRPr b="1" dirty="0"/>
          </a:p>
        </p:txBody>
      </p:sp>
      <p:grpSp>
        <p:nvGrpSpPr>
          <p:cNvPr id="1191" name="Google Shape;1191;p42"/>
          <p:cNvGrpSpPr/>
          <p:nvPr/>
        </p:nvGrpSpPr>
        <p:grpSpPr>
          <a:xfrm>
            <a:off x="1697949" y="3039620"/>
            <a:ext cx="271244" cy="346801"/>
            <a:chOff x="4899999" y="2882095"/>
            <a:chExt cx="271244" cy="346801"/>
          </a:xfrm>
        </p:grpSpPr>
        <p:sp>
          <p:nvSpPr>
            <p:cNvPr id="1192" name="Google Shape;1192;p42"/>
            <p:cNvSpPr/>
            <p:nvPr/>
          </p:nvSpPr>
          <p:spPr>
            <a:xfrm>
              <a:off x="4899999" y="2882095"/>
              <a:ext cx="271244" cy="346801"/>
            </a:xfrm>
            <a:custGeom>
              <a:avLst/>
              <a:gdLst/>
              <a:ahLst/>
              <a:cxnLst/>
              <a:rect l="l" t="t" r="r" b="b"/>
              <a:pathLst>
                <a:path w="8562" h="10947" extrusionOk="0">
                  <a:moveTo>
                    <a:pt x="6609" y="1719"/>
                  </a:moveTo>
                  <a:cubicBezTo>
                    <a:pt x="6823" y="1803"/>
                    <a:pt x="6954" y="2041"/>
                    <a:pt x="6906" y="2279"/>
                  </a:cubicBezTo>
                  <a:lnTo>
                    <a:pt x="6716" y="3398"/>
                  </a:lnTo>
                  <a:lnTo>
                    <a:pt x="6502" y="3398"/>
                  </a:lnTo>
                  <a:cubicBezTo>
                    <a:pt x="6406" y="3398"/>
                    <a:pt x="6323" y="3327"/>
                    <a:pt x="6323" y="3220"/>
                  </a:cubicBezTo>
                  <a:lnTo>
                    <a:pt x="6323" y="1969"/>
                  </a:lnTo>
                  <a:cubicBezTo>
                    <a:pt x="6454" y="1910"/>
                    <a:pt x="6537" y="1815"/>
                    <a:pt x="6609" y="1719"/>
                  </a:cubicBezTo>
                  <a:close/>
                  <a:moveTo>
                    <a:pt x="2287" y="1684"/>
                  </a:moveTo>
                  <a:cubicBezTo>
                    <a:pt x="2287" y="1743"/>
                    <a:pt x="2263" y="1803"/>
                    <a:pt x="2263" y="1862"/>
                  </a:cubicBezTo>
                  <a:lnTo>
                    <a:pt x="2263" y="3231"/>
                  </a:lnTo>
                  <a:cubicBezTo>
                    <a:pt x="2263" y="3339"/>
                    <a:pt x="2191" y="3410"/>
                    <a:pt x="2084" y="3410"/>
                  </a:cubicBezTo>
                  <a:lnTo>
                    <a:pt x="1882" y="3410"/>
                  </a:lnTo>
                  <a:lnTo>
                    <a:pt x="1691" y="2291"/>
                  </a:lnTo>
                  <a:cubicBezTo>
                    <a:pt x="1656" y="2136"/>
                    <a:pt x="1703" y="1981"/>
                    <a:pt x="1810" y="1862"/>
                  </a:cubicBezTo>
                  <a:cubicBezTo>
                    <a:pt x="1906" y="1743"/>
                    <a:pt x="2037" y="1684"/>
                    <a:pt x="2203" y="1684"/>
                  </a:cubicBezTo>
                  <a:close/>
                  <a:moveTo>
                    <a:pt x="6454" y="386"/>
                  </a:moveTo>
                  <a:lnTo>
                    <a:pt x="6454" y="386"/>
                  </a:lnTo>
                  <a:cubicBezTo>
                    <a:pt x="6597" y="815"/>
                    <a:pt x="6573" y="1207"/>
                    <a:pt x="6394" y="1469"/>
                  </a:cubicBezTo>
                  <a:cubicBezTo>
                    <a:pt x="6228" y="1707"/>
                    <a:pt x="5954" y="1862"/>
                    <a:pt x="5680" y="1862"/>
                  </a:cubicBezTo>
                  <a:lnTo>
                    <a:pt x="3120" y="1862"/>
                  </a:lnTo>
                  <a:cubicBezTo>
                    <a:pt x="3025" y="1862"/>
                    <a:pt x="2953" y="1934"/>
                    <a:pt x="2953" y="2029"/>
                  </a:cubicBezTo>
                  <a:cubicBezTo>
                    <a:pt x="2953" y="2112"/>
                    <a:pt x="3025" y="2184"/>
                    <a:pt x="3120" y="2184"/>
                  </a:cubicBezTo>
                  <a:lnTo>
                    <a:pt x="5680" y="2184"/>
                  </a:lnTo>
                  <a:cubicBezTo>
                    <a:pt x="5799" y="2184"/>
                    <a:pt x="5918" y="2172"/>
                    <a:pt x="6037" y="2136"/>
                  </a:cubicBezTo>
                  <a:lnTo>
                    <a:pt x="6037" y="3220"/>
                  </a:lnTo>
                  <a:cubicBezTo>
                    <a:pt x="6037" y="3493"/>
                    <a:pt x="6252" y="3720"/>
                    <a:pt x="6537" y="3720"/>
                  </a:cubicBezTo>
                  <a:lnTo>
                    <a:pt x="6787" y="3720"/>
                  </a:lnTo>
                  <a:cubicBezTo>
                    <a:pt x="6871" y="3720"/>
                    <a:pt x="6942" y="3755"/>
                    <a:pt x="6990" y="3815"/>
                  </a:cubicBezTo>
                  <a:cubicBezTo>
                    <a:pt x="7025" y="3874"/>
                    <a:pt x="7061" y="3946"/>
                    <a:pt x="7061" y="4017"/>
                  </a:cubicBezTo>
                  <a:cubicBezTo>
                    <a:pt x="7049" y="4148"/>
                    <a:pt x="6930" y="4255"/>
                    <a:pt x="6763" y="4255"/>
                  </a:cubicBezTo>
                  <a:lnTo>
                    <a:pt x="6692" y="4255"/>
                  </a:lnTo>
                  <a:lnTo>
                    <a:pt x="6692" y="4244"/>
                  </a:lnTo>
                  <a:cubicBezTo>
                    <a:pt x="6692" y="4148"/>
                    <a:pt x="6609" y="4077"/>
                    <a:pt x="6525" y="4077"/>
                  </a:cubicBezTo>
                  <a:cubicBezTo>
                    <a:pt x="6430" y="4077"/>
                    <a:pt x="6359" y="4148"/>
                    <a:pt x="6359" y="4244"/>
                  </a:cubicBezTo>
                  <a:cubicBezTo>
                    <a:pt x="6359" y="5375"/>
                    <a:pt x="5442" y="6315"/>
                    <a:pt x="4287" y="6315"/>
                  </a:cubicBezTo>
                  <a:cubicBezTo>
                    <a:pt x="3180" y="6315"/>
                    <a:pt x="2239" y="5387"/>
                    <a:pt x="2239" y="4244"/>
                  </a:cubicBezTo>
                  <a:cubicBezTo>
                    <a:pt x="2239" y="4160"/>
                    <a:pt x="2168" y="4077"/>
                    <a:pt x="2072" y="4077"/>
                  </a:cubicBezTo>
                  <a:cubicBezTo>
                    <a:pt x="1989" y="4077"/>
                    <a:pt x="1906" y="4160"/>
                    <a:pt x="1906" y="4244"/>
                  </a:cubicBezTo>
                  <a:lnTo>
                    <a:pt x="1906" y="4255"/>
                  </a:lnTo>
                  <a:lnTo>
                    <a:pt x="1822" y="4255"/>
                  </a:lnTo>
                  <a:cubicBezTo>
                    <a:pt x="1751" y="4255"/>
                    <a:pt x="1668" y="4232"/>
                    <a:pt x="1632" y="4172"/>
                  </a:cubicBezTo>
                  <a:cubicBezTo>
                    <a:pt x="1584" y="4113"/>
                    <a:pt x="1549" y="4041"/>
                    <a:pt x="1549" y="3958"/>
                  </a:cubicBezTo>
                  <a:cubicBezTo>
                    <a:pt x="1572" y="3827"/>
                    <a:pt x="1691" y="3720"/>
                    <a:pt x="1846" y="3720"/>
                  </a:cubicBezTo>
                  <a:lnTo>
                    <a:pt x="2084" y="3720"/>
                  </a:lnTo>
                  <a:cubicBezTo>
                    <a:pt x="2370" y="3720"/>
                    <a:pt x="2596" y="3505"/>
                    <a:pt x="2596" y="3220"/>
                  </a:cubicBezTo>
                  <a:lnTo>
                    <a:pt x="2596" y="1850"/>
                  </a:lnTo>
                  <a:cubicBezTo>
                    <a:pt x="2596" y="1184"/>
                    <a:pt x="3132" y="648"/>
                    <a:pt x="3799" y="648"/>
                  </a:cubicBezTo>
                  <a:lnTo>
                    <a:pt x="5335" y="648"/>
                  </a:lnTo>
                  <a:cubicBezTo>
                    <a:pt x="5894" y="648"/>
                    <a:pt x="6252" y="493"/>
                    <a:pt x="6454" y="386"/>
                  </a:cubicBezTo>
                  <a:close/>
                  <a:moveTo>
                    <a:pt x="5347" y="6387"/>
                  </a:moveTo>
                  <a:lnTo>
                    <a:pt x="5347" y="6911"/>
                  </a:lnTo>
                  <a:lnTo>
                    <a:pt x="4299" y="7494"/>
                  </a:lnTo>
                  <a:lnTo>
                    <a:pt x="3263" y="6911"/>
                  </a:lnTo>
                  <a:lnTo>
                    <a:pt x="3263" y="6387"/>
                  </a:lnTo>
                  <a:cubicBezTo>
                    <a:pt x="3573" y="6541"/>
                    <a:pt x="3930" y="6625"/>
                    <a:pt x="4299" y="6625"/>
                  </a:cubicBezTo>
                  <a:cubicBezTo>
                    <a:pt x="4680" y="6625"/>
                    <a:pt x="5037" y="6541"/>
                    <a:pt x="5347" y="6387"/>
                  </a:cubicBezTo>
                  <a:close/>
                  <a:moveTo>
                    <a:pt x="2846" y="7041"/>
                  </a:moveTo>
                  <a:lnTo>
                    <a:pt x="4073" y="7708"/>
                  </a:lnTo>
                  <a:lnTo>
                    <a:pt x="3704" y="8149"/>
                  </a:lnTo>
                  <a:cubicBezTo>
                    <a:pt x="3680" y="8184"/>
                    <a:pt x="3632" y="8208"/>
                    <a:pt x="3596" y="8220"/>
                  </a:cubicBezTo>
                  <a:cubicBezTo>
                    <a:pt x="3549" y="8220"/>
                    <a:pt x="3489" y="8208"/>
                    <a:pt x="3454" y="8173"/>
                  </a:cubicBezTo>
                  <a:lnTo>
                    <a:pt x="2620" y="7458"/>
                  </a:lnTo>
                  <a:lnTo>
                    <a:pt x="2834" y="7041"/>
                  </a:lnTo>
                  <a:close/>
                  <a:moveTo>
                    <a:pt x="5787" y="7041"/>
                  </a:moveTo>
                  <a:lnTo>
                    <a:pt x="6001" y="7458"/>
                  </a:lnTo>
                  <a:lnTo>
                    <a:pt x="5156" y="8173"/>
                  </a:lnTo>
                  <a:cubicBezTo>
                    <a:pt x="5109" y="8208"/>
                    <a:pt x="5061" y="8220"/>
                    <a:pt x="5013" y="8220"/>
                  </a:cubicBezTo>
                  <a:cubicBezTo>
                    <a:pt x="4978" y="8220"/>
                    <a:pt x="4930" y="8184"/>
                    <a:pt x="4894" y="8149"/>
                  </a:cubicBezTo>
                  <a:lnTo>
                    <a:pt x="4561" y="7708"/>
                  </a:lnTo>
                  <a:lnTo>
                    <a:pt x="5775" y="7041"/>
                  </a:lnTo>
                  <a:close/>
                  <a:moveTo>
                    <a:pt x="6497" y="1"/>
                  </a:moveTo>
                  <a:cubicBezTo>
                    <a:pt x="6455" y="1"/>
                    <a:pt x="6419" y="16"/>
                    <a:pt x="6382" y="53"/>
                  </a:cubicBezTo>
                  <a:cubicBezTo>
                    <a:pt x="6382" y="53"/>
                    <a:pt x="6073" y="350"/>
                    <a:pt x="5299" y="350"/>
                  </a:cubicBezTo>
                  <a:lnTo>
                    <a:pt x="3763" y="350"/>
                  </a:lnTo>
                  <a:cubicBezTo>
                    <a:pt x="3096" y="350"/>
                    <a:pt x="2537" y="779"/>
                    <a:pt x="2322" y="1374"/>
                  </a:cubicBezTo>
                  <a:lnTo>
                    <a:pt x="2180" y="1374"/>
                  </a:lnTo>
                  <a:cubicBezTo>
                    <a:pt x="1918" y="1374"/>
                    <a:pt x="1703" y="1481"/>
                    <a:pt x="1537" y="1672"/>
                  </a:cubicBezTo>
                  <a:cubicBezTo>
                    <a:pt x="1370" y="1862"/>
                    <a:pt x="1310" y="2112"/>
                    <a:pt x="1346" y="2350"/>
                  </a:cubicBezTo>
                  <a:lnTo>
                    <a:pt x="1537" y="3505"/>
                  </a:lnTo>
                  <a:cubicBezTo>
                    <a:pt x="1358" y="3589"/>
                    <a:pt x="1239" y="3755"/>
                    <a:pt x="1203" y="3958"/>
                  </a:cubicBezTo>
                  <a:cubicBezTo>
                    <a:pt x="1191" y="4124"/>
                    <a:pt x="1251" y="4291"/>
                    <a:pt x="1358" y="4422"/>
                  </a:cubicBezTo>
                  <a:cubicBezTo>
                    <a:pt x="1465" y="4541"/>
                    <a:pt x="1620" y="4613"/>
                    <a:pt x="1787" y="4613"/>
                  </a:cubicBezTo>
                  <a:lnTo>
                    <a:pt x="1906" y="4613"/>
                  </a:lnTo>
                  <a:cubicBezTo>
                    <a:pt x="2001" y="5291"/>
                    <a:pt x="2382" y="5863"/>
                    <a:pt x="2906" y="6244"/>
                  </a:cubicBezTo>
                  <a:lnTo>
                    <a:pt x="2906" y="6780"/>
                  </a:lnTo>
                  <a:cubicBezTo>
                    <a:pt x="2876" y="6762"/>
                    <a:pt x="2843" y="6753"/>
                    <a:pt x="2808" y="6753"/>
                  </a:cubicBezTo>
                  <a:cubicBezTo>
                    <a:pt x="2772" y="6753"/>
                    <a:pt x="2733" y="6762"/>
                    <a:pt x="2692" y="6780"/>
                  </a:cubicBezTo>
                  <a:cubicBezTo>
                    <a:pt x="2608" y="6803"/>
                    <a:pt x="2537" y="6863"/>
                    <a:pt x="2501" y="6934"/>
                  </a:cubicBezTo>
                  <a:lnTo>
                    <a:pt x="2251" y="7434"/>
                  </a:lnTo>
                  <a:lnTo>
                    <a:pt x="846" y="7851"/>
                  </a:lnTo>
                  <a:cubicBezTo>
                    <a:pt x="346" y="7994"/>
                    <a:pt x="1" y="8458"/>
                    <a:pt x="1" y="8982"/>
                  </a:cubicBezTo>
                  <a:lnTo>
                    <a:pt x="1" y="10780"/>
                  </a:lnTo>
                  <a:cubicBezTo>
                    <a:pt x="1" y="10863"/>
                    <a:pt x="72" y="10947"/>
                    <a:pt x="167" y="10947"/>
                  </a:cubicBezTo>
                  <a:cubicBezTo>
                    <a:pt x="251" y="10947"/>
                    <a:pt x="334" y="10863"/>
                    <a:pt x="334" y="10780"/>
                  </a:cubicBezTo>
                  <a:lnTo>
                    <a:pt x="334" y="8982"/>
                  </a:lnTo>
                  <a:cubicBezTo>
                    <a:pt x="334" y="8589"/>
                    <a:pt x="584" y="8244"/>
                    <a:pt x="953" y="8149"/>
                  </a:cubicBezTo>
                  <a:lnTo>
                    <a:pt x="1549" y="7958"/>
                  </a:lnTo>
                  <a:lnTo>
                    <a:pt x="1549" y="10756"/>
                  </a:lnTo>
                  <a:cubicBezTo>
                    <a:pt x="1549" y="10851"/>
                    <a:pt x="1620" y="10923"/>
                    <a:pt x="1715" y="10923"/>
                  </a:cubicBezTo>
                  <a:cubicBezTo>
                    <a:pt x="1799" y="10923"/>
                    <a:pt x="1882" y="10851"/>
                    <a:pt x="1882" y="10756"/>
                  </a:cubicBezTo>
                  <a:lnTo>
                    <a:pt x="1882" y="7863"/>
                  </a:lnTo>
                  <a:lnTo>
                    <a:pt x="2239" y="7756"/>
                  </a:lnTo>
                  <a:lnTo>
                    <a:pt x="2239" y="10756"/>
                  </a:lnTo>
                  <a:cubicBezTo>
                    <a:pt x="2239" y="10851"/>
                    <a:pt x="2311" y="10923"/>
                    <a:pt x="2394" y="10923"/>
                  </a:cubicBezTo>
                  <a:cubicBezTo>
                    <a:pt x="2489" y="10923"/>
                    <a:pt x="2561" y="10851"/>
                    <a:pt x="2561" y="10756"/>
                  </a:cubicBezTo>
                  <a:lnTo>
                    <a:pt x="2561" y="7863"/>
                  </a:lnTo>
                  <a:lnTo>
                    <a:pt x="3227" y="8423"/>
                  </a:lnTo>
                  <a:cubicBezTo>
                    <a:pt x="3323" y="8494"/>
                    <a:pt x="3442" y="8542"/>
                    <a:pt x="3561" y="8542"/>
                  </a:cubicBezTo>
                  <a:lnTo>
                    <a:pt x="3608" y="8542"/>
                  </a:lnTo>
                  <a:cubicBezTo>
                    <a:pt x="3739" y="8530"/>
                    <a:pt x="3858" y="8470"/>
                    <a:pt x="3942" y="8351"/>
                  </a:cubicBezTo>
                  <a:lnTo>
                    <a:pt x="4287" y="7934"/>
                  </a:lnTo>
                  <a:lnTo>
                    <a:pt x="4632" y="8351"/>
                  </a:lnTo>
                  <a:cubicBezTo>
                    <a:pt x="4716" y="8458"/>
                    <a:pt x="4835" y="8530"/>
                    <a:pt x="4978" y="8542"/>
                  </a:cubicBezTo>
                  <a:lnTo>
                    <a:pt x="5013" y="8542"/>
                  </a:lnTo>
                  <a:cubicBezTo>
                    <a:pt x="5132" y="8542"/>
                    <a:pt x="5251" y="8494"/>
                    <a:pt x="5347" y="8423"/>
                  </a:cubicBezTo>
                  <a:lnTo>
                    <a:pt x="6180" y="7708"/>
                  </a:lnTo>
                  <a:lnTo>
                    <a:pt x="6680" y="7863"/>
                  </a:lnTo>
                  <a:lnTo>
                    <a:pt x="6680" y="10756"/>
                  </a:lnTo>
                  <a:cubicBezTo>
                    <a:pt x="6680" y="10851"/>
                    <a:pt x="6763" y="10923"/>
                    <a:pt x="6847" y="10923"/>
                  </a:cubicBezTo>
                  <a:cubicBezTo>
                    <a:pt x="6942" y="10923"/>
                    <a:pt x="7014" y="10851"/>
                    <a:pt x="7014" y="10756"/>
                  </a:cubicBezTo>
                  <a:lnTo>
                    <a:pt x="7014" y="7958"/>
                  </a:lnTo>
                  <a:lnTo>
                    <a:pt x="7609" y="8149"/>
                  </a:lnTo>
                  <a:cubicBezTo>
                    <a:pt x="7978" y="8244"/>
                    <a:pt x="8228" y="8589"/>
                    <a:pt x="8228" y="8982"/>
                  </a:cubicBezTo>
                  <a:lnTo>
                    <a:pt x="8228" y="10780"/>
                  </a:lnTo>
                  <a:cubicBezTo>
                    <a:pt x="8228" y="10863"/>
                    <a:pt x="8311" y="10947"/>
                    <a:pt x="8395" y="10947"/>
                  </a:cubicBezTo>
                  <a:cubicBezTo>
                    <a:pt x="8490" y="10947"/>
                    <a:pt x="8561" y="10863"/>
                    <a:pt x="8561" y="10780"/>
                  </a:cubicBezTo>
                  <a:lnTo>
                    <a:pt x="8561" y="8982"/>
                  </a:lnTo>
                  <a:cubicBezTo>
                    <a:pt x="8561" y="8423"/>
                    <a:pt x="8216" y="7970"/>
                    <a:pt x="7716" y="7815"/>
                  </a:cubicBezTo>
                  <a:lnTo>
                    <a:pt x="6311" y="7399"/>
                  </a:lnTo>
                  <a:lnTo>
                    <a:pt x="6061" y="6911"/>
                  </a:lnTo>
                  <a:cubicBezTo>
                    <a:pt x="6013" y="6839"/>
                    <a:pt x="5942" y="6756"/>
                    <a:pt x="5871" y="6744"/>
                  </a:cubicBezTo>
                  <a:cubicBezTo>
                    <a:pt x="5829" y="6738"/>
                    <a:pt x="5793" y="6735"/>
                    <a:pt x="5759" y="6735"/>
                  </a:cubicBezTo>
                  <a:cubicBezTo>
                    <a:pt x="5725" y="6735"/>
                    <a:pt x="5692" y="6738"/>
                    <a:pt x="5656" y="6744"/>
                  </a:cubicBezTo>
                  <a:lnTo>
                    <a:pt x="5656" y="6208"/>
                  </a:lnTo>
                  <a:cubicBezTo>
                    <a:pt x="6192" y="5839"/>
                    <a:pt x="6561" y="5256"/>
                    <a:pt x="6656" y="4589"/>
                  </a:cubicBezTo>
                  <a:lnTo>
                    <a:pt x="6740" y="4589"/>
                  </a:lnTo>
                  <a:cubicBezTo>
                    <a:pt x="7061" y="4589"/>
                    <a:pt x="7323" y="4351"/>
                    <a:pt x="7359" y="4065"/>
                  </a:cubicBezTo>
                  <a:cubicBezTo>
                    <a:pt x="7371" y="3898"/>
                    <a:pt x="7311" y="3743"/>
                    <a:pt x="7204" y="3601"/>
                  </a:cubicBezTo>
                  <a:cubicBezTo>
                    <a:pt x="7156" y="3541"/>
                    <a:pt x="7097" y="3505"/>
                    <a:pt x="7025" y="3470"/>
                  </a:cubicBezTo>
                  <a:lnTo>
                    <a:pt x="7216" y="2339"/>
                  </a:lnTo>
                  <a:cubicBezTo>
                    <a:pt x="7275" y="1969"/>
                    <a:pt x="7085" y="1600"/>
                    <a:pt x="6763" y="1446"/>
                  </a:cubicBezTo>
                  <a:cubicBezTo>
                    <a:pt x="6906" y="1065"/>
                    <a:pt x="6883" y="600"/>
                    <a:pt x="6656" y="88"/>
                  </a:cubicBezTo>
                  <a:cubicBezTo>
                    <a:pt x="6644" y="53"/>
                    <a:pt x="6597" y="5"/>
                    <a:pt x="6537" y="5"/>
                  </a:cubicBezTo>
                  <a:cubicBezTo>
                    <a:pt x="6523" y="2"/>
                    <a:pt x="6510" y="1"/>
                    <a:pt x="6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5090491" y="3141364"/>
              <a:ext cx="10581" cy="86391"/>
            </a:xfrm>
            <a:custGeom>
              <a:avLst/>
              <a:gdLst/>
              <a:ahLst/>
              <a:cxnLst/>
              <a:rect l="l" t="t" r="r" b="b"/>
              <a:pathLst>
                <a:path w="334" h="2727" extrusionOk="0">
                  <a:moveTo>
                    <a:pt x="167" y="0"/>
                  </a:moveTo>
                  <a:cubicBezTo>
                    <a:pt x="84" y="0"/>
                    <a:pt x="0" y="84"/>
                    <a:pt x="0" y="167"/>
                  </a:cubicBezTo>
                  <a:lnTo>
                    <a:pt x="0" y="2560"/>
                  </a:lnTo>
                  <a:cubicBezTo>
                    <a:pt x="0" y="2656"/>
                    <a:pt x="84" y="2727"/>
                    <a:pt x="167" y="2727"/>
                  </a:cubicBezTo>
                  <a:cubicBezTo>
                    <a:pt x="262" y="2727"/>
                    <a:pt x="334" y="2656"/>
                    <a:pt x="334" y="2560"/>
                  </a:cubicBezTo>
                  <a:lnTo>
                    <a:pt x="334" y="167"/>
                  </a:lnTo>
                  <a:cubicBezTo>
                    <a:pt x="334" y="84"/>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5031281" y="3152294"/>
              <a:ext cx="10201" cy="10613"/>
            </a:xfrm>
            <a:custGeom>
              <a:avLst/>
              <a:gdLst/>
              <a:ahLst/>
              <a:cxnLst/>
              <a:rect l="l" t="t" r="r" b="b"/>
              <a:pathLst>
                <a:path w="322" h="335" extrusionOk="0">
                  <a:moveTo>
                    <a:pt x="155" y="1"/>
                  </a:moveTo>
                  <a:cubicBezTo>
                    <a:pt x="72" y="1"/>
                    <a:pt x="0" y="72"/>
                    <a:pt x="0" y="167"/>
                  </a:cubicBezTo>
                  <a:cubicBezTo>
                    <a:pt x="0" y="251"/>
                    <a:pt x="72" y="334"/>
                    <a:pt x="155" y="334"/>
                  </a:cubicBezTo>
                  <a:cubicBezTo>
                    <a:pt x="250" y="334"/>
                    <a:pt x="322" y="251"/>
                    <a:pt x="322" y="167"/>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5031281" y="3217555"/>
              <a:ext cx="10201" cy="10201"/>
            </a:xfrm>
            <a:custGeom>
              <a:avLst/>
              <a:gdLst/>
              <a:ahLst/>
              <a:cxnLst/>
              <a:rect l="l" t="t" r="r" b="b"/>
              <a:pathLst>
                <a:path w="322" h="322" extrusionOk="0">
                  <a:moveTo>
                    <a:pt x="155" y="1"/>
                  </a:moveTo>
                  <a:cubicBezTo>
                    <a:pt x="72" y="1"/>
                    <a:pt x="0" y="72"/>
                    <a:pt x="0" y="155"/>
                  </a:cubicBezTo>
                  <a:cubicBezTo>
                    <a:pt x="0" y="251"/>
                    <a:pt x="72" y="322"/>
                    <a:pt x="155" y="322"/>
                  </a:cubicBezTo>
                  <a:cubicBezTo>
                    <a:pt x="250" y="322"/>
                    <a:pt x="322" y="251"/>
                    <a:pt x="322" y="155"/>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5031281" y="3184734"/>
              <a:ext cx="10201" cy="10613"/>
            </a:xfrm>
            <a:custGeom>
              <a:avLst/>
              <a:gdLst/>
              <a:ahLst/>
              <a:cxnLst/>
              <a:rect l="l" t="t" r="r" b="b"/>
              <a:pathLst>
                <a:path w="322" h="335" extrusionOk="0">
                  <a:moveTo>
                    <a:pt x="155" y="1"/>
                  </a:moveTo>
                  <a:cubicBezTo>
                    <a:pt x="72" y="1"/>
                    <a:pt x="0" y="84"/>
                    <a:pt x="0" y="167"/>
                  </a:cubicBezTo>
                  <a:cubicBezTo>
                    <a:pt x="0" y="263"/>
                    <a:pt x="72" y="334"/>
                    <a:pt x="155" y="334"/>
                  </a:cubicBezTo>
                  <a:cubicBezTo>
                    <a:pt x="250" y="334"/>
                    <a:pt x="322" y="263"/>
                    <a:pt x="322" y="167"/>
                  </a:cubicBezTo>
                  <a:cubicBezTo>
                    <a:pt x="322" y="84"/>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4998841" y="2995763"/>
              <a:ext cx="10201" cy="15492"/>
            </a:xfrm>
            <a:custGeom>
              <a:avLst/>
              <a:gdLst/>
              <a:ahLst/>
              <a:cxnLst/>
              <a:rect l="l" t="t" r="r" b="b"/>
              <a:pathLst>
                <a:path w="322" h="489" extrusionOk="0">
                  <a:moveTo>
                    <a:pt x="155" y="1"/>
                  </a:moveTo>
                  <a:cubicBezTo>
                    <a:pt x="72" y="1"/>
                    <a:pt x="0" y="72"/>
                    <a:pt x="0" y="167"/>
                  </a:cubicBezTo>
                  <a:lnTo>
                    <a:pt x="0" y="334"/>
                  </a:lnTo>
                  <a:cubicBezTo>
                    <a:pt x="0" y="417"/>
                    <a:pt x="72" y="489"/>
                    <a:pt x="155" y="489"/>
                  </a:cubicBezTo>
                  <a:cubicBezTo>
                    <a:pt x="250" y="489"/>
                    <a:pt x="322" y="417"/>
                    <a:pt x="322" y="334"/>
                  </a:cubicBezTo>
                  <a:lnTo>
                    <a:pt x="322" y="167"/>
                  </a:ln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5063721" y="2995763"/>
              <a:ext cx="10201" cy="15492"/>
            </a:xfrm>
            <a:custGeom>
              <a:avLst/>
              <a:gdLst/>
              <a:ahLst/>
              <a:cxnLst/>
              <a:rect l="l" t="t" r="r" b="b"/>
              <a:pathLst>
                <a:path w="322" h="489" extrusionOk="0">
                  <a:moveTo>
                    <a:pt x="167" y="1"/>
                  </a:moveTo>
                  <a:cubicBezTo>
                    <a:pt x="71" y="1"/>
                    <a:pt x="0" y="72"/>
                    <a:pt x="0" y="167"/>
                  </a:cubicBezTo>
                  <a:lnTo>
                    <a:pt x="0" y="334"/>
                  </a:lnTo>
                  <a:cubicBezTo>
                    <a:pt x="0" y="417"/>
                    <a:pt x="71" y="489"/>
                    <a:pt x="167" y="489"/>
                  </a:cubicBezTo>
                  <a:cubicBezTo>
                    <a:pt x="250" y="489"/>
                    <a:pt x="322" y="417"/>
                    <a:pt x="322" y="334"/>
                  </a:cubicBezTo>
                  <a:lnTo>
                    <a:pt x="322" y="167"/>
                  </a:lnTo>
                  <a:cubicBezTo>
                    <a:pt x="322"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4993550"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55" y="84"/>
                    <a:pt x="584"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5058051"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67" y="84"/>
                    <a:pt x="596"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2"/>
            <p:cNvSpPr/>
            <p:nvPr/>
          </p:nvSpPr>
          <p:spPr>
            <a:xfrm>
              <a:off x="5007141" y="3025574"/>
              <a:ext cx="58481" cy="32092"/>
            </a:xfrm>
            <a:custGeom>
              <a:avLst/>
              <a:gdLst/>
              <a:ahLst/>
              <a:cxnLst/>
              <a:rect l="l" t="t" r="r" b="b"/>
              <a:pathLst>
                <a:path w="1846" h="1013" extrusionOk="0">
                  <a:moveTo>
                    <a:pt x="1500" y="322"/>
                  </a:moveTo>
                  <a:cubicBezTo>
                    <a:pt x="1429" y="536"/>
                    <a:pt x="1191" y="679"/>
                    <a:pt x="917" y="679"/>
                  </a:cubicBezTo>
                  <a:cubicBezTo>
                    <a:pt x="655" y="679"/>
                    <a:pt x="417" y="536"/>
                    <a:pt x="345" y="322"/>
                  </a:cubicBezTo>
                  <a:close/>
                  <a:moveTo>
                    <a:pt x="167" y="0"/>
                  </a:moveTo>
                  <a:cubicBezTo>
                    <a:pt x="72" y="0"/>
                    <a:pt x="0" y="72"/>
                    <a:pt x="0" y="167"/>
                  </a:cubicBezTo>
                  <a:cubicBezTo>
                    <a:pt x="0" y="619"/>
                    <a:pt x="417" y="1012"/>
                    <a:pt x="929" y="1012"/>
                  </a:cubicBezTo>
                  <a:cubicBezTo>
                    <a:pt x="1429" y="1012"/>
                    <a:pt x="1846" y="643"/>
                    <a:pt x="1846" y="167"/>
                  </a:cubicBezTo>
                  <a:cubicBezTo>
                    <a:pt x="1846" y="72"/>
                    <a:pt x="1786" y="0"/>
                    <a:pt x="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a:t>
            </a:r>
            <a:r>
              <a:rPr lang="en" dirty="0">
                <a:solidFill>
                  <a:schemeClr val="accent3"/>
                </a:solidFill>
              </a:rPr>
              <a:t>YOU!</a:t>
            </a:r>
            <a:endParaRPr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292575" y="1075717"/>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Pneumonia is an infection that inflames the air sacs in one or both lungs.</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The air sacs fill with fluid or pus and appear as ‘opacities’ on chest x-rays.</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For this reason, chest x-rays are normally given to patients who present with difficulty in breathing or other signs and symptoms of pneumonia.</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Interpretation of the radiographs is variable and examiner dependent. </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To increase the sensitivity, specificity and turn-over time of the examination, we have used deep learning algorithm that significantly improves the detection of pneumonia in chest radiographs.</a:t>
            </a:r>
          </a:p>
          <a:p>
            <a:pPr marL="0" lvl="0" indent="0" algn="l" rtl="0">
              <a:lnSpc>
                <a:spcPct val="100000"/>
              </a:lnSpc>
              <a:spcBef>
                <a:spcPts val="1600"/>
              </a:spcBef>
              <a:spcAft>
                <a:spcPts val="1600"/>
              </a:spcAft>
              <a:buNone/>
            </a:pPr>
            <a:endParaRPr dirty="0"/>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Business Overview</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Pneumonia is a common and sometimes fatal respiratory illness, and early, accurate detection is ctirical for optimal treatment and patient outcomes.</a:t>
            </a:r>
            <a:endParaRPr dirty="0"/>
          </a:p>
        </p:txBody>
      </p:sp>
      <p:sp>
        <p:nvSpPr>
          <p:cNvPr id="508" name="Google Shape;508;p28"/>
          <p:cNvSpPr txBox="1">
            <a:spLocks noGrp="1"/>
          </p:cNvSpPr>
          <p:nvPr>
            <p:ph type="ctrTitle"/>
          </p:nvPr>
        </p:nvSpPr>
        <p:spPr>
          <a:xfrm>
            <a:off x="409387" y="372642"/>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grpSp>
        <p:nvGrpSpPr>
          <p:cNvPr id="509" name="Google Shape;509;p28"/>
          <p:cNvGrpSpPr/>
          <p:nvPr/>
        </p:nvGrpSpPr>
        <p:grpSpPr>
          <a:xfrm>
            <a:off x="4834661" y="989482"/>
            <a:ext cx="2851442" cy="3213988"/>
            <a:chOff x="2501950" y="1507050"/>
            <a:chExt cx="2392350" cy="2696525"/>
          </a:xfrm>
        </p:grpSpPr>
        <p:sp>
          <p:nvSpPr>
            <p:cNvPr id="510" name="Google Shape;510;p28"/>
            <p:cNvSpPr/>
            <p:nvPr/>
          </p:nvSpPr>
          <p:spPr>
            <a:xfrm>
              <a:off x="4032450" y="3778325"/>
              <a:ext cx="0" cy="25"/>
            </a:xfrm>
            <a:custGeom>
              <a:avLst/>
              <a:gdLst/>
              <a:ahLst/>
              <a:cxnLst/>
              <a:rect l="l" t="t" r="r" b="b"/>
              <a:pathLst>
                <a:path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28"/>
          <p:cNvGrpSpPr/>
          <p:nvPr/>
        </p:nvGrpSpPr>
        <p:grpSpPr>
          <a:xfrm>
            <a:off x="7686104" y="-476250"/>
            <a:ext cx="2291257" cy="2922300"/>
            <a:chOff x="4882900" y="-64350"/>
            <a:chExt cx="2493750" cy="2922300"/>
          </a:xfrm>
        </p:grpSpPr>
        <p:sp>
          <p:nvSpPr>
            <p:cNvPr id="530" name="Google Shape;530;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28"/>
          <p:cNvGrpSpPr/>
          <p:nvPr/>
        </p:nvGrpSpPr>
        <p:grpSpPr>
          <a:xfrm>
            <a:off x="5599242" y="1368971"/>
            <a:ext cx="1541751" cy="2455003"/>
            <a:chOff x="2160750" y="237575"/>
            <a:chExt cx="3253325" cy="5180425"/>
          </a:xfrm>
        </p:grpSpPr>
        <p:sp>
          <p:nvSpPr>
            <p:cNvPr id="536" name="Google Shape;536;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3" name="Google Shape;473;p27"/>
          <p:cNvSpPr txBox="1">
            <a:spLocks noGrp="1"/>
          </p:cNvSpPr>
          <p:nvPr>
            <p:ph type="subTitle" idx="1"/>
          </p:nvPr>
        </p:nvSpPr>
        <p:spPr>
          <a:xfrm>
            <a:off x="6458926" y="3219091"/>
            <a:ext cx="1753206" cy="5978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Support clinician’s decision making.</a:t>
            </a:r>
            <a:endParaRPr dirty="0"/>
          </a:p>
        </p:txBody>
      </p:sp>
      <p:sp>
        <p:nvSpPr>
          <p:cNvPr id="476" name="Google Shape;476;p27"/>
          <p:cNvSpPr txBox="1">
            <a:spLocks noGrp="1"/>
          </p:cNvSpPr>
          <p:nvPr>
            <p:ph type="subTitle" idx="2"/>
          </p:nvPr>
        </p:nvSpPr>
        <p:spPr>
          <a:xfrm>
            <a:off x="477887" y="3346850"/>
            <a:ext cx="2128077"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 algorithms to classify medical images for assistance in diagnosis.</a:t>
            </a:r>
            <a:endParaRPr dirty="0"/>
          </a:p>
        </p:txBody>
      </p:sp>
      <p:sp>
        <p:nvSpPr>
          <p:cNvPr id="477" name="Google Shape;477;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27"/>
          <p:cNvSpPr txBox="1">
            <a:spLocks noGrp="1"/>
          </p:cNvSpPr>
          <p:nvPr>
            <p:ph type="subTitle" idx="5"/>
          </p:nvPr>
        </p:nvSpPr>
        <p:spPr>
          <a:xfrm>
            <a:off x="3509600" y="3231819"/>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Alleviate the strain on the hospital’s diagnostic services.</a:t>
            </a:r>
            <a:endParaRPr dirty="0"/>
          </a:p>
        </p:txBody>
      </p:sp>
      <p:sp>
        <p:nvSpPr>
          <p:cNvPr id="479" name="Google Shape;479;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80" name="Google Shape;480;p27"/>
          <p:cNvSpPr txBox="1">
            <a:spLocks noGrp="1"/>
          </p:cNvSpPr>
          <p:nvPr>
            <p:ph type="ctrTitle" idx="7"/>
          </p:nvPr>
        </p:nvSpPr>
        <p:spPr>
          <a:xfrm>
            <a:off x="689000" y="355334"/>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OBJECTIVES</a:t>
            </a:r>
            <a:endParaRPr dirty="0"/>
          </a:p>
        </p:txBody>
      </p:sp>
      <p:sp>
        <p:nvSpPr>
          <p:cNvPr id="481" name="Google Shape;481;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2" name="Google Shape;482;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stCxn id="482" idx="1"/>
            <a:endCxn id="477"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79"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7" name="Google Shape;487;p27"/>
          <p:cNvCxnSpPr>
            <a:stCxn id="484" idx="1"/>
            <a:endCxn id="481"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8" name="Google Shape;488;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7"/>
          <p:cNvGrpSpPr/>
          <p:nvPr/>
        </p:nvGrpSpPr>
        <p:grpSpPr>
          <a:xfrm>
            <a:off x="4075558" y="1684660"/>
            <a:ext cx="577210" cy="580282"/>
            <a:chOff x="3095745" y="3805393"/>
            <a:chExt cx="352840" cy="354717"/>
          </a:xfrm>
        </p:grpSpPr>
        <p:sp>
          <p:nvSpPr>
            <p:cNvPr id="492" name="Google Shape;492;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7"/>
          <p:cNvGrpSpPr/>
          <p:nvPr/>
        </p:nvGrpSpPr>
        <p:grpSpPr>
          <a:xfrm>
            <a:off x="6789168" y="1684647"/>
            <a:ext cx="583817" cy="580314"/>
            <a:chOff x="3541011" y="3367320"/>
            <a:chExt cx="348257" cy="346188"/>
          </a:xfrm>
        </p:grpSpPr>
        <p:sp>
          <p:nvSpPr>
            <p:cNvPr id="499" name="Google Shape;499;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9"/>
          <p:cNvSpPr txBox="1">
            <a:spLocks noGrp="1"/>
          </p:cNvSpPr>
          <p:nvPr>
            <p:ph type="ctrTitle" idx="4"/>
          </p:nvPr>
        </p:nvSpPr>
        <p:spPr>
          <a:xfrm>
            <a:off x="699292" y="907474"/>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UNDERSTANDING</a:t>
            </a:r>
            <a:endParaRPr dirty="0"/>
          </a:p>
        </p:txBody>
      </p:sp>
      <p:sp>
        <p:nvSpPr>
          <p:cNvPr id="574" name="Google Shape;574;p29"/>
          <p:cNvSpPr txBox="1">
            <a:spLocks noGrp="1"/>
          </p:cNvSpPr>
          <p:nvPr>
            <p:ph type="subTitle" idx="1"/>
          </p:nvPr>
        </p:nvSpPr>
        <p:spPr>
          <a:xfrm>
            <a:off x="931245" y="1684093"/>
            <a:ext cx="6978461"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images we used were sourced from Kaggle.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3 folders: train, test and validation sets.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Images were classified as normal or having pneumonia.</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 images were selected from retrospective cohorts of pediatric patients from Guangzhou.</a:t>
            </a:r>
            <a:endParaRPr dirty="0"/>
          </a:p>
        </p:txBody>
      </p:sp>
      <p:sp>
        <p:nvSpPr>
          <p:cNvPr id="596" name="Google Shape;596;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UNDERSTANDING</a:t>
            </a:r>
            <a:endParaRPr sz="3000" dirty="0"/>
          </a:p>
        </p:txBody>
      </p:sp>
      <p:grpSp>
        <p:nvGrpSpPr>
          <p:cNvPr id="623" name="Google Shape;623;p30"/>
          <p:cNvGrpSpPr/>
          <p:nvPr/>
        </p:nvGrpSpPr>
        <p:grpSpPr>
          <a:xfrm>
            <a:off x="3630590" y="3198869"/>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3630860" y="1790353"/>
            <a:ext cx="483826" cy="491133"/>
            <a:chOff x="4874902" y="3808799"/>
            <a:chExt cx="345615" cy="350835"/>
          </a:xfrm>
        </p:grpSpPr>
        <p:sp>
          <p:nvSpPr>
            <p:cNvPr id="638" name="Google Shape;638;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a:extLst>
              <a:ext uri="{FF2B5EF4-FFF2-40B4-BE49-F238E27FC236}">
                <a16:creationId xmlns:a16="http://schemas.microsoft.com/office/drawing/2014/main" id="{4053E39B-76B8-3E0F-D1CC-0B71FF203321}"/>
              </a:ext>
            </a:extLst>
          </p:cNvPr>
          <p:cNvPicPr>
            <a:picLocks noChangeAspect="1"/>
          </p:cNvPicPr>
          <p:nvPr/>
        </p:nvPicPr>
        <p:blipFill>
          <a:blip r:embed="rId3"/>
          <a:stretch>
            <a:fillRect/>
          </a:stretch>
        </p:blipFill>
        <p:spPr>
          <a:xfrm>
            <a:off x="632722" y="989475"/>
            <a:ext cx="6552887" cy="35957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UNDERSTANDING.</a:t>
            </a:r>
            <a:endParaRPr dirty="0"/>
          </a:p>
        </p:txBody>
      </p:sp>
      <p:pic>
        <p:nvPicPr>
          <p:cNvPr id="3" name="Picture 2">
            <a:extLst>
              <a:ext uri="{FF2B5EF4-FFF2-40B4-BE49-F238E27FC236}">
                <a16:creationId xmlns:a16="http://schemas.microsoft.com/office/drawing/2014/main" id="{A58C8701-1809-E599-87BE-3B9100176062}"/>
              </a:ext>
            </a:extLst>
          </p:cNvPr>
          <p:cNvPicPr>
            <a:picLocks noChangeAspect="1"/>
          </p:cNvPicPr>
          <p:nvPr/>
        </p:nvPicPr>
        <p:blipFill>
          <a:blip r:embed="rId3"/>
          <a:stretch>
            <a:fillRect/>
          </a:stretch>
        </p:blipFill>
        <p:spPr>
          <a:xfrm>
            <a:off x="742325" y="1090197"/>
            <a:ext cx="2226162" cy="3084238"/>
          </a:xfrm>
          <a:prstGeom prst="rect">
            <a:avLst/>
          </a:prstGeom>
        </p:spPr>
      </p:pic>
      <p:pic>
        <p:nvPicPr>
          <p:cNvPr id="5" name="Picture 4">
            <a:extLst>
              <a:ext uri="{FF2B5EF4-FFF2-40B4-BE49-F238E27FC236}">
                <a16:creationId xmlns:a16="http://schemas.microsoft.com/office/drawing/2014/main" id="{DD671D8B-7530-F663-76A8-DE76B319A553}"/>
              </a:ext>
            </a:extLst>
          </p:cNvPr>
          <p:cNvPicPr>
            <a:picLocks noChangeAspect="1"/>
          </p:cNvPicPr>
          <p:nvPr/>
        </p:nvPicPr>
        <p:blipFill>
          <a:blip r:embed="rId4"/>
          <a:stretch>
            <a:fillRect/>
          </a:stretch>
        </p:blipFill>
        <p:spPr>
          <a:xfrm>
            <a:off x="3352901" y="1090197"/>
            <a:ext cx="2372038" cy="3084238"/>
          </a:xfrm>
          <a:prstGeom prst="rect">
            <a:avLst/>
          </a:prstGeom>
        </p:spPr>
      </p:pic>
      <p:pic>
        <p:nvPicPr>
          <p:cNvPr id="7" name="Picture 6">
            <a:extLst>
              <a:ext uri="{FF2B5EF4-FFF2-40B4-BE49-F238E27FC236}">
                <a16:creationId xmlns:a16="http://schemas.microsoft.com/office/drawing/2014/main" id="{293E02B7-9336-615B-9AF4-F2D55BD62B99}"/>
              </a:ext>
            </a:extLst>
          </p:cNvPr>
          <p:cNvPicPr>
            <a:picLocks noChangeAspect="1"/>
          </p:cNvPicPr>
          <p:nvPr/>
        </p:nvPicPr>
        <p:blipFill>
          <a:blip r:embed="rId5"/>
          <a:stretch>
            <a:fillRect/>
          </a:stretch>
        </p:blipFill>
        <p:spPr>
          <a:xfrm>
            <a:off x="5963478" y="1090196"/>
            <a:ext cx="2372038" cy="30842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C74C83-6B0A-0A7A-123F-E717943DCBA9}"/>
              </a:ext>
            </a:extLst>
          </p:cNvPr>
          <p:cNvSpPr>
            <a:spLocks noGrp="1"/>
          </p:cNvSpPr>
          <p:nvPr>
            <p:ph type="body" idx="1"/>
          </p:nvPr>
        </p:nvSpPr>
        <p:spPr>
          <a:xfrm>
            <a:off x="618825" y="1407781"/>
            <a:ext cx="7683138" cy="2881346"/>
          </a:xfrm>
        </p:spPr>
        <p:txBody>
          <a:bodyPr/>
          <a:lstStyle/>
          <a:p>
            <a:r>
              <a:rPr lang="en-US" dirty="0"/>
              <a:t>We used ImageDataGenerator- preparing the images in a way the computer can understand – using TensorFlow’s </a:t>
            </a:r>
            <a:r>
              <a:rPr lang="en-US" dirty="0" err="1"/>
              <a:t>Keras</a:t>
            </a:r>
            <a:r>
              <a:rPr lang="en-US" dirty="0"/>
              <a:t> API</a:t>
            </a:r>
          </a:p>
          <a:p>
            <a:r>
              <a:rPr lang="en-US" dirty="0"/>
              <a:t>We then decided on how many pictures the computer should look at each time it learns – batch number of 32. </a:t>
            </a:r>
          </a:p>
          <a:p>
            <a:r>
              <a:rPr lang="en-US" dirty="0"/>
              <a:t>Reshaped the images to 150pixels by 150pixels.</a:t>
            </a:r>
          </a:p>
          <a:p>
            <a:r>
              <a:rPr lang="en-US" dirty="0"/>
              <a:t>Create a ‘generator’ with the above instructions for each of the photos in our dataset</a:t>
            </a:r>
          </a:p>
          <a:p>
            <a:endParaRPr lang="en-US" dirty="0"/>
          </a:p>
        </p:txBody>
      </p:sp>
      <p:sp>
        <p:nvSpPr>
          <p:cNvPr id="3" name="Title 2">
            <a:extLst>
              <a:ext uri="{FF2B5EF4-FFF2-40B4-BE49-F238E27FC236}">
                <a16:creationId xmlns:a16="http://schemas.microsoft.com/office/drawing/2014/main" id="{9A9966C3-D4A9-EF3F-751D-F220B00684B7}"/>
              </a:ext>
            </a:extLst>
          </p:cNvPr>
          <p:cNvSpPr>
            <a:spLocks noGrp="1"/>
          </p:cNvSpPr>
          <p:nvPr>
            <p:ph type="ctrTitle"/>
          </p:nvPr>
        </p:nvSpPr>
        <p:spPr>
          <a:xfrm>
            <a:off x="618825" y="674811"/>
            <a:ext cx="6308248" cy="577800"/>
          </a:xfrm>
        </p:spPr>
        <p:txBody>
          <a:bodyPr/>
          <a:lstStyle/>
          <a:p>
            <a:r>
              <a:rPr lang="en-US" dirty="0"/>
              <a:t>DATA PREPARATION FOR MODELLING</a:t>
            </a:r>
          </a:p>
        </p:txBody>
      </p:sp>
    </p:spTree>
    <p:extLst>
      <p:ext uri="{BB962C8B-B14F-4D97-AF65-F5344CB8AC3E}">
        <p14:creationId xmlns:p14="http://schemas.microsoft.com/office/powerpoint/2010/main" val="24964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1"/>
          <p:cNvSpPr txBox="1">
            <a:spLocks noGrp="1"/>
          </p:cNvSpPr>
          <p:nvPr>
            <p:ph type="ctrTitle"/>
          </p:nvPr>
        </p:nvSpPr>
        <p:spPr>
          <a:xfrm>
            <a:off x="565816" y="403723"/>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MODELLING </a:t>
            </a:r>
            <a:endParaRPr dirty="0"/>
          </a:p>
        </p:txBody>
      </p:sp>
      <p:sp>
        <p:nvSpPr>
          <p:cNvPr id="2" name="TextBox 1">
            <a:extLst>
              <a:ext uri="{FF2B5EF4-FFF2-40B4-BE49-F238E27FC236}">
                <a16:creationId xmlns:a16="http://schemas.microsoft.com/office/drawing/2014/main" id="{7CDE6279-10BF-868A-DCC3-EA83923FD51A}"/>
              </a:ext>
            </a:extLst>
          </p:cNvPr>
          <p:cNvSpPr txBox="1"/>
          <p:nvPr/>
        </p:nvSpPr>
        <p:spPr>
          <a:xfrm>
            <a:off x="565816" y="1470991"/>
            <a:ext cx="7716793" cy="1815882"/>
          </a:xfrm>
          <a:prstGeom prst="rect">
            <a:avLst/>
          </a:prstGeom>
          <a:noFill/>
        </p:spPr>
        <p:txBody>
          <a:bodyPr wrap="square" rtlCol="0">
            <a:spAutoFit/>
          </a:bodyPr>
          <a:lstStyle/>
          <a:p>
            <a:r>
              <a:rPr lang="en-US" dirty="0">
                <a:solidFill>
                  <a:schemeClr val="bg1"/>
                </a:solidFill>
              </a:rPr>
              <a:t>ResNet-50 - </a:t>
            </a:r>
            <a:r>
              <a:rPr lang="en-US" b="0" i="0" dirty="0">
                <a:solidFill>
                  <a:srgbClr val="1F2328"/>
                </a:solidFill>
                <a:effectLst/>
                <a:highlight>
                  <a:srgbClr val="FFFFFF"/>
                </a:highlight>
                <a:latin typeface="-apple-system"/>
              </a:rPr>
              <a:t>Transfer Learning model leveraging the ResNet50 architecture for feature extraction coupled with custom layers for the classification task</a:t>
            </a:r>
            <a:endParaRPr lang="en-US" dirty="0">
              <a:solidFill>
                <a:schemeClr val="bg1"/>
              </a:solidFill>
            </a:endParaRPr>
          </a:p>
          <a:p>
            <a:endParaRPr lang="en-US" dirty="0">
              <a:solidFill>
                <a:schemeClr val="bg1"/>
              </a:solidFill>
            </a:endParaRPr>
          </a:p>
          <a:p>
            <a:r>
              <a:rPr lang="en-US" dirty="0">
                <a:solidFill>
                  <a:schemeClr val="bg1"/>
                </a:solidFill>
              </a:rPr>
              <a:t>Convolutional neural network architecture.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1030" name="Picture 6" descr="9&#10;CNN Architecture&#10; ">
            <a:extLst>
              <a:ext uri="{FF2B5EF4-FFF2-40B4-BE49-F238E27FC236}">
                <a16:creationId xmlns:a16="http://schemas.microsoft.com/office/drawing/2014/main" id="{71B7743A-78AB-6F99-AAB6-AAF4C8842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816" y="2487314"/>
            <a:ext cx="3545307" cy="23314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A35DC3-A1F9-A8BF-27B3-2F24F102A477}"/>
              </a:ext>
            </a:extLst>
          </p:cNvPr>
          <p:cNvSpPr txBox="1"/>
          <p:nvPr/>
        </p:nvSpPr>
        <p:spPr>
          <a:xfrm>
            <a:off x="4631206" y="2322853"/>
            <a:ext cx="3032650" cy="1815882"/>
          </a:xfrm>
          <a:prstGeom prst="rect">
            <a:avLst/>
          </a:prstGeom>
          <a:noFill/>
        </p:spPr>
        <p:txBody>
          <a:bodyPr wrap="square" rtlCol="0">
            <a:spAutoFit/>
          </a:bodyPr>
          <a:lstStyle/>
          <a:p>
            <a:r>
              <a:rPr lang="en-US" dirty="0">
                <a:solidFill>
                  <a:schemeClr val="bg1"/>
                </a:solidFill>
              </a:rPr>
              <a:t>In the Resnet-50 architecture, there are convolution layers that extract features (like opacities) from the input images, where identify block and convolution block process and transform these features. The fully connected layers are used to make the final classification.</a:t>
            </a:r>
            <a:r>
              <a:rPr lang="en-US" dirty="0"/>
              <a:t> </a:t>
            </a:r>
          </a:p>
        </p:txBody>
      </p:sp>
    </p:spTree>
    <p:extLst>
      <p:ext uri="{BB962C8B-B14F-4D97-AF65-F5344CB8AC3E}">
        <p14:creationId xmlns:p14="http://schemas.microsoft.com/office/powerpoint/2010/main" val="1376056811"/>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510</Words>
  <Application>Microsoft Office PowerPoint</Application>
  <PresentationFormat>On-screen Show (16:9)</PresentationFormat>
  <Paragraphs>59</Paragraphs>
  <Slides>13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Maven Pro</vt:lpstr>
      <vt:lpstr>Fira Sans Extra Condensed Medium</vt:lpstr>
      <vt:lpstr>Advent Pro SemiBold</vt:lpstr>
      <vt:lpstr>Livvic Light</vt:lpstr>
      <vt:lpstr>-apple-system</vt:lpstr>
      <vt:lpstr>Share Tech</vt:lpstr>
      <vt:lpstr>Fira Sans Condensed Medium</vt:lpstr>
      <vt:lpstr>Arial</vt:lpstr>
      <vt:lpstr>Nunito Light</vt:lpstr>
      <vt:lpstr>Data Science Consulting by Slidesgo</vt:lpstr>
      <vt:lpstr>X-RAY CLASSIFICATION OF PNEUMONIA USING DEEP LEARNING.</vt:lpstr>
      <vt:lpstr>Business Overview</vt:lpstr>
      <vt:lpstr>PROBLEM STATEMENT</vt:lpstr>
      <vt:lpstr>01</vt:lpstr>
      <vt:lpstr>DATA UNDERSTANDING</vt:lpstr>
      <vt:lpstr>DATA UNDERSTANDING</vt:lpstr>
      <vt:lpstr>DATA UNDERSTANDING.</vt:lpstr>
      <vt:lpstr>DATA PREPARATION FOR MODELLING</vt:lpstr>
      <vt:lpstr>MODELLING </vt:lpstr>
      <vt:lpstr>MODELLING CTD..</vt:lpstr>
      <vt:lpstr>MODELLING…</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SYRIATEL TELECOMMUNICATION COMPANY CUSTOMER CHURN PREDICTION</dc:title>
  <dc:creator>HomePC</dc:creator>
  <cp:lastModifiedBy>user</cp:lastModifiedBy>
  <cp:revision>3</cp:revision>
  <dcterms:modified xsi:type="dcterms:W3CDTF">2024-04-12T07:05:44Z</dcterms:modified>
</cp:coreProperties>
</file>