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26.png" ContentType="image/png"/>
  <Override PartName="/ppt/media/image24.wmf" ContentType="image/x-wmf"/>
  <Override PartName="/ppt/media/image5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9.jpeg" ContentType="image/jpeg"/>
  <Override PartName="/ppt/media/image22.png" ContentType="image/png"/>
  <Override PartName="/ppt/media/image7.png" ContentType="image/png"/>
  <Override PartName="/ppt/media/image11.png" ContentType="image/png"/>
  <Override PartName="/ppt/media/image21.png" ContentType="image/png"/>
  <Override PartName="/ppt/media/image6.png" ContentType="image/png"/>
  <Override PartName="/ppt/media/image10.wmf" ContentType="image/x-wmf"/>
  <Override PartName="/ppt/media/image4.png" ContentType="image/png"/>
  <Override PartName="/ppt/media/image23.wmf" ContentType="image/x-wmf"/>
  <Override PartName="/ppt/media/image3.png" ContentType="image/png"/>
  <Override PartName="/ppt/media/image2.png" ContentType="image/png"/>
  <Override PartName="/ppt/media/image17.png" ContentType="image/png"/>
  <Override PartName="/ppt/media/image25.png" ContentType="image/png"/>
  <Override PartName="/ppt/media/image8.jpeg" ContentType="image/jpeg"/>
  <Override PartName="/ppt/media/image1.png" ContentType="image/png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59894C0-F866-4A66-9599-017233F66ECA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A2CCF14-25AD-4C19-8B4E-8F82D24DCBF3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3640" y="1772640"/>
            <a:ext cx="78483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3640" y="4136760"/>
            <a:ext cx="78483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3640" y="1772640"/>
            <a:ext cx="3829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5200" y="1772640"/>
            <a:ext cx="3829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05200" y="4136760"/>
            <a:ext cx="3829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3640" y="4136760"/>
            <a:ext cx="3829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3640" y="1772640"/>
            <a:ext cx="25268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37200" y="1772640"/>
            <a:ext cx="25268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90760" y="1772640"/>
            <a:ext cx="25268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760" y="4136760"/>
            <a:ext cx="25268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37200" y="4136760"/>
            <a:ext cx="25268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83640" y="4136760"/>
            <a:ext cx="25268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3640" y="1772640"/>
            <a:ext cx="784836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3640" y="1772640"/>
            <a:ext cx="784836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3640" y="1772640"/>
            <a:ext cx="38296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5200" y="1772640"/>
            <a:ext cx="38296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3640" y="1772640"/>
            <a:ext cx="3829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3640" y="4136760"/>
            <a:ext cx="3829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05200" y="1772640"/>
            <a:ext cx="38296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3640" y="1772640"/>
            <a:ext cx="38296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5200" y="1772640"/>
            <a:ext cx="3829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5200" y="4136760"/>
            <a:ext cx="3829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3640" y="1772640"/>
            <a:ext cx="3829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5200" y="1772640"/>
            <a:ext cx="38296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3640" y="4136760"/>
            <a:ext cx="78483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00326e"/>
                </a:solidFill>
                <a:latin typeface="Avenir LT Std 55 Roman"/>
              </a:rPr>
              <a:t>Cliquez pour modifier le style du titre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83640" y="1772640"/>
            <a:ext cx="784836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326e"/>
              </a:buClr>
              <a:buFont typeface="Arial"/>
              <a:buChar char="•"/>
            </a:pPr>
            <a:r>
              <a:rPr b="1" lang="fr-FR" sz="3600" spc="-1" strike="noStrike">
                <a:solidFill>
                  <a:srgbClr val="00326e"/>
                </a:solidFill>
                <a:latin typeface="Avenir LT Std 55 Roman"/>
              </a:rPr>
              <a:t>Cliquez pour modifier les styles du texte du masque</a:t>
            </a:r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  <a:p>
            <a:pPr lvl="1" marL="743040" indent="-285480">
              <a:lnSpc>
                <a:spcPct val="100000"/>
              </a:lnSpc>
              <a:spcBef>
                <a:spcPts val="641"/>
              </a:spcBef>
              <a:buClr>
                <a:srgbClr val="00326e"/>
              </a:buClr>
              <a:buFont typeface="Arial"/>
              <a:buChar char="–"/>
            </a:pPr>
            <a:r>
              <a:rPr b="0" lang="fr-FR" sz="3200" spc="-1" strike="noStrike">
                <a:solidFill>
                  <a:srgbClr val="00326e"/>
                </a:solidFill>
                <a:latin typeface="Avenir LT Std 55 Roman"/>
              </a:rPr>
              <a:t>Deuxième niveau</a:t>
            </a:r>
            <a:endParaRPr b="0" lang="fr-FR" sz="3200" spc="-1" strike="noStrike">
              <a:solidFill>
                <a:srgbClr val="00326e"/>
              </a:solidFill>
              <a:latin typeface="Avenir LT Std 55 Roman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326e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326e"/>
                </a:solidFill>
                <a:latin typeface="Avenir LT Std 55 Roman"/>
              </a:rPr>
              <a:t>Troisième niveau</a:t>
            </a:r>
            <a:endParaRPr b="0" lang="fr-FR" sz="2800" spc="-1" strike="noStrike">
              <a:solidFill>
                <a:srgbClr val="00326e"/>
              </a:solidFill>
              <a:latin typeface="Avenir LT Std 55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3E007EF-7CAD-48EA-91C6-51A11BA7C10A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05/11/19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1536CA0-E290-4F6F-ACFC-FF0A904C5351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11640" y="1196640"/>
            <a:ext cx="7848360" cy="2952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4f81bd"/>
                </a:solidFill>
                <a:latin typeface="Avenir LT Std 95 Black"/>
              </a:rPr>
              <a:t> </a:t>
            </a:r>
            <a:br/>
            <a:br/>
            <a:br/>
            <a:br/>
            <a:r>
              <a:rPr b="1" lang="fr-FR" sz="4000" spc="-1" strike="noStrike">
                <a:solidFill>
                  <a:srgbClr val="4f81bd"/>
                </a:solidFill>
                <a:latin typeface="Avenir LT Std 55 Roman"/>
              </a:rPr>
              <a:t>An evolutionary theory for the spatial dynamics of urban systems worldwide</a:t>
            </a:r>
            <a:br/>
            <a:br/>
            <a:br/>
            <a:br/>
            <a:br/>
            <a:r>
              <a:rPr b="1" lang="fr-FR" sz="2700" spc="-1" strike="noStrike">
                <a:solidFill>
                  <a:srgbClr val="4f81bd"/>
                </a:solidFill>
                <a:latin typeface="Avenir LT Std 55 Roman"/>
              </a:rPr>
              <a:t>Juste Raimbault, Eric Denis et Denise Pumain</a:t>
            </a:r>
            <a:br/>
            <a:r>
              <a:rPr b="1" lang="fr-FR" sz="2700" spc="-1" strike="noStrike">
                <a:solidFill>
                  <a:srgbClr val="4f81bd"/>
                </a:solidFill>
                <a:latin typeface="Avenir LT Std 55 Roman"/>
              </a:rPr>
              <a:t>UMR Géographie-cités, Paris, France</a:t>
            </a:r>
            <a:br/>
            <a:br/>
            <a:r>
              <a:rPr b="1" i="1" lang="fr-FR" sz="2200" spc="-1" strike="noStrike">
                <a:solidFill>
                  <a:srgbClr val="4f81bd"/>
                </a:solidFill>
                <a:latin typeface="Avenir LT Std 55 Roman"/>
              </a:rPr>
              <a:t>ECTQG 2019, Mondorf, Luxembourg, September 5-9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4f81bd"/>
                </a:solidFill>
                <a:latin typeface="Avenir LT Std 55 Roman"/>
              </a:rPr>
              <a:t>Evolution of beta (size effect, allometric growth) according to innovation cycles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3" name="Picture 3" descr=""/>
          <p:cNvPicPr/>
          <p:nvPr/>
        </p:nvPicPr>
        <p:blipFill>
          <a:blip r:embed="rId1"/>
          <a:stretch/>
        </p:blipFill>
        <p:spPr>
          <a:xfrm>
            <a:off x="1043640" y="1340640"/>
            <a:ext cx="7448040" cy="492876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1248480" y="6086520"/>
            <a:ext cx="319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4f81bd"/>
                </a:solidFill>
                <a:latin typeface="Arial"/>
              </a:rPr>
              <a:t>J.M. Favaro, D. Pumain, 2011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4f81bd"/>
                </a:solidFill>
                <a:latin typeface="Avenir LT Std 55 Roman"/>
              </a:rPr>
              <a:t>Matching classes of urban growth trajectories and Kondratiev cycles (France)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1587960" y="5661000"/>
            <a:ext cx="4100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4f81bd"/>
                </a:solidFill>
                <a:latin typeface="Arial"/>
              </a:rPr>
              <a:t>Freeman &amp; Louça, 2001, Favaro, 2007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rcRect l="0" t="0" r="0" b="3125"/>
          <a:stretch/>
        </p:blipFill>
        <p:spPr>
          <a:xfrm>
            <a:off x="825480" y="1155600"/>
            <a:ext cx="8128080" cy="44067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4f81bd"/>
                </a:solidFill>
                <a:latin typeface="Avenir LT Std 65 Medium"/>
              </a:rPr>
              <a:t>Linking scaling laws to a geographical model of urban growth with spatial interaction and innovation cycles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647640" y="1917000"/>
            <a:ext cx="784836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4f81bd"/>
                </a:solidFill>
                <a:latin typeface="Avenir LT Std 55 Roman"/>
              </a:rPr>
              <a:t>We suggest to replace a generic statistical model of growing independent entities (Gibrat’s urban growth model) by </a:t>
            </a:r>
            <a:r>
              <a:rPr b="0" i="1" lang="fr-FR" sz="2400" spc="-1" strike="noStrike">
                <a:solidFill>
                  <a:srgbClr val="4f81bd"/>
                </a:solidFill>
                <a:latin typeface="Avenir LT Std 55 Roman"/>
              </a:rPr>
              <a:t>a model of spatially and temporally interdependent entities</a:t>
            </a:r>
            <a:r>
              <a:rPr b="0" lang="fr-FR" sz="2400" spc="-1" strike="noStrike">
                <a:solidFill>
                  <a:srgbClr val="4f81bd"/>
                </a:solidFill>
                <a:latin typeface="Avenir LT Std 55 Roman"/>
              </a:rPr>
              <a:t> (i.e. the geographical concept of « system of cities » or « settlement system »)</a:t>
            </a: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4f81bd"/>
                </a:solidFill>
                <a:latin typeface="Avenir LT Std 55 Roman"/>
              </a:rPr>
              <a:t>It reproduces the observations on differential scaling parameters for urban activities according to their age in innovation cycles (</a:t>
            </a:r>
            <a:r>
              <a:rPr b="0" i="1" lang="fr-FR" sz="2400" spc="-1" strike="noStrike">
                <a:solidFill>
                  <a:srgbClr val="4f81bd"/>
                </a:solidFill>
                <a:latin typeface="Avenir LT Std 55 Roman"/>
              </a:rPr>
              <a:t>Favaro, Pumain, Geographical Analysis, 2011</a:t>
            </a:r>
            <a:r>
              <a:rPr b="0" lang="fr-FR" sz="2400" spc="-1" strike="noStrike">
                <a:solidFill>
                  <a:srgbClr val="4f81bd"/>
                </a:solidFill>
                <a:latin typeface="Avenir LT Std 55 Roman"/>
              </a:rPr>
              <a:t>)</a:t>
            </a: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4f81bd"/>
                </a:solidFill>
                <a:latin typeface="Avenir LT Std 55 Roman"/>
              </a:rPr>
              <a:t>It also makes explicit the multilevel dynamics of interurban competition for capturing innovation, which may itself generate new innovation through interurban emulation, within an evolutionary perspective</a:t>
            </a: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80000"/>
              </a:lnSpc>
              <a:spcBef>
                <a:spcPts val="720"/>
              </a:spcBef>
            </a:pP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68360" y="189000"/>
            <a:ext cx="8064000" cy="8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  <a:spcBef>
                <a:spcPts val="641"/>
              </a:spcBef>
            </a:pPr>
            <a:r>
              <a:rPr b="1" lang="en-GB" sz="3200" spc="-1" strike="noStrike">
                <a:solidFill>
                  <a:srgbClr val="4f81bd"/>
                </a:solidFill>
                <a:latin typeface="Avenir LT Std 65 Medium"/>
              </a:rPr>
              <a:t>Urban evolution in Europe and India 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82" name="Picture 3" descr=""/>
          <p:cNvPicPr/>
          <p:nvPr/>
        </p:nvPicPr>
        <p:blipFill>
          <a:blip r:embed="rId1"/>
          <a:stretch/>
        </p:blipFill>
        <p:spPr>
          <a:xfrm>
            <a:off x="358920" y="1090440"/>
            <a:ext cx="2879280" cy="2720520"/>
          </a:xfrm>
          <a:prstGeom prst="rect">
            <a:avLst/>
          </a:prstGeom>
          <a:ln>
            <a:noFill/>
          </a:ln>
        </p:spPr>
      </p:pic>
      <p:pic>
        <p:nvPicPr>
          <p:cNvPr id="83" name="Picture 4" descr=""/>
          <p:cNvPicPr/>
          <p:nvPr/>
        </p:nvPicPr>
        <p:blipFill>
          <a:blip r:embed="rId2"/>
          <a:stretch/>
        </p:blipFill>
        <p:spPr>
          <a:xfrm>
            <a:off x="3276720" y="1076400"/>
            <a:ext cx="2879280" cy="2730240"/>
          </a:xfrm>
          <a:prstGeom prst="rect">
            <a:avLst/>
          </a:prstGeom>
          <a:ln>
            <a:noFill/>
          </a:ln>
        </p:spPr>
      </p:pic>
      <p:pic>
        <p:nvPicPr>
          <p:cNvPr id="84" name="Picture 5" descr=""/>
          <p:cNvPicPr/>
          <p:nvPr/>
        </p:nvPicPr>
        <p:blipFill>
          <a:blip r:embed="rId3"/>
          <a:stretch/>
        </p:blipFill>
        <p:spPr>
          <a:xfrm>
            <a:off x="6192720" y="1076400"/>
            <a:ext cx="2879280" cy="2893680"/>
          </a:xfrm>
          <a:prstGeom prst="rect">
            <a:avLst/>
          </a:prstGeom>
          <a:ln>
            <a:noFill/>
          </a:ln>
        </p:spPr>
      </p:pic>
      <p:pic>
        <p:nvPicPr>
          <p:cNvPr id="85" name="Picture 6" descr=""/>
          <p:cNvPicPr/>
          <p:nvPr/>
        </p:nvPicPr>
        <p:blipFill>
          <a:blip r:embed="rId4"/>
          <a:stretch/>
        </p:blipFill>
        <p:spPr>
          <a:xfrm>
            <a:off x="395280" y="3970440"/>
            <a:ext cx="2879280" cy="2734920"/>
          </a:xfrm>
          <a:prstGeom prst="rect">
            <a:avLst/>
          </a:prstGeom>
          <a:ln>
            <a:noFill/>
          </a:ln>
        </p:spPr>
      </p:pic>
      <p:pic>
        <p:nvPicPr>
          <p:cNvPr id="86" name="Picture 7" descr=""/>
          <p:cNvPicPr/>
          <p:nvPr/>
        </p:nvPicPr>
        <p:blipFill>
          <a:blip r:embed="rId5"/>
          <a:stretch/>
        </p:blipFill>
        <p:spPr>
          <a:xfrm>
            <a:off x="3313080" y="3957480"/>
            <a:ext cx="2879280" cy="2734920"/>
          </a:xfrm>
          <a:prstGeom prst="rect">
            <a:avLst/>
          </a:prstGeom>
          <a:ln>
            <a:noFill/>
          </a:ln>
        </p:spPr>
      </p:pic>
      <p:pic>
        <p:nvPicPr>
          <p:cNvPr id="87" name="Picture 8" descr=""/>
          <p:cNvPicPr/>
          <p:nvPr/>
        </p:nvPicPr>
        <p:blipFill>
          <a:blip r:embed="rId6"/>
          <a:stretch/>
        </p:blipFill>
        <p:spPr>
          <a:xfrm>
            <a:off x="6229440" y="3956040"/>
            <a:ext cx="2879280" cy="28936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6084720" y="549360"/>
            <a:ext cx="2879280" cy="2879280"/>
          </a:xfrm>
          <a:prstGeom prst="rect">
            <a:avLst/>
          </a:prstGeom>
          <a:ln>
            <a:noFill/>
          </a:ln>
        </p:spPr>
      </p:pic>
      <p:pic>
        <p:nvPicPr>
          <p:cNvPr id="89" name="Picture 3" descr=""/>
          <p:cNvPicPr/>
          <p:nvPr/>
        </p:nvPicPr>
        <p:blipFill>
          <a:blip r:embed="rId2"/>
          <a:stretch/>
        </p:blipFill>
        <p:spPr>
          <a:xfrm>
            <a:off x="3205080" y="549360"/>
            <a:ext cx="2879280" cy="2739600"/>
          </a:xfrm>
          <a:prstGeom prst="rect">
            <a:avLst/>
          </a:prstGeom>
          <a:ln>
            <a:noFill/>
          </a:ln>
        </p:spPr>
      </p:pic>
      <p:pic>
        <p:nvPicPr>
          <p:cNvPr id="90" name="Picture 4" descr=""/>
          <p:cNvPicPr/>
          <p:nvPr/>
        </p:nvPicPr>
        <p:blipFill>
          <a:blip r:embed="rId3"/>
          <a:stretch/>
        </p:blipFill>
        <p:spPr>
          <a:xfrm>
            <a:off x="287280" y="554040"/>
            <a:ext cx="2879280" cy="2739600"/>
          </a:xfrm>
          <a:prstGeom prst="rect">
            <a:avLst/>
          </a:prstGeom>
          <a:ln>
            <a:noFill/>
          </a:ln>
        </p:spPr>
      </p:pic>
      <p:pic>
        <p:nvPicPr>
          <p:cNvPr id="91" name="Picture 5" descr=""/>
          <p:cNvPicPr/>
          <p:nvPr/>
        </p:nvPicPr>
        <p:blipFill>
          <a:blip r:embed="rId4"/>
          <a:stretch/>
        </p:blipFill>
        <p:spPr>
          <a:xfrm>
            <a:off x="287280" y="3587760"/>
            <a:ext cx="2879280" cy="2725200"/>
          </a:xfrm>
          <a:prstGeom prst="rect">
            <a:avLst/>
          </a:prstGeom>
          <a:ln>
            <a:noFill/>
          </a:ln>
        </p:spPr>
      </p:pic>
      <p:pic>
        <p:nvPicPr>
          <p:cNvPr id="92" name="Picture 6" descr=""/>
          <p:cNvPicPr/>
          <p:nvPr/>
        </p:nvPicPr>
        <p:blipFill>
          <a:blip r:embed="rId5"/>
          <a:stretch/>
        </p:blipFill>
        <p:spPr>
          <a:xfrm>
            <a:off x="3205080" y="3573360"/>
            <a:ext cx="2879280" cy="2734920"/>
          </a:xfrm>
          <a:prstGeom prst="rect">
            <a:avLst/>
          </a:prstGeom>
          <a:ln>
            <a:noFill/>
          </a:ln>
        </p:spPr>
      </p:pic>
      <p:pic>
        <p:nvPicPr>
          <p:cNvPr id="93" name="Picture 7" descr=""/>
          <p:cNvPicPr/>
          <p:nvPr/>
        </p:nvPicPr>
        <p:blipFill>
          <a:blip r:embed="rId6"/>
          <a:stretch/>
        </p:blipFill>
        <p:spPr>
          <a:xfrm>
            <a:off x="6119640" y="3573360"/>
            <a:ext cx="2879280" cy="286992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250920" y="39600"/>
            <a:ext cx="87134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4f81bd"/>
                </a:solidFill>
                <a:latin typeface="Avenir LT Std 65 Medium"/>
              </a:rPr>
              <a:t>Urban evolution in United States and South Africa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532880" y="6400800"/>
            <a:ext cx="596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4f81bd"/>
                </a:solidFill>
                <a:latin typeface="Arial"/>
              </a:rPr>
              <a:t>Anne Bretagnolle et Céline Vacchiani-Marcuzzo, 2006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4f81bd"/>
                </a:solidFill>
                <a:latin typeface="Avenir LT Std 65 Medium"/>
              </a:rPr>
              <a:t>Innovation diffusion and spatial integration of urban systems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 </a:t>
            </a: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In new urban systems, as in USA, there is a spatial filling process that occur through waves of urban growth (urban Frontier) corresponding to the diffusion of economic cycles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 </a:t>
            </a: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In mature urban systems, like in France, the innovations diffusion reaches cities that are not spatially regularly arranged but already experienced other growth periods according to distinct cycles of urban specialisation 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00326e"/>
                </a:solidFill>
                <a:latin typeface="Avenir LT Std 55 Roman"/>
              </a:rPr>
              <a:t>Des transitions urbaines décalées 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1171080" y="5824440"/>
            <a:ext cx="5394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Sources : Paul Bairoch, </a:t>
            </a: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De Jéricho à Mexico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, 1985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et François Moriconi-Ebrard</a:t>
            </a: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, Geopolis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, 1994.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965160" y="1079640"/>
            <a:ext cx="7696080" cy="471168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4f81bd"/>
                </a:solidFill>
                <a:latin typeface="Avenir LT Std 65 Medium"/>
              </a:rPr>
              <a:t>A new source of data </a:t>
            </a:r>
            <a:br/>
            <a:r>
              <a:rPr b="1" lang="fr-FR" sz="3600" spc="-1" strike="noStrike">
                <a:solidFill>
                  <a:srgbClr val="4f81bd"/>
                </a:solidFill>
                <a:latin typeface="Avenir LT Std 65 Medium"/>
              </a:rPr>
              <a:t>on global urbanization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83640" y="1772640"/>
            <a:ext cx="784836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4f81bd"/>
                </a:solidFill>
                <a:latin typeface="Avenir LT Std 55 Roman"/>
              </a:rPr>
              <a:t>GHSL</a:t>
            </a: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 (Global Human Settlement Layer) : GEO Human Planet Initiative (European Commission)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Built up area from satellite images 40 m + population data 250 m </a:t>
            </a:r>
            <a:r>
              <a:rPr b="0" lang="fr-FR" sz="2800" spc="-1" strike="noStrike">
                <a:solidFill>
                  <a:srgbClr val="4f81bd"/>
                </a:solidFill>
                <a:latin typeface="Wingdings"/>
              </a:rPr>
              <a:t></a:t>
            </a: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 1 km</a:t>
            </a:r>
            <a:r>
              <a:rPr b="0" lang="fr-FR" sz="2800" spc="-1" strike="noStrike" baseline="30000">
                <a:solidFill>
                  <a:srgbClr val="4f81bd"/>
                </a:solidFill>
                <a:latin typeface="Avenir LT Std 55 Roman"/>
              </a:rPr>
              <a:t>2</a:t>
            </a: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 grid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13 000 urban areas &gt; 50 000 inhab.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Surface, population in 1975, 1990, 2000, 2015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GDP, Green surfaces Pollutants 1990-2015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4f81bd"/>
                </a:solidFill>
                <a:latin typeface="Avenir LT Std 65 Medium"/>
              </a:rPr>
              <a:t>Scaling relationship area/population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683640" y="1772640"/>
            <a:ext cx="784836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Exponents from 1975 to 2015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4f81bd"/>
                </a:solidFill>
                <a:latin typeface="Avenir LT Std 55 Roman"/>
              </a:rPr>
              <a:t>Applicable knowledge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47640" y="1268640"/>
            <a:ext cx="784836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4f81bd"/>
                </a:solidFill>
                <a:latin typeface="Avenir LT Std 55 Roman"/>
              </a:rPr>
              <a:t>Statistical predictibility of city growth and size on short time periods</a:t>
            </a: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4f81bd"/>
                </a:solidFill>
                <a:latin typeface="Avenir LT Std 55 Roman"/>
              </a:rPr>
              <a:t>Largest metropolises are not « monstruopolises »</a:t>
            </a: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4f81bd"/>
                </a:solidFill>
                <a:latin typeface="Avenir LT Std 55 Roman"/>
              </a:rPr>
              <a:t>Complexity </a:t>
            </a:r>
            <a:r>
              <a:rPr b="0" lang="fr-FR" sz="2400" spc="-1" strike="noStrike">
                <a:solidFill>
                  <a:srgbClr val="4f81bd"/>
                </a:solidFill>
                <a:latin typeface="Wingdings"/>
              </a:rPr>
              <a:t></a:t>
            </a:r>
            <a:r>
              <a:rPr b="0" lang="fr-FR" sz="2400" spc="-1" strike="noStrike">
                <a:solidFill>
                  <a:srgbClr val="4f81bd"/>
                </a:solidFill>
                <a:latin typeface="Avenir LT Std 55 Roman"/>
              </a:rPr>
              <a:t> proactive adaptive strategies are necessary (imitation, or anticipation and risk), emulation (co-opetition) </a:t>
            </a: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4f81bd"/>
                </a:solidFill>
                <a:latin typeface="Avenir LT Std 55 Roman"/>
              </a:rPr>
              <a:t>Robustness, variation and sustainability of urban systems (neither norm nor optimum)</a:t>
            </a: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4f81bd"/>
                </a:solidFill>
                <a:latin typeface="Avenir LT Std 55 Roman"/>
              </a:rPr>
              <a:t>How to explain urban growth?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683640" y="1772640"/>
            <a:ext cx="784836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Apparent direct </a:t>
            </a:r>
            <a:r>
              <a:rPr b="0" lang="fr-FR" sz="2800" spc="-1" strike="noStrike">
                <a:solidFill>
                  <a:srgbClr val="ff0000"/>
                </a:solidFill>
                <a:latin typeface="Avenir LT Std 55 Roman"/>
              </a:rPr>
              <a:t>causes</a:t>
            </a: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 : intentions/actions from urban actors (policies, locational strategies from firms, residential migrations…)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But </a:t>
            </a:r>
            <a:r>
              <a:rPr b="0" lang="fr-FR" sz="2800" spc="-1" strike="noStrike">
                <a:solidFill>
                  <a:srgbClr val="ff0000"/>
                </a:solidFill>
                <a:latin typeface="Avenir LT Std 55 Roman"/>
              </a:rPr>
              <a:t>statistical observation </a:t>
            </a: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(thousands of cities, over centuries) : each city has a probability of growing similar to other cities belonging to the same territorial system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 </a:t>
            </a: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= « </a:t>
            </a:r>
            <a:r>
              <a:rPr b="0" lang="fr-FR" sz="2800" spc="-1" strike="noStrike">
                <a:solidFill>
                  <a:srgbClr val="ff0000"/>
                </a:solidFill>
                <a:latin typeface="Avenir LT Std 55 Roman"/>
              </a:rPr>
              <a:t>distributed growth</a:t>
            </a: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 » on the long run with many local and temporal </a:t>
            </a:r>
            <a:r>
              <a:rPr b="0" lang="fr-FR" sz="2800" spc="-1" strike="noStrike">
                <a:solidFill>
                  <a:srgbClr val="ff0000"/>
                </a:solidFill>
                <a:latin typeface="Avenir LT Std 55 Roman"/>
              </a:rPr>
              <a:t>fluctuations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6764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558ed5"/>
                </a:solidFill>
                <a:latin typeface="Avenir LT Std 55 Roman"/>
              </a:rPr>
              <a:t>Urban trajectories/specialisation 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902160" y="4869000"/>
            <a:ext cx="1548000" cy="1614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GB" sz="2000" spc="-1" strike="noStrike">
                <a:solidFill>
                  <a:srgbClr val="4f81bd"/>
                </a:solidFill>
                <a:latin typeface="Avenir LT Std 35 Light"/>
              </a:rPr>
              <a:t>Bretagnolle,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2000" spc="-1" strike="noStrike">
                <a:solidFill>
                  <a:srgbClr val="4f81bd"/>
                </a:solidFill>
                <a:latin typeface="Avenir LT Std 35 Light"/>
              </a:rPr>
              <a:t>Vacchiani-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2000" spc="-1" strike="noStrike">
                <a:solidFill>
                  <a:srgbClr val="4f81bd"/>
                </a:solidFill>
                <a:latin typeface="Avenir LT Std 35 Light"/>
              </a:rPr>
              <a:t>Marcuzzo,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2000" spc="-1" strike="noStrike">
                <a:solidFill>
                  <a:srgbClr val="4f81bd"/>
                </a:solidFill>
                <a:latin typeface="Avenir LT Std 35 Light"/>
              </a:rPr>
              <a:t>Pumain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2000" spc="-1" strike="noStrike">
                <a:solidFill>
                  <a:srgbClr val="4f81bd"/>
                </a:solidFill>
                <a:latin typeface="Avenir LT Std 35 Light"/>
              </a:rPr>
              <a:t>2007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266040" y="1196640"/>
            <a:ext cx="2819160" cy="339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4f81bd"/>
                </a:solidFill>
                <a:latin typeface="Calibri"/>
              </a:rPr>
              <a:t>X =Pi</a:t>
            </a:r>
            <a:r>
              <a:rPr b="1" lang="en-GB" sz="2400" spc="-1" strike="noStrike" baseline="-25000">
                <a:solidFill>
                  <a:srgbClr val="4f81bd"/>
                </a:solidFill>
                <a:latin typeface="Calibri"/>
              </a:rPr>
              <a:t>t</a:t>
            </a:r>
            <a:r>
              <a:rPr b="1" lang="en-GB" sz="2400" spc="-1" strike="noStrike">
                <a:solidFill>
                  <a:srgbClr val="4f81bd"/>
                </a:solidFill>
                <a:latin typeface="Calibri"/>
              </a:rPr>
              <a:t>/PU</a:t>
            </a:r>
            <a:r>
              <a:rPr b="1" lang="en-GB" sz="2400" spc="-1" strike="noStrike" baseline="-25000">
                <a:solidFill>
                  <a:srgbClr val="4f81bd"/>
                </a:solidFill>
                <a:latin typeface="Calibri"/>
              </a:rPr>
              <a:t>t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4f81bd"/>
                </a:solidFill>
                <a:latin typeface="Calibri"/>
              </a:rPr>
              <a:t>(Pit = population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4f81bd"/>
                </a:solidFill>
                <a:latin typeface="Calibri"/>
              </a:rPr>
              <a:t>city i time t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4f81bd"/>
                </a:solidFill>
                <a:latin typeface="Calibri"/>
              </a:rPr>
              <a:t>PU = Urban system’s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4f81bd"/>
                </a:solidFill>
                <a:latin typeface="Calibri"/>
              </a:rPr>
              <a:t>total population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4f81bd"/>
                </a:solidFill>
                <a:latin typeface="Calibri"/>
              </a:rPr>
              <a:t>time t)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4f81bd"/>
                </a:solidFill>
                <a:latin typeface="Calibri"/>
              </a:rPr>
              <a:t>Y=Pi</a:t>
            </a:r>
            <a:r>
              <a:rPr b="1" lang="en-GB" sz="2400" spc="-1" strike="noStrike" baseline="-25000">
                <a:solidFill>
                  <a:srgbClr val="4f81bd"/>
                </a:solidFill>
                <a:latin typeface="Calibri"/>
              </a:rPr>
              <a:t>t+1</a:t>
            </a:r>
            <a:r>
              <a:rPr b="1" lang="en-GB" sz="2400" spc="-1" strike="noStrike">
                <a:solidFill>
                  <a:srgbClr val="4f81bd"/>
                </a:solidFill>
                <a:latin typeface="Calibri"/>
              </a:rPr>
              <a:t>/PU</a:t>
            </a:r>
            <a:r>
              <a:rPr b="1" lang="en-GB" sz="2400" spc="-1" strike="noStrike" baseline="-25000">
                <a:solidFill>
                  <a:srgbClr val="4f81bd"/>
                </a:solidFill>
                <a:latin typeface="Calibri"/>
              </a:rPr>
              <a:t>t+1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pic>
        <p:nvPicPr>
          <p:cNvPr id="112" name="Picture 4" descr=""/>
          <p:cNvPicPr/>
          <p:nvPr/>
        </p:nvPicPr>
        <p:blipFill>
          <a:blip r:embed="rId1"/>
          <a:stretch/>
        </p:blipFill>
        <p:spPr>
          <a:xfrm>
            <a:off x="3259800" y="908640"/>
            <a:ext cx="5176440" cy="59490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558ed5"/>
                </a:solidFill>
                <a:latin typeface="Avenir LT Std 55 Roman"/>
              </a:rPr>
              <a:t>Urban trajectories to reconstruct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627120" y="1844640"/>
            <a:ext cx="8516520" cy="359856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1777320" y="6093000"/>
            <a:ext cx="3517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GB" sz="2000" spc="-1" strike="noStrike">
                <a:solidFill>
                  <a:srgbClr val="558ed5"/>
                </a:solidFill>
                <a:latin typeface="Arial"/>
              </a:rPr>
              <a:t>Cottineau et al., 2015, JASS</a:t>
            </a:r>
            <a:endParaRPr b="0" lang="en-GB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558ed5"/>
                </a:solidFill>
                <a:latin typeface="Avenir LT Std 55 Roman"/>
              </a:rPr>
              <a:t>Networking boosts urban growth: model with interaction fits better than random growth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179280" y="1916280"/>
            <a:ext cx="8739000" cy="395424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1780200" y="6093000"/>
            <a:ext cx="21348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GB" sz="2400" spc="-1" strike="noStrike">
                <a:solidFill>
                  <a:srgbClr val="558ed5"/>
                </a:solidFill>
                <a:latin typeface="Calibri"/>
              </a:rPr>
              <a:t>Cottineau, 2014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269360" y="1341360"/>
            <a:ext cx="20329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ff0000"/>
                </a:solidFill>
                <a:latin typeface="Calibri"/>
              </a:rPr>
              <a:t>Gibrat’s model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5236920" y="1340640"/>
            <a:ext cx="31924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ff0000"/>
                </a:solidFill>
                <a:latin typeface="Calibri"/>
              </a:rPr>
              <a:t>model with interactions</a:t>
            </a:r>
            <a:endParaRPr b="0" lang="en-GB" sz="24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1" lang="fr-FR" sz="3600" spc="-1" strike="noStrike">
                <a:solidFill>
                  <a:srgbClr val="4f81bd"/>
                </a:solidFill>
                <a:latin typeface="Avenir LT Std 55 Roman"/>
                <a:ea typeface="Arial"/>
              </a:rPr>
              <a:t>Gibrat’s model</a:t>
            </a:r>
            <a:endParaRPr b="0" lang="fr-FR" sz="36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683640" y="1417680"/>
            <a:ext cx="7848360" cy="4880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fr-FR" sz="2600" spc="-1" strike="noStrike">
                <a:solidFill>
                  <a:srgbClr val="4f81bd"/>
                </a:solidFill>
                <a:latin typeface="Avenir LT Std 55 Roman"/>
              </a:rPr>
              <a:t>(« proportional » growth = growth rates are equiprobable </a:t>
            </a:r>
            <a:r>
              <a:rPr b="1" lang="fr-FR" sz="2600" spc="-1" strike="noStrike">
                <a:solidFill>
                  <a:srgbClr val="4f81bd"/>
                </a:solidFill>
                <a:latin typeface="Avenir LT Std 55 Roman"/>
              </a:rPr>
              <a:t>∀ </a:t>
            </a:r>
            <a:r>
              <a:rPr b="0" lang="fr-FR" sz="2600" spc="-1" strike="noStrike">
                <a:solidFill>
                  <a:srgbClr val="4f81bd"/>
                </a:solidFill>
                <a:latin typeface="Avenir LT Std 55 Roman"/>
              </a:rPr>
              <a:t>city size and not correlated with previous rate)</a:t>
            </a:r>
            <a:endParaRPr b="1" lang="fr-FR" sz="26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1" lang="fr-FR" sz="26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fr-FR" sz="2600" spc="-1" strike="noStrike">
                <a:solidFill>
                  <a:srgbClr val="4f81bd"/>
                </a:solidFill>
                <a:latin typeface="Avenir LT Std 55 Roman"/>
              </a:rPr>
              <a:t>Good fit </a:t>
            </a:r>
            <a:r>
              <a:rPr b="0" lang="fr-FR" sz="2600" spc="-1" strike="noStrike">
                <a:solidFill>
                  <a:srgbClr val="4f81bd"/>
                </a:solidFill>
                <a:latin typeface="Wingdings"/>
              </a:rPr>
              <a:t></a:t>
            </a:r>
            <a:r>
              <a:rPr b="0" lang="fr-FR" sz="2600" spc="-1" strike="noStrike">
                <a:solidFill>
                  <a:srgbClr val="4f81bd"/>
                </a:solidFill>
                <a:latin typeface="Avenir LT Std 55 Roman"/>
              </a:rPr>
              <a:t> </a:t>
            </a:r>
            <a:r>
              <a:rPr b="0" lang="fr-FR" sz="2600" spc="-1" strike="noStrike">
                <a:solidFill>
                  <a:srgbClr val="c0504d"/>
                </a:solidFill>
                <a:latin typeface="Avenir LT Std 55 Roman"/>
              </a:rPr>
              <a:t>double explanatory gain</a:t>
            </a:r>
            <a:r>
              <a:rPr b="0" lang="fr-FR" sz="2600" spc="-1" strike="noStrike">
                <a:solidFill>
                  <a:srgbClr val="4f81bd"/>
                </a:solidFill>
                <a:latin typeface="Avenir LT Std 55 Roman"/>
              </a:rPr>
              <a:t>: </a:t>
            </a:r>
            <a:endParaRPr b="1" lang="fr-FR" sz="26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c0504d"/>
              </a:buClr>
              <a:buFont typeface="Arial"/>
              <a:buChar char="•"/>
            </a:pPr>
            <a:r>
              <a:rPr b="0" lang="fr-FR" sz="2600" spc="-1" strike="noStrike">
                <a:solidFill>
                  <a:srgbClr val="c0504d"/>
                </a:solidFill>
                <a:latin typeface="Avenir LT Std 55 Roman"/>
              </a:rPr>
              <a:t>Persistancy </a:t>
            </a:r>
            <a:r>
              <a:rPr b="0" lang="fr-FR" sz="2600" spc="-1" strike="noStrike">
                <a:solidFill>
                  <a:srgbClr val="4f81bd"/>
                </a:solidFill>
                <a:latin typeface="Avenir LT Std 55 Roman"/>
              </a:rPr>
              <a:t>of urban spatial patterns and hierarchies</a:t>
            </a:r>
            <a:endParaRPr b="1" lang="fr-FR" sz="26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600" spc="-1" strike="noStrike">
                <a:solidFill>
                  <a:srgbClr val="4f81bd"/>
                </a:solidFill>
                <a:latin typeface="Avenir LT Std 55 Roman"/>
              </a:rPr>
              <a:t>The </a:t>
            </a:r>
            <a:r>
              <a:rPr b="0" lang="fr-FR" sz="2600" spc="-1" strike="noStrike">
                <a:solidFill>
                  <a:srgbClr val="c0504d"/>
                </a:solidFill>
                <a:latin typeface="Avenir LT Std 55 Roman"/>
              </a:rPr>
              <a:t>statistical shape </a:t>
            </a:r>
            <a:r>
              <a:rPr b="0" lang="fr-FR" sz="2600" spc="-1" strike="noStrike">
                <a:solidFill>
                  <a:srgbClr val="4f81bd"/>
                </a:solidFill>
                <a:latin typeface="Avenir LT Std 55 Roman"/>
              </a:rPr>
              <a:t>of urban sizes distribution (Zipf’s law or lognormal </a:t>
            </a:r>
            <a:r>
              <a:rPr b="1" lang="fr-FR" sz="2600" spc="-1" strike="noStrike">
                <a:solidFill>
                  <a:srgbClr val="4f81bd"/>
                </a:solidFill>
                <a:latin typeface="Avenir LT Std 55 Roman"/>
              </a:rPr>
              <a:t>≈</a:t>
            </a:r>
            <a:r>
              <a:rPr b="0" lang="fr-FR" sz="2600" spc="-1" strike="noStrike">
                <a:solidFill>
                  <a:srgbClr val="4f81bd"/>
                </a:solidFill>
                <a:latin typeface="Avenir LT Std 55 Roman"/>
              </a:rPr>
              <a:t> </a:t>
            </a:r>
            <a:r>
              <a:rPr b="0" lang="fr-FR" sz="2600" spc="-1" strike="noStrike">
                <a:solidFill>
                  <a:srgbClr val="4f81bd"/>
                </a:solidFill>
                <a:latin typeface="Avenir LT Std 55 Roman"/>
              </a:rPr>
              <a:t>H. Simon </a:t>
            </a:r>
            <a:r>
              <a:rPr b="0" lang="fr-FR" sz="2600" spc="-1" strike="noStrike">
                <a:solidFill>
                  <a:srgbClr val="4f81bd"/>
                </a:solidFill>
                <a:latin typeface="Avenir LT Std 55 Roman"/>
              </a:rPr>
              <a:t> ≠ P. Krugman) as generated from growth process</a:t>
            </a:r>
            <a:endParaRPr b="1" lang="fr-FR" sz="26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1" lang="fr-FR" sz="26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i="1" lang="fr-FR" sz="2600" spc="-1" strike="noStrike">
                <a:solidFill>
                  <a:srgbClr val="4f81bd"/>
                </a:solidFill>
                <a:latin typeface="Avenir LT Std 55 Roman"/>
              </a:rPr>
              <a:t>(Gibrat, 1931, Robson, 1973, Pumain, 1982)</a:t>
            </a:r>
            <a:endParaRPr b="1" lang="fr-FR" sz="26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68360" y="189000"/>
            <a:ext cx="8064000" cy="8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  <a:spcBef>
                <a:spcPts val="720"/>
              </a:spcBef>
            </a:pPr>
            <a:r>
              <a:rPr b="1" lang="en-GB" sz="3600" spc="-1" strike="noStrike">
                <a:solidFill>
                  <a:srgbClr val="4f81bd"/>
                </a:solidFill>
                <a:latin typeface="Avenir LT Std 65 Medium"/>
              </a:rPr>
              <a:t>Urban systems Europe and India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52" name="Picture 3" descr=""/>
          <p:cNvPicPr/>
          <p:nvPr/>
        </p:nvPicPr>
        <p:blipFill>
          <a:blip r:embed="rId1"/>
          <a:stretch/>
        </p:blipFill>
        <p:spPr>
          <a:xfrm>
            <a:off x="358920" y="1090440"/>
            <a:ext cx="2879280" cy="2720520"/>
          </a:xfrm>
          <a:prstGeom prst="rect">
            <a:avLst/>
          </a:prstGeom>
          <a:ln>
            <a:noFill/>
          </a:ln>
        </p:spPr>
      </p:pic>
      <p:pic>
        <p:nvPicPr>
          <p:cNvPr id="53" name="Picture 4" descr=""/>
          <p:cNvPicPr/>
          <p:nvPr/>
        </p:nvPicPr>
        <p:blipFill>
          <a:blip r:embed="rId2"/>
          <a:stretch/>
        </p:blipFill>
        <p:spPr>
          <a:xfrm>
            <a:off x="3276720" y="1076400"/>
            <a:ext cx="2879280" cy="2730240"/>
          </a:xfrm>
          <a:prstGeom prst="rect">
            <a:avLst/>
          </a:prstGeom>
          <a:ln>
            <a:noFill/>
          </a:ln>
        </p:spPr>
      </p:pic>
      <p:pic>
        <p:nvPicPr>
          <p:cNvPr id="54" name="Picture 5" descr=""/>
          <p:cNvPicPr/>
          <p:nvPr/>
        </p:nvPicPr>
        <p:blipFill>
          <a:blip r:embed="rId3"/>
          <a:stretch/>
        </p:blipFill>
        <p:spPr>
          <a:xfrm>
            <a:off x="6192720" y="1076400"/>
            <a:ext cx="2879280" cy="2893680"/>
          </a:xfrm>
          <a:prstGeom prst="rect">
            <a:avLst/>
          </a:prstGeom>
          <a:ln>
            <a:noFill/>
          </a:ln>
        </p:spPr>
      </p:pic>
      <p:pic>
        <p:nvPicPr>
          <p:cNvPr id="55" name="Picture 6" descr=""/>
          <p:cNvPicPr/>
          <p:nvPr/>
        </p:nvPicPr>
        <p:blipFill>
          <a:blip r:embed="rId4"/>
          <a:stretch/>
        </p:blipFill>
        <p:spPr>
          <a:xfrm>
            <a:off x="395280" y="3970440"/>
            <a:ext cx="2879280" cy="2734920"/>
          </a:xfrm>
          <a:prstGeom prst="rect">
            <a:avLst/>
          </a:prstGeom>
          <a:ln>
            <a:noFill/>
          </a:ln>
        </p:spPr>
      </p:pic>
      <p:pic>
        <p:nvPicPr>
          <p:cNvPr id="56" name="Picture 7" descr=""/>
          <p:cNvPicPr/>
          <p:nvPr/>
        </p:nvPicPr>
        <p:blipFill>
          <a:blip r:embed="rId5"/>
          <a:stretch/>
        </p:blipFill>
        <p:spPr>
          <a:xfrm>
            <a:off x="3313080" y="3957480"/>
            <a:ext cx="2879280" cy="2734920"/>
          </a:xfrm>
          <a:prstGeom prst="rect">
            <a:avLst/>
          </a:prstGeom>
          <a:ln>
            <a:noFill/>
          </a:ln>
        </p:spPr>
      </p:pic>
      <p:pic>
        <p:nvPicPr>
          <p:cNvPr id="57" name="Picture 8" descr=""/>
          <p:cNvPicPr/>
          <p:nvPr/>
        </p:nvPicPr>
        <p:blipFill>
          <a:blip r:embed="rId6"/>
          <a:stretch/>
        </p:blipFill>
        <p:spPr>
          <a:xfrm>
            <a:off x="6229440" y="3956040"/>
            <a:ext cx="2879280" cy="289368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680760" y="6694920"/>
            <a:ext cx="2905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4f81bd"/>
                </a:solidFill>
                <a:latin typeface="Avenir LT Std 35 Light"/>
              </a:rPr>
              <a:t>Bretagnolle et al., Cybergeo, 2002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4f81bd"/>
                </a:solidFill>
                <a:latin typeface="Avenir LT Std 55 Roman"/>
              </a:rPr>
              <a:t>Zipf’s law for 7 systems of cities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577440" y="2637000"/>
            <a:ext cx="2602800" cy="30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c00000"/>
                </a:solidFill>
                <a:latin typeface="Calibri"/>
              </a:rPr>
              <a:t>Zipf’s law: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4f81bd"/>
                </a:solidFill>
                <a:latin typeface="Calibri"/>
              </a:rPr>
              <a:t>Urban sizes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4f81bd"/>
                </a:solidFill>
                <a:latin typeface="Calibri"/>
              </a:rPr>
              <a:t>continuum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4f81bd"/>
                </a:solidFill>
                <a:latin typeface="Calibri"/>
              </a:rPr>
              <a:t>over more than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4f81bd"/>
                </a:solidFill>
                <a:latin typeface="Calibri"/>
              </a:rPr>
              <a:t>4 orders of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4f81bd"/>
                </a:solidFill>
                <a:latin typeface="Calibri"/>
              </a:rPr>
              <a:t>magnitude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4f81bd"/>
                </a:solidFill>
                <a:latin typeface="Calibri"/>
              </a:rPr>
              <a:t>(10</a:t>
            </a:r>
            <a:r>
              <a:rPr b="0" lang="en-GB" sz="2800" spc="-1" strike="noStrike" baseline="30000">
                <a:solidFill>
                  <a:srgbClr val="4f81bd"/>
                </a:solidFill>
                <a:latin typeface="Calibri"/>
              </a:rPr>
              <a:t>3</a:t>
            </a:r>
            <a:r>
              <a:rPr b="0" lang="en-GB" sz="2800" spc="-1" strike="noStrike">
                <a:solidFill>
                  <a:srgbClr val="4f81bd"/>
                </a:solidFill>
                <a:latin typeface="Calibri"/>
              </a:rPr>
              <a:t> à 10</a:t>
            </a:r>
            <a:r>
              <a:rPr b="0" lang="en-GB" sz="2800" spc="-1" strike="noStrike" baseline="30000">
                <a:solidFill>
                  <a:srgbClr val="4f81bd"/>
                </a:solidFill>
                <a:latin typeface="Calibri"/>
              </a:rPr>
              <a:t>7 </a:t>
            </a:r>
            <a:r>
              <a:rPr b="0" lang="en-GB" sz="2800" spc="-1" strike="noStrike">
                <a:solidFill>
                  <a:srgbClr val="4f81bd"/>
                </a:solidFill>
                <a:latin typeface="Calibri"/>
              </a:rPr>
              <a:t>inhab.)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61" name="Espace réservé du contenu 6" descr=""/>
          <p:cNvPicPr/>
          <p:nvPr/>
        </p:nvPicPr>
        <p:blipFill>
          <a:blip r:embed="rId1"/>
          <a:stretch/>
        </p:blipFill>
        <p:spPr>
          <a:xfrm>
            <a:off x="3132000" y="1241640"/>
            <a:ext cx="5897520" cy="5283360"/>
          </a:xfrm>
          <a:prstGeom prst="rect">
            <a:avLst/>
          </a:prstGeom>
          <a:ln>
            <a:noFill/>
          </a:ln>
        </p:spPr>
      </p:pic>
      <p:sp>
        <p:nvSpPr>
          <p:cNvPr id="62" name="CustomShape 3"/>
          <p:cNvSpPr/>
          <p:nvPr/>
        </p:nvSpPr>
        <p:spPr>
          <a:xfrm>
            <a:off x="855000" y="6453360"/>
            <a:ext cx="4587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4f81bd"/>
                </a:solidFill>
                <a:latin typeface="Calibri"/>
              </a:rPr>
              <a:t>GeoDiverCity, Pumain et al, Cybergeo 2015, 706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4f81bd"/>
                </a:solidFill>
                <a:latin typeface="Avenir LT Std 65 Medium"/>
              </a:rPr>
              <a:t>Gibrat’s model: a satisfying proxy </a:t>
            </a:r>
            <a:br/>
            <a:r>
              <a:rPr b="1" lang="fr-FR" sz="3200" spc="-1" strike="noStrike">
                <a:solidFill>
                  <a:srgbClr val="4f81bd"/>
                </a:solidFill>
                <a:latin typeface="Avenir LT Std 65 Medium"/>
              </a:rPr>
              <a:t>but some empirical contradiction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1 The observed distributions of city sizes (actually: settlement sizes including hamlets, villages, towns and SMAs) are lognormal (evidence from Robson, 1973, Pumain, 1982, Eeckhout, 2004, Decker et al, 2007)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80000"/>
              </a:lnSpc>
              <a:spcBef>
                <a:spcPts val="561"/>
              </a:spcBef>
            </a:pP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2 Gibrat’s growth model leads to a lognormal distribution of city sizes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80000"/>
              </a:lnSpc>
              <a:spcBef>
                <a:spcPts val="561"/>
              </a:spcBef>
            </a:pP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3 but Gibrat’s growth model hypothesis are rejected (correlation between growth rates and city size, correlation between successive growth rates)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4f81bd"/>
                </a:solidFill>
                <a:latin typeface="Avenir LT Std 65 Medium"/>
              </a:rPr>
              <a:t>A geographical model for simulating urban growth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txBody>
          <a:bodyPr>
            <a:normAutofit/>
          </a:bodyPr>
          <a:p>
            <a:pPr>
              <a:lnSpc>
                <a:spcPct val="80000"/>
              </a:lnSpc>
              <a:spcBef>
                <a:spcPts val="561"/>
              </a:spcBef>
            </a:pP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We develop a  geographical model of urban growth including: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4f81bd"/>
              </a:buClr>
              <a:buFont typeface="Wingdings" charset="2"/>
              <a:buChar char=""/>
            </a:pP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A recurring emergence of clustered new innovations that create growth cycles (Schumpeter)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</a:pPr>
            <a:r>
              <a:rPr b="0" lang="fr-FR" sz="2800" spc="-1" strike="noStrike">
                <a:solidFill>
                  <a:srgbClr val="4f81bd"/>
                </a:solidFill>
                <a:latin typeface="Wingdings"/>
              </a:rPr>
              <a:t></a:t>
            </a: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The diffusion of innovations occurs through a dynamic spatial interaction model (Wilson). 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4f81bd"/>
              </a:buClr>
              <a:buFont typeface="Wingdings" charset="2"/>
              <a:buChar char=""/>
            </a:pPr>
            <a:r>
              <a:rPr b="0" lang="fr-FR" sz="2800" spc="-1" strike="noStrike">
                <a:solidFill>
                  <a:srgbClr val="4f81bd"/>
                </a:solidFill>
                <a:latin typeface="Avenir LT Std 55 Roman"/>
              </a:rPr>
              <a:t>The diffusion of innovation is a hierarchical process (Hägerstrand) The growth of a city depends on its share of labour force in each innovation cycle = scaling parameter &gt;1</a:t>
            </a: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</a:pPr>
            <a:endParaRPr b="1" lang="fr-FR" sz="28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i="1" lang="fr-FR" sz="2400" spc="-1" strike="noStrike">
                <a:solidFill>
                  <a:srgbClr val="4f81bd"/>
                </a:solidFill>
                <a:latin typeface="Avenir LT Std 55 Roman"/>
              </a:rPr>
              <a:t>Source: Favaro, 2007</a:t>
            </a: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80000"/>
              </a:lnSpc>
              <a:spcBef>
                <a:spcPts val="720"/>
              </a:spcBef>
            </a:pPr>
            <a:endParaRPr b="1" lang="fr-FR" sz="24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4f81bd"/>
                </a:solidFill>
                <a:latin typeface="Avenir LT Std 65 Medium"/>
              </a:rPr>
              <a:t>The geographical growth model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683640" y="1556640"/>
            <a:ext cx="7848360" cy="4741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720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4f81bd"/>
                </a:solidFill>
                <a:latin typeface="Avenir LT Std 55 Roman"/>
              </a:rPr>
              <a:t>Analytically, the model can be expressed in a form that is very close to Gibrat’s model:</a:t>
            </a:r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90000"/>
              </a:lnSpc>
              <a:spcBef>
                <a:spcPts val="720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4f81bd"/>
                </a:solidFill>
                <a:latin typeface="Avenir LT Std 55 Roman"/>
              </a:rPr>
              <a:t>log P</a:t>
            </a:r>
            <a:r>
              <a:rPr b="0" lang="fr-FR" sz="3600" spc="-1" strike="noStrike" baseline="-25000">
                <a:solidFill>
                  <a:srgbClr val="4f81bd"/>
                </a:solidFill>
                <a:latin typeface="Avenir LT Std 55 Roman"/>
              </a:rPr>
              <a:t>it</a:t>
            </a:r>
            <a:r>
              <a:rPr b="0" lang="fr-FR" sz="3600" spc="-1" strike="noStrike">
                <a:solidFill>
                  <a:srgbClr val="4f81bd"/>
                </a:solidFill>
                <a:latin typeface="Avenir LT Std 55 Roman"/>
              </a:rPr>
              <a:t> = α + log P</a:t>
            </a:r>
            <a:r>
              <a:rPr b="0" lang="fr-FR" sz="3600" spc="-1" strike="noStrike" baseline="-25000">
                <a:solidFill>
                  <a:srgbClr val="4f81bd"/>
                </a:solidFill>
                <a:latin typeface="Avenir LT Std 55 Roman"/>
              </a:rPr>
              <a:t>it-1</a:t>
            </a:r>
            <a:r>
              <a:rPr b="0" lang="fr-FR" sz="3600" spc="-1" strike="noStrike">
                <a:solidFill>
                  <a:srgbClr val="4f81bd"/>
                </a:solidFill>
                <a:latin typeface="Avenir LT Std 55 Roman"/>
              </a:rPr>
              <a:t> + G</a:t>
            </a:r>
            <a:r>
              <a:rPr b="0" lang="fr-FR" sz="3600" spc="-1" strike="noStrike" baseline="-25000">
                <a:solidFill>
                  <a:srgbClr val="4f81bd"/>
                </a:solidFill>
                <a:latin typeface="Avenir LT Std 55 Roman"/>
              </a:rPr>
              <a:t>i</a:t>
            </a:r>
            <a:r>
              <a:rPr b="0" lang="fr-FR" sz="3600" spc="-1" strike="noStrike">
                <a:solidFill>
                  <a:srgbClr val="4f81bd"/>
                </a:solidFill>
                <a:latin typeface="Avenir LT Std 55 Roman"/>
              </a:rPr>
              <a:t> + u</a:t>
            </a:r>
            <a:r>
              <a:rPr b="0" lang="fr-FR" sz="3600" spc="-1" strike="noStrike" baseline="-25000">
                <a:solidFill>
                  <a:srgbClr val="4f81bd"/>
                </a:solidFill>
                <a:latin typeface="Avenir LT Std 55 Roman"/>
              </a:rPr>
              <a:t>it</a:t>
            </a:r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  <a:p>
            <a:pPr marL="343080" indent="-342720">
              <a:lnSpc>
                <a:spcPct val="90000"/>
              </a:lnSpc>
              <a:spcBef>
                <a:spcPts val="720"/>
              </a:spcBef>
              <a:buClr>
                <a:srgbClr val="4f81bd"/>
              </a:buClr>
              <a:buFont typeface="Arial"/>
              <a:buChar char="•"/>
            </a:pPr>
            <a:r>
              <a:rPr b="0" lang="fr-FR" sz="3600" spc="-1" strike="noStrike">
                <a:solidFill>
                  <a:srgbClr val="4f81bd"/>
                </a:solidFill>
                <a:latin typeface="Avenir LT Std 55 Roman"/>
              </a:rPr>
              <a:t>where G</a:t>
            </a:r>
            <a:r>
              <a:rPr b="0" lang="fr-FR" sz="3600" spc="-1" strike="noStrike" baseline="-25000">
                <a:solidFill>
                  <a:srgbClr val="4f81bd"/>
                </a:solidFill>
                <a:latin typeface="Avenir LT Std 55 Roman"/>
              </a:rPr>
              <a:t>i</a:t>
            </a:r>
            <a:r>
              <a:rPr b="0" lang="fr-FR" sz="3600" spc="-1" strike="noStrike">
                <a:solidFill>
                  <a:srgbClr val="4f81bd"/>
                </a:solidFill>
                <a:latin typeface="Avenir LT Std 55 Roman"/>
              </a:rPr>
              <a:t> holds for the « bias » noticed in estimating Gibrat’s model by MCO (linked with spatial interaction processes)</a:t>
            </a:r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1" lang="fr-FR" sz="36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90000"/>
              </a:lnSpc>
              <a:spcBef>
                <a:spcPts val="439"/>
              </a:spcBef>
            </a:pPr>
            <a:r>
              <a:rPr b="0" i="1" lang="fr-FR" sz="2200" spc="-1" strike="noStrike">
                <a:solidFill>
                  <a:srgbClr val="4f81bd"/>
                </a:solidFill>
                <a:latin typeface="Avenir LT Std 55 Roman"/>
              </a:rPr>
              <a:t>Favaro, Pumain, Geographical Analysis, 2011</a:t>
            </a:r>
            <a:endParaRPr b="1" lang="fr-FR" sz="22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1" lang="fr-FR" sz="2200" spc="-1" strike="noStrike">
              <a:solidFill>
                <a:srgbClr val="00326e"/>
              </a:solidFill>
              <a:latin typeface="Avenir LT Std 55 Roman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1" lang="fr-FR" sz="2200" spc="-1" strike="noStrike">
              <a:solidFill>
                <a:srgbClr val="00326e"/>
              </a:solidFill>
              <a:latin typeface="Avenir LT Std 55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4f81bd"/>
                </a:solidFill>
                <a:latin typeface="Avenir LT Std 55 Roman"/>
              </a:rPr>
              <a:t>Simulated trajectories of individual cities </a:t>
            </a:r>
            <a:br/>
            <a:r>
              <a:rPr b="1" lang="fr-FR" sz="2800" spc="-1" strike="noStrike">
                <a:solidFill>
                  <a:srgbClr val="4f81bd"/>
                </a:solidFill>
                <a:latin typeface="Avenir LT Std 55 Roman"/>
              </a:rPr>
              <a:t>(relative weight in the system’s of cities tota</a:t>
            </a:r>
            <a:r>
              <a:rPr b="1" lang="fr-FR" sz="2800" spc="-1" strike="noStrike">
                <a:solidFill>
                  <a:srgbClr val="00326e"/>
                </a:solidFill>
                <a:latin typeface="Avenir LT Std 55 Roman"/>
              </a:rPr>
              <a:t>l pop)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0" name="Picture 3" descr=""/>
          <p:cNvPicPr/>
          <p:nvPr/>
        </p:nvPicPr>
        <p:blipFill>
          <a:blip r:embed="rId1"/>
          <a:srcRect l="0" t="5637" r="0" b="0"/>
          <a:stretch/>
        </p:blipFill>
        <p:spPr>
          <a:xfrm>
            <a:off x="868320" y="1197000"/>
            <a:ext cx="7765560" cy="4928760"/>
          </a:xfrm>
          <a:prstGeom prst="rect">
            <a:avLst/>
          </a:prstGeom>
          <a:ln>
            <a:noFill/>
          </a:ln>
        </p:spPr>
      </p:pic>
      <p:sp>
        <p:nvSpPr>
          <p:cNvPr id="71" name="CustomShape 2"/>
          <p:cNvSpPr/>
          <p:nvPr/>
        </p:nvSpPr>
        <p:spPr>
          <a:xfrm>
            <a:off x="1371960" y="5897520"/>
            <a:ext cx="319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4f81bd"/>
                </a:solidFill>
                <a:latin typeface="Arial"/>
              </a:rPr>
              <a:t>J.M. Favaro, D. Pumain, 2011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</TotalTime>
  <Application>LibreOffice/5.4.6.2$MacOSX_X86_64 LibreOffice_project/4014ce260a04f1026ba855d3b8d91541c224eab8</Application>
  <Words>682</Words>
  <Paragraphs>106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2015-11-19T12:08:10Z</dcterms:created>
  <dc:creator>Denise</dc:creator>
  <dc:description/>
  <dc:language>en-GB</dc:language>
  <cp:lastModifiedBy/>
  <dcterms:modified xsi:type="dcterms:W3CDTF">2019-11-05T16:17:25Z</dcterms:modified>
  <cp:revision>261</cp:revision>
  <dc:subject/>
  <dc:title>Séquence 1 Observation des flux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