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B158-4FFE-4962-B6DC-1B5B79CB3DCA}" type="datetimeFigureOut">
              <a:rPr lang="fr-FR" smtClean="0"/>
              <a:t>15/10/2015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4B22B-0C1A-4E66-8E43-BD54DF7AF89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4B22B-0C1A-4E66-8E43-BD54DF7AF896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D115-7459-4643-9A4E-654F481281D0}" type="datetimeFigureOut">
              <a:rPr lang="fr-FR" smtClean="0"/>
              <a:pPr/>
              <a:t>15/10/2015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715F-F129-4E83-9337-D8C2AED9E4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D115-7459-4643-9A4E-654F481281D0}" type="datetimeFigureOut">
              <a:rPr lang="fr-FR" smtClean="0"/>
              <a:pPr/>
              <a:t>15/10/2015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715F-F129-4E83-9337-D8C2AED9E4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D115-7459-4643-9A4E-654F481281D0}" type="datetimeFigureOut">
              <a:rPr lang="fr-FR" smtClean="0"/>
              <a:pPr/>
              <a:t>15/10/2015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715F-F129-4E83-9337-D8C2AED9E4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D115-7459-4643-9A4E-654F481281D0}" type="datetimeFigureOut">
              <a:rPr lang="fr-FR" smtClean="0"/>
              <a:pPr/>
              <a:t>15/10/2015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715F-F129-4E83-9337-D8C2AED9E4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D115-7459-4643-9A4E-654F481281D0}" type="datetimeFigureOut">
              <a:rPr lang="fr-FR" smtClean="0"/>
              <a:pPr/>
              <a:t>15/10/2015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715F-F129-4E83-9337-D8C2AED9E4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D115-7459-4643-9A4E-654F481281D0}" type="datetimeFigureOut">
              <a:rPr lang="fr-FR" smtClean="0"/>
              <a:pPr/>
              <a:t>15/10/2015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715F-F129-4E83-9337-D8C2AED9E4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D115-7459-4643-9A4E-654F481281D0}" type="datetimeFigureOut">
              <a:rPr lang="fr-FR" smtClean="0"/>
              <a:pPr/>
              <a:t>15/10/2015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715F-F129-4E83-9337-D8C2AED9E4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D115-7459-4643-9A4E-654F481281D0}" type="datetimeFigureOut">
              <a:rPr lang="fr-FR" smtClean="0"/>
              <a:pPr/>
              <a:t>15/10/2015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715F-F129-4E83-9337-D8C2AED9E4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D115-7459-4643-9A4E-654F481281D0}" type="datetimeFigureOut">
              <a:rPr lang="fr-FR" smtClean="0"/>
              <a:pPr/>
              <a:t>15/10/2015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715F-F129-4E83-9337-D8C2AED9E4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D115-7459-4643-9A4E-654F481281D0}" type="datetimeFigureOut">
              <a:rPr lang="fr-FR" smtClean="0"/>
              <a:pPr/>
              <a:t>15/10/2015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715F-F129-4E83-9337-D8C2AED9E4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D115-7459-4643-9A4E-654F481281D0}" type="datetimeFigureOut">
              <a:rPr lang="fr-FR" smtClean="0"/>
              <a:pPr/>
              <a:t>15/10/2015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715F-F129-4E83-9337-D8C2AED9E4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D115-7459-4643-9A4E-654F481281D0}" type="datetimeFigureOut">
              <a:rPr lang="fr-FR" smtClean="0"/>
              <a:pPr/>
              <a:t>15/10/2015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4715F-F129-4E83-9337-D8C2AED9E4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Jeu de poissons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15566"/>
            <a:ext cx="6948120" cy="4705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043608" y="6165304"/>
            <a:ext cx="382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Première ébauche… le 15 octobre 2015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1960" y="836712"/>
            <a:ext cx="1296144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Sandre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3968" y="2708920"/>
            <a:ext cx="1368152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Perche soleil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7744" y="3717032"/>
            <a:ext cx="1296144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Gardon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64288" y="3789040"/>
            <a:ext cx="1296144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Ablette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3059832" y="1412776"/>
            <a:ext cx="1080120" cy="20882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5436096" y="1484784"/>
            <a:ext cx="1584176" cy="23762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3707904" y="3356992"/>
            <a:ext cx="1080120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5012432" y="3365376"/>
            <a:ext cx="2079848" cy="5676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4932040" y="1412776"/>
            <a:ext cx="0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2915816" y="436510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3491880" y="4293096"/>
            <a:ext cx="57606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1619672" y="4221088"/>
            <a:ext cx="504056" cy="4956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27584" y="4941168"/>
            <a:ext cx="129614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Limnée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39752" y="4941168"/>
            <a:ext cx="129614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Gammare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79912" y="4941168"/>
            <a:ext cx="129614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Vegetaux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8172400" y="4365104"/>
            <a:ext cx="216024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>
            <a:off x="7092280" y="4365104"/>
            <a:ext cx="36004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228184" y="4941168"/>
            <a:ext cx="129614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Insectes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68344" y="4941168"/>
            <a:ext cx="129614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Daphnie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4932040" y="3501008"/>
            <a:ext cx="0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283968" y="4077072"/>
            <a:ext cx="129614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Ecrevisses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39552" y="548680"/>
            <a:ext cx="249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Reseau</a:t>
            </a:r>
            <a:r>
              <a:rPr lang="fr-FR" dirty="0" smtClean="0"/>
              <a:t> </a:t>
            </a:r>
            <a:r>
              <a:rPr lang="fr-FR" dirty="0" smtClean="0"/>
              <a:t>trophique virtuel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60648"/>
            <a:ext cx="1703253" cy="13836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628800"/>
            <a:ext cx="1559720" cy="13363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356992"/>
            <a:ext cx="1452463" cy="781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2636912"/>
            <a:ext cx="1913991" cy="1026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5589240"/>
            <a:ext cx="1402678" cy="108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5589240"/>
            <a:ext cx="1341324" cy="10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52120" y="3861048"/>
            <a:ext cx="1140318" cy="9288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1700808"/>
            <a:ext cx="7776864" cy="4320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755576" y="4437112"/>
            <a:ext cx="7776864" cy="15841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55576" y="1628800"/>
            <a:ext cx="7776864" cy="15841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843808" y="2060848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Haut de la colonne </a:t>
            </a:r>
            <a:r>
              <a:rPr lang="fr-FR" dirty="0" err="1" smtClean="0"/>
              <a:t>deau,surface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018370" y="3635732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Colonne d´eau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843808" y="5013176"/>
            <a:ext cx="304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Fond de l´eau, zone benthique</a:t>
            </a:r>
            <a:endParaRPr lang="fr-FR" dirty="0"/>
          </a:p>
        </p:txBody>
      </p:sp>
      <p:sp>
        <p:nvSpPr>
          <p:cNvPr id="11" name="Triangle isocèle 10"/>
          <p:cNvSpPr/>
          <p:nvPr/>
        </p:nvSpPr>
        <p:spPr>
          <a:xfrm>
            <a:off x="1331640" y="5157192"/>
            <a:ext cx="360040" cy="36004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/>
          <p:cNvSpPr/>
          <p:nvPr/>
        </p:nvSpPr>
        <p:spPr>
          <a:xfrm>
            <a:off x="1547664" y="5445224"/>
            <a:ext cx="360040" cy="36004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/>
          <p:cNvSpPr/>
          <p:nvPr/>
        </p:nvSpPr>
        <p:spPr>
          <a:xfrm>
            <a:off x="1700064" y="4941168"/>
            <a:ext cx="360040" cy="36004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isocèle 13"/>
          <p:cNvSpPr/>
          <p:nvPr/>
        </p:nvSpPr>
        <p:spPr>
          <a:xfrm>
            <a:off x="5220072" y="5517232"/>
            <a:ext cx="360040" cy="36004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/>
          <p:cNvSpPr/>
          <p:nvPr/>
        </p:nvSpPr>
        <p:spPr>
          <a:xfrm>
            <a:off x="2267744" y="5373216"/>
            <a:ext cx="360040" cy="36004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riangle isocèle 15"/>
          <p:cNvSpPr/>
          <p:nvPr/>
        </p:nvSpPr>
        <p:spPr>
          <a:xfrm>
            <a:off x="3203848" y="4725144"/>
            <a:ext cx="360040" cy="36004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riangle isocèle 16"/>
          <p:cNvSpPr/>
          <p:nvPr/>
        </p:nvSpPr>
        <p:spPr>
          <a:xfrm>
            <a:off x="6228184" y="5013176"/>
            <a:ext cx="360040" cy="36004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>
            <a:off x="6444208" y="5373216"/>
            <a:ext cx="360040" cy="36004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>
            <a:off x="6660232" y="4941168"/>
            <a:ext cx="360040" cy="36004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>
            <a:off x="5292080" y="4581128"/>
            <a:ext cx="360040" cy="36004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 rot="10800000">
            <a:off x="7092280" y="5301208"/>
            <a:ext cx="360040" cy="36004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/>
          <p:cNvSpPr/>
          <p:nvPr/>
        </p:nvSpPr>
        <p:spPr>
          <a:xfrm rot="10800000">
            <a:off x="7236297" y="4869160"/>
            <a:ext cx="360040" cy="36004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/>
          <p:cNvSpPr/>
          <p:nvPr/>
        </p:nvSpPr>
        <p:spPr>
          <a:xfrm rot="10800000">
            <a:off x="7524328" y="5445223"/>
            <a:ext cx="360040" cy="36004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isocèle 23"/>
          <p:cNvSpPr/>
          <p:nvPr/>
        </p:nvSpPr>
        <p:spPr>
          <a:xfrm rot="10800000">
            <a:off x="7676728" y="5013176"/>
            <a:ext cx="360040" cy="36004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isocèle 24"/>
          <p:cNvSpPr/>
          <p:nvPr/>
        </p:nvSpPr>
        <p:spPr>
          <a:xfrm rot="10800000">
            <a:off x="3851921" y="5445223"/>
            <a:ext cx="360040" cy="36004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isocèle 25"/>
          <p:cNvSpPr/>
          <p:nvPr/>
        </p:nvSpPr>
        <p:spPr>
          <a:xfrm rot="10800000">
            <a:off x="4139952" y="4797152"/>
            <a:ext cx="360040" cy="36004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isocèle 26"/>
          <p:cNvSpPr/>
          <p:nvPr/>
        </p:nvSpPr>
        <p:spPr>
          <a:xfrm rot="10800000">
            <a:off x="4499992" y="5445223"/>
            <a:ext cx="360040" cy="36004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Étoile à 5 branches 27"/>
          <p:cNvSpPr/>
          <p:nvPr/>
        </p:nvSpPr>
        <p:spPr>
          <a:xfrm>
            <a:off x="2339752" y="1628800"/>
            <a:ext cx="288032" cy="288032"/>
          </a:xfrm>
          <a:prstGeom prst="star5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Étoile à 5 branches 28"/>
          <p:cNvSpPr/>
          <p:nvPr/>
        </p:nvSpPr>
        <p:spPr>
          <a:xfrm>
            <a:off x="3131840" y="1628800"/>
            <a:ext cx="288032" cy="288032"/>
          </a:xfrm>
          <a:prstGeom prst="star5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toile à 5 branches 29"/>
          <p:cNvSpPr/>
          <p:nvPr/>
        </p:nvSpPr>
        <p:spPr>
          <a:xfrm>
            <a:off x="3347864" y="2420888"/>
            <a:ext cx="288032" cy="288032"/>
          </a:xfrm>
          <a:prstGeom prst="star5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Étoile à 5 branches 30"/>
          <p:cNvSpPr/>
          <p:nvPr/>
        </p:nvSpPr>
        <p:spPr>
          <a:xfrm>
            <a:off x="5076056" y="1772816"/>
            <a:ext cx="288032" cy="288032"/>
          </a:xfrm>
          <a:prstGeom prst="star5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Étoile à 5 branches 31"/>
          <p:cNvSpPr/>
          <p:nvPr/>
        </p:nvSpPr>
        <p:spPr>
          <a:xfrm>
            <a:off x="5228456" y="2492896"/>
            <a:ext cx="288032" cy="288032"/>
          </a:xfrm>
          <a:prstGeom prst="star5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toile à 5 branches 32"/>
          <p:cNvSpPr/>
          <p:nvPr/>
        </p:nvSpPr>
        <p:spPr>
          <a:xfrm>
            <a:off x="6300192" y="1916832"/>
            <a:ext cx="288032" cy="288032"/>
          </a:xfrm>
          <a:prstGeom prst="star5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toile à 5 branches 33"/>
          <p:cNvSpPr/>
          <p:nvPr/>
        </p:nvSpPr>
        <p:spPr>
          <a:xfrm>
            <a:off x="6732240" y="2636912"/>
            <a:ext cx="288032" cy="288032"/>
          </a:xfrm>
          <a:prstGeom prst="star5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Étoile à 5 branches 34"/>
          <p:cNvSpPr/>
          <p:nvPr/>
        </p:nvSpPr>
        <p:spPr>
          <a:xfrm>
            <a:off x="7524328" y="2276872"/>
            <a:ext cx="288032" cy="288032"/>
          </a:xfrm>
          <a:prstGeom prst="star5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Étoile à 5 branches 35"/>
          <p:cNvSpPr/>
          <p:nvPr/>
        </p:nvSpPr>
        <p:spPr>
          <a:xfrm>
            <a:off x="1259632" y="2348880"/>
            <a:ext cx="288032" cy="288032"/>
          </a:xfrm>
          <a:prstGeom prst="star5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Étoile à 5 branches 36"/>
          <p:cNvSpPr/>
          <p:nvPr/>
        </p:nvSpPr>
        <p:spPr>
          <a:xfrm>
            <a:off x="1475656" y="3429000"/>
            <a:ext cx="288032" cy="288032"/>
          </a:xfrm>
          <a:prstGeom prst="star5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Étoile à 5 branches 37"/>
          <p:cNvSpPr/>
          <p:nvPr/>
        </p:nvSpPr>
        <p:spPr>
          <a:xfrm>
            <a:off x="2267744" y="3645024"/>
            <a:ext cx="288032" cy="288032"/>
          </a:xfrm>
          <a:prstGeom prst="star5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Étoile à 5 branches 38"/>
          <p:cNvSpPr/>
          <p:nvPr/>
        </p:nvSpPr>
        <p:spPr>
          <a:xfrm>
            <a:off x="4716016" y="3573016"/>
            <a:ext cx="288032" cy="288032"/>
          </a:xfrm>
          <a:prstGeom prst="star5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Étoile à 5 branches 39"/>
          <p:cNvSpPr/>
          <p:nvPr/>
        </p:nvSpPr>
        <p:spPr>
          <a:xfrm>
            <a:off x="6012160" y="3861048"/>
            <a:ext cx="288032" cy="288032"/>
          </a:xfrm>
          <a:prstGeom prst="star5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Étoile à 5 branches 40"/>
          <p:cNvSpPr/>
          <p:nvPr/>
        </p:nvSpPr>
        <p:spPr>
          <a:xfrm>
            <a:off x="6948264" y="3429000"/>
            <a:ext cx="288032" cy="288032"/>
          </a:xfrm>
          <a:prstGeom prst="star5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Losange 41"/>
          <p:cNvSpPr/>
          <p:nvPr/>
        </p:nvSpPr>
        <p:spPr>
          <a:xfrm>
            <a:off x="1475656" y="1916832"/>
            <a:ext cx="216024" cy="216024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Losange 42"/>
          <p:cNvSpPr/>
          <p:nvPr/>
        </p:nvSpPr>
        <p:spPr>
          <a:xfrm>
            <a:off x="1763688" y="2564904"/>
            <a:ext cx="216024" cy="216024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Losange 43"/>
          <p:cNvSpPr/>
          <p:nvPr/>
        </p:nvSpPr>
        <p:spPr>
          <a:xfrm>
            <a:off x="2195736" y="3284984"/>
            <a:ext cx="216024" cy="216024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Losange 44"/>
          <p:cNvSpPr/>
          <p:nvPr/>
        </p:nvSpPr>
        <p:spPr>
          <a:xfrm>
            <a:off x="2771800" y="3437384"/>
            <a:ext cx="216024" cy="216024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Losange 45"/>
          <p:cNvSpPr/>
          <p:nvPr/>
        </p:nvSpPr>
        <p:spPr>
          <a:xfrm>
            <a:off x="3779912" y="2708920"/>
            <a:ext cx="216024" cy="216024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Losange 46"/>
          <p:cNvSpPr/>
          <p:nvPr/>
        </p:nvSpPr>
        <p:spPr>
          <a:xfrm>
            <a:off x="4139952" y="1844824"/>
            <a:ext cx="216024" cy="216024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Losange 47"/>
          <p:cNvSpPr/>
          <p:nvPr/>
        </p:nvSpPr>
        <p:spPr>
          <a:xfrm>
            <a:off x="4860032" y="2780928"/>
            <a:ext cx="216024" cy="216024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Losange 48"/>
          <p:cNvSpPr/>
          <p:nvPr/>
        </p:nvSpPr>
        <p:spPr>
          <a:xfrm>
            <a:off x="6084168" y="2420888"/>
            <a:ext cx="216024" cy="216024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Losange 49"/>
          <p:cNvSpPr/>
          <p:nvPr/>
        </p:nvSpPr>
        <p:spPr>
          <a:xfrm>
            <a:off x="6732240" y="1844824"/>
            <a:ext cx="216024" cy="216024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Losange 50"/>
          <p:cNvSpPr/>
          <p:nvPr/>
        </p:nvSpPr>
        <p:spPr>
          <a:xfrm>
            <a:off x="7884368" y="1997224"/>
            <a:ext cx="216024" cy="216024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Losange 51"/>
          <p:cNvSpPr/>
          <p:nvPr/>
        </p:nvSpPr>
        <p:spPr>
          <a:xfrm>
            <a:off x="8036768" y="3861048"/>
            <a:ext cx="216024" cy="216024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Étoile à 5 branches 52"/>
          <p:cNvSpPr/>
          <p:nvPr/>
        </p:nvSpPr>
        <p:spPr>
          <a:xfrm>
            <a:off x="971600" y="899428"/>
            <a:ext cx="288032" cy="288032"/>
          </a:xfrm>
          <a:prstGeom prst="star5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Losange 53"/>
          <p:cNvSpPr/>
          <p:nvPr/>
        </p:nvSpPr>
        <p:spPr>
          <a:xfrm>
            <a:off x="1043608" y="1340768"/>
            <a:ext cx="216024" cy="216024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Triangle isocèle 54"/>
          <p:cNvSpPr/>
          <p:nvPr/>
        </p:nvSpPr>
        <p:spPr>
          <a:xfrm>
            <a:off x="4499992" y="764704"/>
            <a:ext cx="360040" cy="36004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riangle isocèle 55"/>
          <p:cNvSpPr/>
          <p:nvPr/>
        </p:nvSpPr>
        <p:spPr>
          <a:xfrm rot="10800000">
            <a:off x="4499992" y="1196752"/>
            <a:ext cx="360040" cy="36004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riangle isocèle 56"/>
          <p:cNvSpPr/>
          <p:nvPr/>
        </p:nvSpPr>
        <p:spPr>
          <a:xfrm rot="10800000">
            <a:off x="2195736" y="4725144"/>
            <a:ext cx="360040" cy="36004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Lune 57"/>
          <p:cNvSpPr/>
          <p:nvPr/>
        </p:nvSpPr>
        <p:spPr>
          <a:xfrm>
            <a:off x="1115616" y="4725144"/>
            <a:ext cx="360040" cy="288032"/>
          </a:xfrm>
          <a:prstGeom prst="mo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Lune 58"/>
          <p:cNvSpPr/>
          <p:nvPr/>
        </p:nvSpPr>
        <p:spPr>
          <a:xfrm>
            <a:off x="3059832" y="5517232"/>
            <a:ext cx="360040" cy="288032"/>
          </a:xfrm>
          <a:prstGeom prst="mo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Lune 59"/>
          <p:cNvSpPr/>
          <p:nvPr/>
        </p:nvSpPr>
        <p:spPr>
          <a:xfrm>
            <a:off x="2771800" y="4077072"/>
            <a:ext cx="360040" cy="288032"/>
          </a:xfrm>
          <a:prstGeom prst="mo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Lune 60"/>
          <p:cNvSpPr/>
          <p:nvPr/>
        </p:nvSpPr>
        <p:spPr>
          <a:xfrm>
            <a:off x="6588224" y="4293096"/>
            <a:ext cx="360040" cy="288032"/>
          </a:xfrm>
          <a:prstGeom prst="mo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Lune 61"/>
          <p:cNvSpPr/>
          <p:nvPr/>
        </p:nvSpPr>
        <p:spPr>
          <a:xfrm>
            <a:off x="5292080" y="3573016"/>
            <a:ext cx="360040" cy="288032"/>
          </a:xfrm>
          <a:prstGeom prst="mo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Lune 62"/>
          <p:cNvSpPr/>
          <p:nvPr/>
        </p:nvSpPr>
        <p:spPr>
          <a:xfrm>
            <a:off x="5796136" y="5301208"/>
            <a:ext cx="360040" cy="288032"/>
          </a:xfrm>
          <a:prstGeom prst="mo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Lune 63"/>
          <p:cNvSpPr/>
          <p:nvPr/>
        </p:nvSpPr>
        <p:spPr>
          <a:xfrm>
            <a:off x="8028384" y="5517232"/>
            <a:ext cx="360040" cy="288032"/>
          </a:xfrm>
          <a:prstGeom prst="mo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Lune 64"/>
          <p:cNvSpPr/>
          <p:nvPr/>
        </p:nvSpPr>
        <p:spPr>
          <a:xfrm>
            <a:off x="6660232" y="692696"/>
            <a:ext cx="360040" cy="288032"/>
          </a:xfrm>
          <a:prstGeom prst="mo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1475656" y="89942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Daphnie</a:t>
            </a:r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1475656" y="1187460"/>
            <a:ext cx="941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insectes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5076056" y="764704"/>
            <a:ext cx="102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vegetaux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5148064" y="1124744"/>
            <a:ext cx="116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gammares</a:t>
            </a:r>
            <a:endParaRPr lang="fr-FR" dirty="0"/>
          </a:p>
        </p:txBody>
      </p:sp>
      <p:sp>
        <p:nvSpPr>
          <p:cNvPr id="70" name="ZoneTexte 69"/>
          <p:cNvSpPr txBox="1"/>
          <p:nvPr/>
        </p:nvSpPr>
        <p:spPr>
          <a:xfrm>
            <a:off x="7236296" y="62068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limnee</a:t>
            </a:r>
            <a:endParaRPr lang="fr-FR" dirty="0"/>
          </a:p>
        </p:txBody>
      </p:sp>
      <p:sp>
        <p:nvSpPr>
          <p:cNvPr id="71" name="Triangle isocèle 70"/>
          <p:cNvSpPr/>
          <p:nvPr/>
        </p:nvSpPr>
        <p:spPr>
          <a:xfrm>
            <a:off x="1763688" y="3933056"/>
            <a:ext cx="360040" cy="36004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Triangle isocèle 71"/>
          <p:cNvSpPr/>
          <p:nvPr/>
        </p:nvSpPr>
        <p:spPr>
          <a:xfrm>
            <a:off x="1835696" y="2996952"/>
            <a:ext cx="360040" cy="36004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Triangle isocèle 72"/>
          <p:cNvSpPr/>
          <p:nvPr/>
        </p:nvSpPr>
        <p:spPr>
          <a:xfrm>
            <a:off x="1115616" y="3284984"/>
            <a:ext cx="360040" cy="36004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Triangle isocèle 73"/>
          <p:cNvSpPr/>
          <p:nvPr/>
        </p:nvSpPr>
        <p:spPr>
          <a:xfrm>
            <a:off x="3851920" y="3212976"/>
            <a:ext cx="360040" cy="36004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Triangle isocèle 74"/>
          <p:cNvSpPr/>
          <p:nvPr/>
        </p:nvSpPr>
        <p:spPr>
          <a:xfrm>
            <a:off x="4004320" y="4005064"/>
            <a:ext cx="360040" cy="36004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Triangle isocèle 75"/>
          <p:cNvSpPr/>
          <p:nvPr/>
        </p:nvSpPr>
        <p:spPr>
          <a:xfrm>
            <a:off x="7380312" y="4157464"/>
            <a:ext cx="360040" cy="36004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Triangle isocèle 76"/>
          <p:cNvSpPr/>
          <p:nvPr/>
        </p:nvSpPr>
        <p:spPr>
          <a:xfrm>
            <a:off x="7532712" y="2924944"/>
            <a:ext cx="360040" cy="36004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Triangle isocèle 77"/>
          <p:cNvSpPr/>
          <p:nvPr/>
        </p:nvSpPr>
        <p:spPr>
          <a:xfrm>
            <a:off x="6444208" y="2996952"/>
            <a:ext cx="360040" cy="36004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Triangle isocèle 78"/>
          <p:cNvSpPr/>
          <p:nvPr/>
        </p:nvSpPr>
        <p:spPr>
          <a:xfrm>
            <a:off x="7092280" y="2420888"/>
            <a:ext cx="360040" cy="36004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riangle isocèle 79"/>
          <p:cNvSpPr/>
          <p:nvPr/>
        </p:nvSpPr>
        <p:spPr>
          <a:xfrm>
            <a:off x="6516216" y="3861048"/>
            <a:ext cx="360040" cy="36004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1187624" y="2564904"/>
            <a:ext cx="1224136" cy="3384376"/>
          </a:xfrm>
          <a:prstGeom prst="ellipse">
            <a:avLst/>
          </a:prstGeom>
          <a:solidFill>
            <a:schemeClr val="accent2">
              <a:lumMod val="75000"/>
              <a:alpha val="25882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6948264" y="2348880"/>
            <a:ext cx="1224136" cy="3384376"/>
          </a:xfrm>
          <a:prstGeom prst="ellipse">
            <a:avLst/>
          </a:prstGeom>
          <a:solidFill>
            <a:schemeClr val="accent2">
              <a:lumMod val="75000"/>
              <a:alpha val="25882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 rot="5400000">
            <a:off x="2915816" y="4221088"/>
            <a:ext cx="1224136" cy="2088232"/>
          </a:xfrm>
          <a:prstGeom prst="ellipse">
            <a:avLst/>
          </a:prstGeom>
          <a:solidFill>
            <a:schemeClr val="accent2">
              <a:lumMod val="75000"/>
              <a:alpha val="25882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 rot="5400000">
            <a:off x="5436096" y="4221088"/>
            <a:ext cx="1224136" cy="2088232"/>
          </a:xfrm>
          <a:prstGeom prst="ellipse">
            <a:avLst/>
          </a:prstGeom>
          <a:solidFill>
            <a:schemeClr val="accent2">
              <a:lumMod val="75000"/>
              <a:alpha val="25882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 rot="5400000">
            <a:off x="1237320" y="5899584"/>
            <a:ext cx="620688" cy="1152128"/>
          </a:xfrm>
          <a:prstGeom prst="ellipse">
            <a:avLst/>
          </a:prstGeom>
          <a:solidFill>
            <a:schemeClr val="accent2">
              <a:lumMod val="75000"/>
              <a:alpha val="25882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2267744" y="6381328"/>
            <a:ext cx="489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Zone de reproduction (4 zones pour les 4 </a:t>
            </a:r>
            <a:r>
              <a:rPr lang="fr-FR" dirty="0" err="1" smtClean="0"/>
              <a:t>especes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7" name="Nuage 86"/>
          <p:cNvSpPr/>
          <p:nvPr/>
        </p:nvSpPr>
        <p:spPr>
          <a:xfrm>
            <a:off x="971600" y="5445224"/>
            <a:ext cx="504056" cy="360040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Nuage 87"/>
          <p:cNvSpPr/>
          <p:nvPr/>
        </p:nvSpPr>
        <p:spPr>
          <a:xfrm>
            <a:off x="2555776" y="5589240"/>
            <a:ext cx="504056" cy="360040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Nuage 88"/>
          <p:cNvSpPr/>
          <p:nvPr/>
        </p:nvSpPr>
        <p:spPr>
          <a:xfrm>
            <a:off x="5940152" y="4509120"/>
            <a:ext cx="504056" cy="360040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Nuage 89"/>
          <p:cNvSpPr/>
          <p:nvPr/>
        </p:nvSpPr>
        <p:spPr>
          <a:xfrm>
            <a:off x="6948264" y="5589240"/>
            <a:ext cx="504056" cy="360040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Nuage 90"/>
          <p:cNvSpPr/>
          <p:nvPr/>
        </p:nvSpPr>
        <p:spPr>
          <a:xfrm>
            <a:off x="6660232" y="1124744"/>
            <a:ext cx="504056" cy="360040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7272921" y="1115452"/>
            <a:ext cx="104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ecrevisse</a:t>
            </a:r>
            <a:endParaRPr lang="fr-FR" dirty="0"/>
          </a:p>
        </p:txBody>
      </p:sp>
      <p:sp>
        <p:nvSpPr>
          <p:cNvPr id="93" name="ZoneTexte 92"/>
          <p:cNvSpPr txBox="1"/>
          <p:nvPr/>
        </p:nvSpPr>
        <p:spPr>
          <a:xfrm>
            <a:off x="179512" y="188640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Représentation </a:t>
            </a:r>
            <a:r>
              <a:rPr lang="fr-FR" dirty="0" err="1" smtClean="0"/>
              <a:t>schematique</a:t>
            </a:r>
            <a:r>
              <a:rPr lang="fr-FR" dirty="0" smtClean="0"/>
              <a:t> du plateau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Regles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sz="2000" dirty="0" smtClean="0"/>
              <a:t>Les joueurs se </a:t>
            </a:r>
            <a:r>
              <a:rPr lang="fr-FR" sz="2000" dirty="0" err="1" smtClean="0"/>
              <a:t>deplacent</a:t>
            </a:r>
            <a:r>
              <a:rPr lang="fr-FR" sz="2000" dirty="0" smtClean="0"/>
              <a:t> librement sur le plateau (en suivant des cases, quadrillage 10x15 par exemple). En tombant sur les cases, le joueur </a:t>
            </a:r>
            <a:r>
              <a:rPr lang="fr-FR" sz="2000" dirty="0" err="1" smtClean="0"/>
              <a:t>recupere</a:t>
            </a:r>
            <a:r>
              <a:rPr lang="fr-FR" sz="2000" dirty="0" smtClean="0"/>
              <a:t> les ressources dessinées dessus, chaque ressource a un </a:t>
            </a:r>
            <a:r>
              <a:rPr lang="fr-FR" sz="2000" dirty="0" err="1" smtClean="0"/>
              <a:t>equivalent</a:t>
            </a:r>
            <a:r>
              <a:rPr lang="fr-FR" sz="2000" dirty="0" smtClean="0"/>
              <a:t> d´unité un « </a:t>
            </a:r>
            <a:r>
              <a:rPr lang="fr-FR" sz="2000" dirty="0" err="1" smtClean="0"/>
              <a:t>aquor</a:t>
            </a:r>
            <a:r>
              <a:rPr lang="fr-FR" sz="2000" dirty="0" smtClean="0"/>
              <a:t> » par exemple (reste a </a:t>
            </a:r>
            <a:r>
              <a:rPr lang="fr-FR" sz="2000" dirty="0" err="1" smtClean="0"/>
              <a:t>determiner</a:t>
            </a:r>
            <a:r>
              <a:rPr lang="fr-FR" sz="2000" dirty="0" smtClean="0"/>
              <a:t>): tout se calcul avec ces unités (quantité pour grandir, se reproduire, </a:t>
            </a:r>
            <a:r>
              <a:rPr lang="fr-FR" sz="2000" dirty="0" err="1" smtClean="0"/>
              <a:t>eviter</a:t>
            </a:r>
            <a:r>
              <a:rPr lang="fr-FR" sz="2000" dirty="0" smtClean="0"/>
              <a:t> le </a:t>
            </a:r>
            <a:r>
              <a:rPr lang="fr-FR" sz="2000" dirty="0" err="1" smtClean="0"/>
              <a:t>predateur</a:t>
            </a:r>
            <a:r>
              <a:rPr lang="fr-FR" sz="2000" dirty="0" smtClean="0"/>
              <a:t> </a:t>
            </a:r>
            <a:r>
              <a:rPr lang="fr-FR" sz="2000" dirty="0" err="1" smtClean="0"/>
              <a:t>etc</a:t>
            </a:r>
            <a:r>
              <a:rPr lang="fr-FR" sz="2000" dirty="0" smtClean="0"/>
              <a:t>). Les zones du plateau </a:t>
            </a:r>
            <a:r>
              <a:rPr lang="fr-FR" sz="2000" dirty="0" err="1" smtClean="0"/>
              <a:t>refletent</a:t>
            </a:r>
            <a:r>
              <a:rPr lang="fr-FR" sz="2000" dirty="0" smtClean="0"/>
              <a:t> l </a:t>
            </a:r>
            <a:r>
              <a:rPr lang="fr-FR" sz="2000" dirty="0" err="1" smtClean="0"/>
              <a:t>ecologie</a:t>
            </a:r>
            <a:r>
              <a:rPr lang="fr-FR" sz="2000" dirty="0" smtClean="0"/>
              <a:t> des </a:t>
            </a:r>
            <a:r>
              <a:rPr lang="fr-FR" sz="2000" dirty="0" err="1" smtClean="0"/>
              <a:t>differentes</a:t>
            </a:r>
            <a:r>
              <a:rPr lang="fr-FR" sz="2000" dirty="0" smtClean="0"/>
              <a:t> </a:t>
            </a:r>
            <a:r>
              <a:rPr lang="fr-FR" sz="2000" dirty="0" err="1" smtClean="0"/>
              <a:t>especes</a:t>
            </a:r>
            <a:r>
              <a:rPr lang="fr-FR" sz="2000" dirty="0" smtClean="0"/>
              <a:t>: certaines restent au fond, d´autres à la surface. Des plantes remontent pratiquement jusqu´a la surface, ce qui permet a certain poisson de se nourrir dans toute la colonne d´eau. 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Sur le plateau se trouve aussi des cases « chances » ou « et qu´est ce qui se passe hors de l´eau? » qui font tirer des cartes avec </a:t>
            </a:r>
            <a:r>
              <a:rPr lang="fr-FR" sz="2000" dirty="0" err="1" smtClean="0"/>
              <a:t>differents</a:t>
            </a:r>
            <a:r>
              <a:rPr lang="fr-FR" sz="2000" dirty="0" smtClean="0"/>
              <a:t> </a:t>
            </a:r>
            <a:r>
              <a:rPr lang="fr-FR" sz="2000" dirty="0" err="1" smtClean="0"/>
              <a:t>evenements</a:t>
            </a:r>
            <a:r>
              <a:rPr lang="fr-FR" sz="2000" dirty="0" smtClean="0"/>
              <a:t>. Ces cartes permettent de relier l´</a:t>
            </a:r>
            <a:r>
              <a:rPr lang="fr-FR" sz="2000" dirty="0" err="1" smtClean="0"/>
              <a:t>ecosysteme</a:t>
            </a:r>
            <a:r>
              <a:rPr lang="fr-FR" sz="2000" dirty="0" smtClean="0"/>
              <a:t> aquatique avec ce qui se passe dehors. Autant de cartes « positives » que « </a:t>
            </a:r>
            <a:r>
              <a:rPr lang="fr-FR" sz="2000" dirty="0" err="1" smtClean="0"/>
              <a:t>negatives</a:t>
            </a:r>
            <a:r>
              <a:rPr lang="fr-FR" sz="2000" dirty="0" smtClean="0"/>
              <a:t> », certaines ciblent certaines </a:t>
            </a:r>
            <a:r>
              <a:rPr lang="fr-FR" sz="2000" dirty="0" err="1" smtClean="0"/>
              <a:t>especes</a:t>
            </a:r>
            <a:r>
              <a:rPr lang="fr-FR" sz="2000" dirty="0" smtClean="0"/>
              <a:t> (effets top down), d´autres ciblent les ressources (effet </a:t>
            </a:r>
            <a:r>
              <a:rPr lang="fr-FR" sz="2000" dirty="0" err="1" smtClean="0"/>
              <a:t>bottom</a:t>
            </a:r>
            <a:r>
              <a:rPr lang="fr-FR" sz="2000" dirty="0" smtClean="0"/>
              <a:t> up)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Regles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fr-FR" sz="2000" dirty="0" err="1" smtClean="0"/>
              <a:t>Predation</a:t>
            </a:r>
            <a:r>
              <a:rPr lang="fr-FR" sz="2000" dirty="0" smtClean="0"/>
              <a:t>: l´ablette et le gardon et la perche avancent en banc (</a:t>
            </a:r>
            <a:r>
              <a:rPr lang="fr-FR" sz="2000" dirty="0" err="1" smtClean="0"/>
              <a:t>nbre</a:t>
            </a:r>
            <a:r>
              <a:rPr lang="fr-FR" sz="2000" dirty="0" smtClean="0"/>
              <a:t> de poissons/ banc a </a:t>
            </a:r>
            <a:r>
              <a:rPr lang="fr-FR" sz="2000" dirty="0" err="1" smtClean="0"/>
              <a:t>determiner</a:t>
            </a:r>
            <a:r>
              <a:rPr lang="fr-FR" sz="2000" dirty="0" smtClean="0"/>
              <a:t>). Pour attaquer, un </a:t>
            </a:r>
            <a:r>
              <a:rPr lang="fr-FR" sz="2000" dirty="0" err="1" smtClean="0"/>
              <a:t>predateur</a:t>
            </a:r>
            <a:r>
              <a:rPr lang="fr-FR" sz="2000" dirty="0" smtClean="0"/>
              <a:t> doit tomber sur la case de </a:t>
            </a:r>
            <a:r>
              <a:rPr lang="fr-FR" sz="2000" dirty="0" err="1" smtClean="0"/>
              <a:t>lautre</a:t>
            </a:r>
            <a:r>
              <a:rPr lang="fr-FR" sz="2000" dirty="0" smtClean="0"/>
              <a:t> joueur mais ne peut avancer qu´en ligne </a:t>
            </a:r>
            <a:r>
              <a:rPr lang="fr-FR" sz="2000" dirty="0" smtClean="0"/>
              <a:t>droit (pas logique de faire des </a:t>
            </a:r>
            <a:r>
              <a:rPr lang="fr-FR" sz="2000" dirty="0" err="1" smtClean="0"/>
              <a:t>detours</a:t>
            </a:r>
            <a:r>
              <a:rPr lang="fr-FR" sz="2000" dirty="0" smtClean="0"/>
              <a:t> quand on cible une proie). </a:t>
            </a:r>
            <a:r>
              <a:rPr lang="fr-FR" sz="2000" dirty="0" smtClean="0"/>
              <a:t>Chaque attaque=1 poisson de mort. </a:t>
            </a:r>
            <a:r>
              <a:rPr lang="fr-FR" sz="2000" dirty="0" smtClean="0"/>
              <a:t>Une attaque coute des ressources au </a:t>
            </a:r>
            <a:r>
              <a:rPr lang="fr-FR" sz="2000" dirty="0" err="1" smtClean="0"/>
              <a:t>predateur</a:t>
            </a:r>
            <a:r>
              <a:rPr lang="fr-FR" sz="2000" dirty="0" smtClean="0"/>
              <a:t> (nombre d´</a:t>
            </a:r>
            <a:r>
              <a:rPr lang="fr-FR" sz="2000" dirty="0" err="1" smtClean="0"/>
              <a:t>aquor</a:t>
            </a:r>
            <a:r>
              <a:rPr lang="fr-FR" sz="2000" dirty="0" smtClean="0"/>
              <a:t> à déterminer). Le joueur </a:t>
            </a:r>
            <a:r>
              <a:rPr lang="fr-FR" sz="2000" dirty="0" err="1" smtClean="0"/>
              <a:t>prédaté</a:t>
            </a:r>
            <a:r>
              <a:rPr lang="fr-FR" sz="2000" dirty="0" smtClean="0"/>
              <a:t> peut aussi esquiver mais ca lui coute aussi des </a:t>
            </a:r>
            <a:r>
              <a:rPr lang="fr-FR" sz="2000" dirty="0" err="1" smtClean="0"/>
              <a:t>aquors</a:t>
            </a:r>
            <a:r>
              <a:rPr lang="fr-FR" sz="2000" dirty="0" smtClean="0"/>
              <a:t>. Des </a:t>
            </a:r>
            <a:r>
              <a:rPr lang="fr-FR" sz="2000" dirty="0" smtClean="0"/>
              <a:t>cartes « chances » permettent de donner des avantages a l´un ou l´autre (</a:t>
            </a:r>
            <a:r>
              <a:rPr lang="fr-FR" sz="2000" dirty="0" err="1" smtClean="0"/>
              <a:t>predateur</a:t>
            </a:r>
            <a:r>
              <a:rPr lang="fr-FR" sz="2000" dirty="0" smtClean="0"/>
              <a:t> ou </a:t>
            </a:r>
            <a:r>
              <a:rPr lang="fr-FR" sz="2000" dirty="0" err="1" smtClean="0"/>
              <a:t>predaté</a:t>
            </a:r>
            <a:r>
              <a:rPr lang="fr-FR" sz="2000" dirty="0" smtClean="0"/>
              <a:t>)</a:t>
            </a:r>
          </a:p>
          <a:p>
            <a:r>
              <a:rPr lang="fr-FR" sz="2000" dirty="0" smtClean="0"/>
              <a:t>Chaque </a:t>
            </a:r>
            <a:r>
              <a:rPr lang="fr-FR" sz="2000" dirty="0" err="1" smtClean="0"/>
              <a:t>espece</a:t>
            </a:r>
            <a:r>
              <a:rPr lang="fr-FR" sz="2000" dirty="0" smtClean="0"/>
              <a:t> a un objectif d´adultes et de jeunes, un nombre a atteindre pour que l´</a:t>
            </a:r>
            <a:r>
              <a:rPr lang="fr-FR" sz="2000" dirty="0" err="1" smtClean="0"/>
              <a:t>espece</a:t>
            </a:r>
            <a:r>
              <a:rPr lang="fr-FR" sz="2000" dirty="0" smtClean="0"/>
              <a:t> soit </a:t>
            </a:r>
            <a:r>
              <a:rPr lang="fr-FR" sz="2000" dirty="0" err="1" smtClean="0"/>
              <a:t>prospere</a:t>
            </a:r>
            <a:r>
              <a:rPr lang="fr-FR" sz="2000" dirty="0" smtClean="0"/>
              <a:t>. Le premier a atteindre cet objectif a gagner la partie. </a:t>
            </a:r>
          </a:p>
          <a:p>
            <a:r>
              <a:rPr lang="fr-FR" sz="2000" dirty="0" smtClean="0"/>
              <a:t>Deux joueurs ne peuvent pas se retrouver sur la </a:t>
            </a:r>
            <a:r>
              <a:rPr lang="fr-FR" sz="2000" dirty="0" err="1" smtClean="0"/>
              <a:t>meme</a:t>
            </a:r>
            <a:r>
              <a:rPr lang="fr-FR" sz="2000" dirty="0" smtClean="0"/>
              <a:t> case. Le joueur lance un (ou deux) dès et repartie les points comme il le souhaite entre ses pions (si par exemple il y a un banc adulte et deux bancs de jeunes et fait 6, il peut faire avancer chaque pion de 2 cases)</a:t>
            </a:r>
          </a:p>
          <a:p>
            <a:r>
              <a:rPr lang="fr-FR" sz="2000" dirty="0" smtClean="0"/>
              <a:t>Une fois les jeunes devenus adultes, ils quittent le plateau (ca serait trop compliqué d´avoir plusieurs générations sur le plateau). Si le poisson sur le plateau meurt, il est remplacé par un poisson adulte « stock » gardé par le joueur hors du plateau. </a:t>
            </a:r>
            <a:endParaRPr lang="fr-FR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fiche: le gardon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b="1" u="sng" dirty="0" err="1" smtClean="0"/>
              <a:t>Depart</a:t>
            </a:r>
            <a:r>
              <a:rPr lang="fr-FR" b="1" u="sng" dirty="0" smtClean="0"/>
              <a:t>:</a:t>
            </a:r>
            <a:r>
              <a:rPr lang="fr-FR" dirty="0" smtClean="0"/>
              <a:t> banc de 10 poissons</a:t>
            </a:r>
          </a:p>
          <a:p>
            <a:r>
              <a:rPr lang="fr-FR" b="1" u="sng" dirty="0" smtClean="0"/>
              <a:t>Objectifs : </a:t>
            </a:r>
            <a:r>
              <a:rPr lang="fr-FR" dirty="0" smtClean="0"/>
              <a:t>60 adultes et 20 jeunes </a:t>
            </a:r>
          </a:p>
          <a:p>
            <a:r>
              <a:rPr lang="fr-FR" b="1" u="sng" dirty="0" smtClean="0"/>
              <a:t>Ressources: </a:t>
            </a:r>
          </a:p>
          <a:p>
            <a:pPr>
              <a:buFontTx/>
              <a:buChar char="-"/>
            </a:pPr>
            <a:r>
              <a:rPr lang="fr-FR" dirty="0" smtClean="0"/>
              <a:t>Gammare: 4 </a:t>
            </a:r>
            <a:r>
              <a:rPr lang="fr-FR" dirty="0" err="1" smtClean="0"/>
              <a:t>aquors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Limnée: 5 </a:t>
            </a:r>
            <a:r>
              <a:rPr lang="fr-FR" dirty="0" err="1" smtClean="0"/>
              <a:t>aquors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err="1" smtClean="0"/>
              <a:t>Vegetaux</a:t>
            </a:r>
            <a:r>
              <a:rPr lang="fr-FR" dirty="0" smtClean="0"/>
              <a:t>: 2 </a:t>
            </a:r>
            <a:r>
              <a:rPr lang="fr-FR" dirty="0" err="1" smtClean="0"/>
              <a:t>aquors</a:t>
            </a:r>
            <a:endParaRPr lang="fr-FR" dirty="0" smtClean="0"/>
          </a:p>
          <a:p>
            <a:r>
              <a:rPr lang="fr-FR" b="1" u="sng" dirty="0" smtClean="0"/>
              <a:t>Pour se reproduire</a:t>
            </a:r>
            <a:r>
              <a:rPr lang="fr-FR" dirty="0" smtClean="0"/>
              <a:t>: la moitié du banc </a:t>
            </a:r>
            <a:r>
              <a:rPr lang="fr-FR" dirty="0" err="1" smtClean="0"/>
              <a:t>necessaire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err="1" smtClean="0"/>
              <a:t>Depense</a:t>
            </a:r>
            <a:r>
              <a:rPr lang="fr-FR" dirty="0" smtClean="0"/>
              <a:t> de 20 </a:t>
            </a:r>
            <a:r>
              <a:rPr lang="fr-FR" dirty="0" err="1" smtClean="0"/>
              <a:t>aquors</a:t>
            </a:r>
            <a:r>
              <a:rPr lang="fr-FR" dirty="0" smtClean="0"/>
              <a:t> + 2 tours sans bouger (il faut draguer les femelles et puis </a:t>
            </a:r>
            <a:r>
              <a:rPr lang="fr-FR" dirty="0" err="1" smtClean="0"/>
              <a:t>proteger</a:t>
            </a:r>
            <a:r>
              <a:rPr lang="fr-FR" dirty="0" smtClean="0"/>
              <a:t> les œufs jusqu´a ce qu´ils </a:t>
            </a:r>
            <a:r>
              <a:rPr lang="fr-FR" dirty="0" err="1" smtClean="0"/>
              <a:t>elosent</a:t>
            </a:r>
            <a:r>
              <a:rPr lang="fr-FR" dirty="0" smtClean="0"/>
              <a:t>)</a:t>
            </a:r>
          </a:p>
          <a:p>
            <a:r>
              <a:rPr lang="fr-FR" dirty="0" smtClean="0"/>
              <a:t> </a:t>
            </a:r>
            <a:r>
              <a:rPr lang="fr-FR" b="1" u="sng" dirty="0" smtClean="0"/>
              <a:t>Pour que les jeunes deviennent adultes</a:t>
            </a:r>
            <a:r>
              <a:rPr lang="fr-FR" dirty="0" smtClean="0"/>
              <a:t>: </a:t>
            </a:r>
          </a:p>
          <a:p>
            <a:pPr>
              <a:buNone/>
            </a:pPr>
            <a:r>
              <a:rPr lang="fr-FR" dirty="0" smtClean="0"/>
              <a:t>- Besoin de 30 </a:t>
            </a:r>
            <a:r>
              <a:rPr lang="fr-FR" dirty="0" err="1" smtClean="0"/>
              <a:t>aquors</a:t>
            </a:r>
            <a:r>
              <a:rPr lang="fr-FR" dirty="0" smtClean="0"/>
              <a:t> </a:t>
            </a:r>
            <a:r>
              <a:rPr lang="fr-FR" dirty="0" smtClean="0"/>
              <a:t>obtenus qu´avec le zoo plancton (1 </a:t>
            </a:r>
            <a:r>
              <a:rPr lang="fr-FR" dirty="0" err="1" smtClean="0"/>
              <a:t>aquor</a:t>
            </a:r>
            <a:r>
              <a:rPr lang="fr-FR" dirty="0" smtClean="0"/>
              <a:t>) qui est </a:t>
            </a:r>
            <a:r>
              <a:rPr lang="fr-FR" dirty="0" err="1" smtClean="0"/>
              <a:t>present</a:t>
            </a:r>
            <a:r>
              <a:rPr lang="fr-FR" dirty="0" smtClean="0"/>
              <a:t> sur le plateau l`ou ya pas les autres ressources (bouche les trous). (PS: dans la vrai vie les jeunes deviennent des adultes matures au bout de 2 à 3 ans, alors cette phase dure longtemps)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Evenements</a:t>
            </a:r>
            <a:r>
              <a:rPr lang="fr-FR" dirty="0" smtClean="0"/>
              <a:t>, cartes « hors de l´eau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err="1" smtClean="0"/>
              <a:t>Ependage</a:t>
            </a:r>
            <a:r>
              <a:rPr lang="fr-FR" sz="2000" dirty="0" smtClean="0"/>
              <a:t> des champs et </a:t>
            </a:r>
            <a:r>
              <a:rPr lang="fr-FR" sz="2000" dirty="0" err="1" smtClean="0"/>
              <a:t>ruisselement</a:t>
            </a:r>
            <a:r>
              <a:rPr lang="fr-FR" sz="2000" dirty="0" smtClean="0"/>
              <a:t> de l´eau avec plein de pesticides: pas de crustacées et d´algues pendant 2 tours</a:t>
            </a:r>
          </a:p>
          <a:p>
            <a:r>
              <a:rPr lang="fr-FR" sz="2000" dirty="0" smtClean="0"/>
              <a:t>Diminution de la </a:t>
            </a:r>
            <a:r>
              <a:rPr lang="fr-FR" sz="2000" dirty="0" err="1" smtClean="0"/>
              <a:t>temperature</a:t>
            </a:r>
            <a:r>
              <a:rPr lang="fr-FR" sz="2000" dirty="0" smtClean="0"/>
              <a:t> de l´eau: augmentation du temps de </a:t>
            </a:r>
            <a:r>
              <a:rPr lang="fr-FR" sz="2000" dirty="0" err="1" smtClean="0"/>
              <a:t>repro</a:t>
            </a:r>
            <a:r>
              <a:rPr lang="fr-FR" sz="2000" dirty="0" smtClean="0"/>
              <a:t> de la perche, diminution du temps de </a:t>
            </a:r>
            <a:r>
              <a:rPr lang="fr-FR" sz="2000" dirty="0" err="1" smtClean="0"/>
              <a:t>repro</a:t>
            </a:r>
            <a:r>
              <a:rPr lang="fr-FR" sz="2000" dirty="0" smtClean="0"/>
              <a:t> pour les autres </a:t>
            </a:r>
            <a:r>
              <a:rPr lang="fr-FR" sz="2000" dirty="0" err="1" smtClean="0"/>
              <a:t>especes</a:t>
            </a:r>
            <a:endParaRPr lang="fr-FR" sz="2000" dirty="0" smtClean="0"/>
          </a:p>
          <a:p>
            <a:r>
              <a:rPr lang="fr-FR" sz="2000" dirty="0" smtClean="0"/>
              <a:t>Introduction d´un parasite du gardon et de l´ablette:  pour chaque banc </a:t>
            </a:r>
            <a:r>
              <a:rPr lang="fr-FR" sz="2000" dirty="0" err="1" smtClean="0"/>
              <a:t>prédaté</a:t>
            </a:r>
            <a:r>
              <a:rPr lang="fr-FR" sz="2000" dirty="0" smtClean="0"/>
              <a:t> pendant 2 tours </a:t>
            </a:r>
            <a:r>
              <a:rPr lang="fr-FR" sz="2000" dirty="0" smtClean="0">
                <a:sym typeface="Wingdings" pitchFamily="2" charset="2"/>
              </a:rPr>
              <a:t> </a:t>
            </a:r>
            <a:r>
              <a:rPr lang="fr-FR" sz="2000" dirty="0" smtClean="0"/>
              <a:t>1 attaque=2poissons morts (diminution des </a:t>
            </a:r>
            <a:r>
              <a:rPr lang="fr-FR" sz="2000" dirty="0" err="1" smtClean="0"/>
              <a:t>defenses</a:t>
            </a:r>
            <a:r>
              <a:rPr lang="fr-FR" sz="2000" dirty="0" smtClean="0"/>
              <a:t> à cause du parasite)</a:t>
            </a:r>
          </a:p>
          <a:p>
            <a:r>
              <a:rPr lang="fr-FR" sz="2000" dirty="0" err="1" smtClean="0"/>
              <a:t>Fete</a:t>
            </a:r>
            <a:r>
              <a:rPr lang="fr-FR" sz="2000" dirty="0" smtClean="0"/>
              <a:t> du 14 juillet: </a:t>
            </a:r>
            <a:r>
              <a:rPr lang="fr-FR" sz="2000" dirty="0" err="1" smtClean="0"/>
              <a:t>eclairage</a:t>
            </a:r>
            <a:r>
              <a:rPr lang="fr-FR" sz="2000" dirty="0" smtClean="0"/>
              <a:t> </a:t>
            </a:r>
            <a:r>
              <a:rPr lang="fr-FR" sz="2000" dirty="0" err="1" smtClean="0"/>
              <a:t>nocture</a:t>
            </a:r>
            <a:r>
              <a:rPr lang="fr-FR" sz="2000" dirty="0" smtClean="0"/>
              <a:t> toute la nuit, avec la </a:t>
            </a:r>
            <a:r>
              <a:rPr lang="fr-FR" sz="2000" dirty="0" err="1" smtClean="0"/>
              <a:t>lumiere</a:t>
            </a:r>
            <a:r>
              <a:rPr lang="fr-FR" sz="2000" dirty="0" smtClean="0"/>
              <a:t>, le poisson voit comme en plein jour: il rejoue</a:t>
            </a:r>
          </a:p>
          <a:p>
            <a:r>
              <a:rPr lang="fr-FR" sz="2000" dirty="0" err="1" smtClean="0"/>
              <a:t>Cest</a:t>
            </a:r>
            <a:r>
              <a:rPr lang="fr-FR" sz="2000" dirty="0" smtClean="0"/>
              <a:t> la migration des grues, elle colonise le plan d´eau: une perche adulte est mangée !</a:t>
            </a:r>
          </a:p>
          <a:p>
            <a:r>
              <a:rPr lang="fr-FR" sz="2000" dirty="0" smtClean="0"/>
              <a:t>…</a:t>
            </a:r>
          </a:p>
          <a:p>
            <a:endParaRPr lang="fr-FR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447</Words>
  <Application>Microsoft Office PowerPoint</Application>
  <PresentationFormat>Affichage à l'écran (4:3)</PresentationFormat>
  <Paragraphs>52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Jeu de poissons</vt:lpstr>
      <vt:lpstr>Diapositive 2</vt:lpstr>
      <vt:lpstr>Diapositive 3</vt:lpstr>
      <vt:lpstr>Regles</vt:lpstr>
      <vt:lpstr>Regles</vt:lpstr>
      <vt:lpstr>Exemple de fiche: le gardon</vt:lpstr>
      <vt:lpstr>Evenements, cartes « hors de l´eau 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Travail</dc:creator>
  <cp:lastModifiedBy>Travail</cp:lastModifiedBy>
  <cp:revision>17</cp:revision>
  <dcterms:created xsi:type="dcterms:W3CDTF">2015-10-15T16:38:50Z</dcterms:created>
  <dcterms:modified xsi:type="dcterms:W3CDTF">2015-10-15T20:40:46Z</dcterms:modified>
</cp:coreProperties>
</file>