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  <a:srgbClr val="B7DEE8"/>
    <a:srgbClr val="93CDDD"/>
    <a:srgbClr val="31859C"/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-744" y="107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40C2-E881-41FC-8F37-634A950D4B74}" type="datetimeFigureOut">
              <a:rPr lang="fr-FR" smtClean="0"/>
              <a:pPr/>
              <a:t>12/05/16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CB06-9896-4D38-A468-F8323FCA774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elene.serra@ineris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8380347" y="13779339"/>
            <a:ext cx="10369152" cy="1152128"/>
          </a:xfrm>
          <a:prstGeom prst="rect">
            <a:avLst/>
          </a:prstGeom>
          <a:solidFill>
            <a:srgbClr val="21596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8380347" y="12389221"/>
            <a:ext cx="10369152" cy="1008112"/>
          </a:xfrm>
          <a:prstGeom prst="rect">
            <a:avLst/>
          </a:prstGeom>
          <a:solidFill>
            <a:srgbClr val="31859C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18380347" y="10387038"/>
            <a:ext cx="10369152" cy="1872208"/>
          </a:xfrm>
          <a:prstGeom prst="rect">
            <a:avLst/>
          </a:prstGeom>
          <a:solidFill>
            <a:srgbClr val="93CDD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18380347" y="8802862"/>
            <a:ext cx="10297144" cy="1440160"/>
          </a:xfrm>
          <a:prstGeom prst="rect">
            <a:avLst/>
          </a:prstGeom>
          <a:solidFill>
            <a:srgbClr val="B7DEE8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18380347" y="7002662"/>
            <a:ext cx="10441160" cy="1584176"/>
          </a:xfrm>
          <a:prstGeom prst="rect">
            <a:avLst/>
          </a:prstGeom>
          <a:solidFill>
            <a:srgbClr val="DBEEF4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Pentagone 70"/>
          <p:cNvSpPr/>
          <p:nvPr/>
        </p:nvSpPr>
        <p:spPr>
          <a:xfrm rot="5400000">
            <a:off x="16940187" y="7506718"/>
            <a:ext cx="1872208" cy="720080"/>
          </a:xfrm>
          <a:prstGeom prst="homePlate">
            <a:avLst>
              <a:gd name="adj" fmla="val 3316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3834731" y="968506"/>
            <a:ext cx="23258584" cy="15841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06939" y="1256538"/>
            <a:ext cx="208823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 smtClean="0">
                <a:solidFill>
                  <a:schemeClr val="bg1">
                    <a:lumMod val="95000"/>
                  </a:schemeClr>
                </a:solidFill>
                <a:latin typeface="Aharoni" pitchFamily="2" charset="-79"/>
                <a:cs typeface="Aharoni" pitchFamily="2" charset="-79"/>
              </a:rPr>
              <a:t>Game-based tools to transmit freshwater ecology concepts</a:t>
            </a:r>
            <a:endParaRPr lang="fr-FR" sz="5500" dirty="0" smtClean="0">
              <a:solidFill>
                <a:schemeClr val="bg1">
                  <a:lumMod val="9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8347" y="2840714"/>
            <a:ext cx="28443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u="sng" dirty="0" smtClean="0"/>
              <a:t>SERRA, Hélène</a:t>
            </a:r>
            <a:r>
              <a:rPr lang="fr-FR" sz="3200" baseline="30000" dirty="0" smtClean="0"/>
              <a:t>1</a:t>
            </a:r>
            <a:r>
              <a:rPr lang="fr-FR" sz="3200" dirty="0" smtClean="0"/>
              <a:t> , RAIMBAULT, Juste</a:t>
            </a:r>
            <a:r>
              <a:rPr lang="fr-FR" sz="3200" baseline="30000" dirty="0" smtClean="0"/>
              <a:t>2</a:t>
            </a:r>
            <a:r>
              <a:rPr lang="fr-FR" sz="3200" dirty="0" smtClean="0"/>
              <a:t> </a:t>
            </a:r>
            <a:r>
              <a:rPr lang="en-US" sz="3200" dirty="0" smtClean="0"/>
              <a:t> *corresponding author: </a:t>
            </a:r>
            <a:r>
              <a:rPr lang="en-US" sz="3200" b="1" dirty="0" smtClean="0">
                <a:hlinkClick r:id="rId2"/>
              </a:rPr>
              <a:t>helene.serra@ineris.fr</a:t>
            </a:r>
            <a:endParaRPr lang="fr-FR" sz="3200" dirty="0" smtClean="0"/>
          </a:p>
          <a:p>
            <a:pPr algn="ctr"/>
            <a:r>
              <a:rPr lang="en-US" sz="3200" baseline="30000" dirty="0" smtClean="0"/>
              <a:t>1 </a:t>
            </a:r>
            <a:r>
              <a:rPr lang="fr-FR" sz="3200" dirty="0" err="1" smtClean="0"/>
              <a:t>University</a:t>
            </a:r>
            <a:r>
              <a:rPr lang="fr-FR" sz="3200" dirty="0" smtClean="0"/>
              <a:t> of Bordeaux/UMR CNRS 5805 EPOC/LPTC, </a:t>
            </a:r>
            <a:r>
              <a:rPr lang="en-US" sz="3200" dirty="0" smtClean="0"/>
              <a:t>France</a:t>
            </a:r>
          </a:p>
          <a:p>
            <a:pPr algn="ctr"/>
            <a:r>
              <a:rPr lang="en-US" sz="3200" baseline="30000" dirty="0" smtClean="0">
                <a:cs typeface="Aharoni" pitchFamily="2" charset="-79"/>
              </a:rPr>
              <a:t>2</a:t>
            </a:r>
            <a:r>
              <a:rPr lang="en-US" sz="3200" dirty="0" smtClean="0">
                <a:cs typeface="Aharoni" pitchFamily="2" charset="-79"/>
              </a:rPr>
              <a:t> CNRS/</a:t>
            </a:r>
            <a:r>
              <a:rPr lang="en-US" sz="3200" dirty="0" err="1" smtClean="0">
                <a:cs typeface="Aharoni" pitchFamily="2" charset="-79"/>
              </a:rPr>
              <a:t>polytechnique</a:t>
            </a:r>
            <a:endParaRPr lang="fr-FR" sz="4000" dirty="0">
              <a:cs typeface="Aharoni" pitchFamily="2" charset="-79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5400000">
            <a:off x="7768320" y="829275"/>
            <a:ext cx="576065" cy="1002741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565007" y="5554951"/>
            <a:ext cx="708078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INTRODUCTION and OBJECTIVES</a:t>
            </a:r>
            <a:endParaRPr lang="fr-FR" sz="35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à coins arrondis 8"/>
          <p:cNvSpPr/>
          <p:nvPr/>
        </p:nvSpPr>
        <p:spPr>
          <a:xfrm rot="5400000">
            <a:off x="23060867" y="-198138"/>
            <a:ext cx="576064" cy="1209734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876291" y="5579632"/>
            <a:ext cx="3618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METHODOLOGY</a:t>
            </a:r>
            <a:endParaRPr lang="fr-FR" sz="35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Rectangle à coins arrondis 12"/>
          <p:cNvSpPr/>
          <p:nvPr/>
        </p:nvSpPr>
        <p:spPr>
          <a:xfrm rot="5400000">
            <a:off x="7683085" y="9698890"/>
            <a:ext cx="584212" cy="1288943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186659" y="15851499"/>
            <a:ext cx="91117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BOARD GAME: </a:t>
            </a:r>
            <a:r>
              <a:rPr lang="fr-FR" sz="3500" b="1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individual</a:t>
            </a:r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-</a:t>
            </a:r>
            <a:r>
              <a:rPr lang="fr-FR" sz="3500" b="1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based</a:t>
            </a:r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3500" b="1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approach</a:t>
            </a:r>
            <a:endParaRPr lang="fr-FR" sz="35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à coins arrondis 14"/>
          <p:cNvSpPr/>
          <p:nvPr/>
        </p:nvSpPr>
        <p:spPr>
          <a:xfrm rot="5400000">
            <a:off x="22084685" y="9698891"/>
            <a:ext cx="584212" cy="1288943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6796171" y="15859646"/>
            <a:ext cx="116156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COMPUTER BASED GAME: population-</a:t>
            </a:r>
            <a:r>
              <a:rPr lang="fr-FR" sz="3500" b="1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based</a:t>
            </a:r>
            <a:r>
              <a:rPr lang="fr-FR" sz="35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3500" b="1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approach</a:t>
            </a:r>
            <a:endParaRPr lang="fr-FR" sz="35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5860067" y="17299806"/>
            <a:ext cx="14761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MAIN IDEAS</a:t>
            </a:r>
          </a:p>
          <a:p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aim</a:t>
            </a:r>
            <a:r>
              <a:rPr lang="fr-FR" sz="2600" dirty="0" smtClean="0"/>
              <a:t> of the </a:t>
            </a:r>
            <a:r>
              <a:rPr lang="fr-FR" sz="2600" dirty="0" err="1" smtClean="0"/>
              <a:t>game</a:t>
            </a:r>
            <a:r>
              <a:rPr lang="fr-FR" sz="2600" dirty="0" smtClean="0"/>
              <a:t> </a:t>
            </a:r>
            <a:r>
              <a:rPr lang="fr-FR" sz="2600" dirty="0" err="1" smtClean="0"/>
              <a:t>is</a:t>
            </a:r>
            <a:r>
              <a:rPr lang="fr-FR" sz="2600" dirty="0" smtClean="0"/>
              <a:t> to </a:t>
            </a:r>
            <a:r>
              <a:rPr lang="fr-FR" sz="2600" dirty="0" err="1" smtClean="0"/>
              <a:t>maintain</a:t>
            </a:r>
            <a:r>
              <a:rPr lang="fr-FR" sz="2600" dirty="0" smtClean="0"/>
              <a:t> the </a:t>
            </a:r>
            <a:r>
              <a:rPr lang="fr-FR" sz="2600" dirty="0" err="1" smtClean="0"/>
              <a:t>ecosystem</a:t>
            </a:r>
            <a:r>
              <a:rPr lang="fr-FR" sz="2600" dirty="0" smtClean="0"/>
              <a:t> </a:t>
            </a:r>
            <a:r>
              <a:rPr lang="fr-FR" sz="2600" dirty="0" err="1" smtClean="0"/>
              <a:t>at</a:t>
            </a:r>
            <a:r>
              <a:rPr lang="fr-FR" sz="2600" dirty="0" smtClean="0"/>
              <a:t> the </a:t>
            </a:r>
            <a:r>
              <a:rPr lang="fr-FR" sz="2600" dirty="0" err="1" smtClean="0"/>
              <a:t>equilibrium</a:t>
            </a:r>
            <a:r>
              <a:rPr lang="fr-FR" sz="2600" dirty="0" smtClean="0"/>
              <a:t> </a:t>
            </a:r>
            <a:r>
              <a:rPr lang="fr-FR" sz="2600" dirty="0" err="1" smtClean="0"/>
              <a:t>between</a:t>
            </a:r>
            <a:r>
              <a:rPr lang="fr-FR" sz="2600" dirty="0" smtClean="0"/>
              <a:t> </a:t>
            </a:r>
            <a:r>
              <a:rPr lang="fr-FR" sz="2600" dirty="0" err="1" smtClean="0"/>
              <a:t>preys</a:t>
            </a:r>
            <a:r>
              <a:rPr lang="fr-FR" sz="2600" dirty="0" smtClean="0"/>
              <a:t> </a:t>
            </a:r>
            <a:r>
              <a:rPr lang="fr-FR" sz="2600" dirty="0" smtClean="0"/>
              <a:t>and </a:t>
            </a:r>
            <a:r>
              <a:rPr lang="fr-FR" sz="2600" dirty="0" err="1" smtClean="0"/>
              <a:t>predators</a:t>
            </a:r>
            <a:endParaRPr lang="fr-FR" sz="2600" dirty="0" smtClean="0"/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player</a:t>
            </a:r>
            <a:r>
              <a:rPr lang="fr-FR" sz="2600" dirty="0" smtClean="0"/>
              <a:t>(s) </a:t>
            </a:r>
            <a:r>
              <a:rPr lang="fr-FR" sz="2600" dirty="0" err="1" smtClean="0"/>
              <a:t>controls</a:t>
            </a:r>
            <a:r>
              <a:rPr lang="fr-FR" sz="2600" dirty="0" smtClean="0"/>
              <a:t> </a:t>
            </a:r>
            <a:r>
              <a:rPr lang="fr-FR" sz="2600" dirty="0" smtClean="0"/>
              <a:t>the </a:t>
            </a:r>
            <a:r>
              <a:rPr lang="fr-FR" sz="2600" dirty="0" err="1" smtClean="0"/>
              <a:t>behavior</a:t>
            </a:r>
            <a:r>
              <a:rPr lang="fr-FR" sz="2600" dirty="0" smtClean="0"/>
              <a:t> of population </a:t>
            </a:r>
            <a:r>
              <a:rPr lang="fr-FR" sz="2600" dirty="0" smtClean="0"/>
              <a:t>of </a:t>
            </a:r>
            <a:r>
              <a:rPr lang="fr-FR" sz="2600" dirty="0" err="1" smtClean="0"/>
              <a:t>roach</a:t>
            </a:r>
            <a:r>
              <a:rPr lang="fr-FR" sz="2600" dirty="0" smtClean="0"/>
              <a:t> (</a:t>
            </a:r>
            <a:r>
              <a:rPr lang="fr-FR" sz="2600" dirty="0" err="1" smtClean="0"/>
              <a:t>pray</a:t>
            </a:r>
            <a:r>
              <a:rPr lang="fr-FR" sz="2600" dirty="0" smtClean="0"/>
              <a:t>) and </a:t>
            </a:r>
            <a:r>
              <a:rPr lang="fr-FR" sz="2600" dirty="0" err="1" smtClean="0"/>
              <a:t>pumpkinseed</a:t>
            </a:r>
            <a:r>
              <a:rPr lang="fr-FR" sz="2600" dirty="0" smtClean="0"/>
              <a:t> (</a:t>
            </a:r>
            <a:r>
              <a:rPr lang="fr-FR" sz="2600" dirty="0" err="1" smtClean="0"/>
              <a:t>predators</a:t>
            </a:r>
            <a:r>
              <a:rPr lang="fr-FR" sz="2600" dirty="0" smtClean="0"/>
              <a:t>)</a:t>
            </a:r>
            <a:endParaRPr lang="fr-FR" sz="2600" dirty="0" smtClean="0"/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game</a:t>
            </a:r>
            <a:r>
              <a:rPr lang="fr-FR" sz="2600" dirty="0" smtClean="0"/>
              <a:t> </a:t>
            </a:r>
            <a:r>
              <a:rPr lang="fr-FR" sz="2600" dirty="0" err="1" smtClean="0"/>
              <a:t>should</a:t>
            </a:r>
            <a:r>
              <a:rPr lang="fr-FR" sz="2600" dirty="0" smtClean="0"/>
              <a:t> </a:t>
            </a:r>
            <a:r>
              <a:rPr lang="fr-FR" sz="2600" dirty="0" err="1" smtClean="0"/>
              <a:t>illustrate</a:t>
            </a:r>
            <a:r>
              <a:rPr lang="fr-FR" sz="2600" dirty="0" smtClean="0"/>
              <a:t> </a:t>
            </a:r>
            <a:r>
              <a:rPr lang="fr-FR" sz="2600" dirty="0" smtClean="0"/>
              <a:t>population </a:t>
            </a:r>
            <a:r>
              <a:rPr lang="fr-FR" sz="2600" dirty="0" err="1" smtClean="0"/>
              <a:t>dynamics</a:t>
            </a:r>
            <a:r>
              <a:rPr lang="fr-FR" sz="2600" dirty="0" smtClean="0"/>
              <a:t> </a:t>
            </a:r>
            <a:r>
              <a:rPr lang="fr-FR" sz="2600" dirty="0" smtClean="0"/>
              <a:t>and </a:t>
            </a:r>
            <a:r>
              <a:rPr lang="fr-FR" sz="2600" dirty="0" err="1" smtClean="0"/>
              <a:t>stability</a:t>
            </a:r>
            <a:r>
              <a:rPr lang="fr-FR" sz="2600" dirty="0" smtClean="0"/>
              <a:t> in a simple </a:t>
            </a:r>
            <a:r>
              <a:rPr lang="fr-FR" sz="2600" dirty="0" err="1" smtClean="0"/>
              <a:t>ecosystem</a:t>
            </a:r>
            <a:endParaRPr lang="fr-FR" sz="2600" dirty="0" smtClean="0"/>
          </a:p>
          <a:p>
            <a:pPr marL="514350" indent="-514350"/>
            <a:endParaRPr lang="fr-FR" sz="2600" dirty="0" smtClean="0"/>
          </a:p>
          <a:p>
            <a:endParaRPr lang="fr-FR" sz="2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34531" y="6930654"/>
            <a:ext cx="10945216" cy="662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600" dirty="0"/>
          </a:p>
        </p:txBody>
      </p:sp>
      <p:sp>
        <p:nvSpPr>
          <p:cNvPr id="30" name="Chevron 29"/>
          <p:cNvSpPr/>
          <p:nvPr/>
        </p:nvSpPr>
        <p:spPr>
          <a:xfrm rot="5400000">
            <a:off x="17084203" y="13987438"/>
            <a:ext cx="1584176" cy="720080"/>
          </a:xfrm>
          <a:prstGeom prst="chevron">
            <a:avLst>
              <a:gd name="adj" fmla="val 3728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 rot="16200000">
            <a:off x="17262379" y="14105219"/>
            <a:ext cx="1288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bg1">
                    <a:lumMod val="85000"/>
                  </a:schemeClr>
                </a:solidFill>
              </a:rPr>
              <a:t>STEP 5</a:t>
            </a:r>
            <a:endParaRPr lang="fr-FR" sz="2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1711023" y="7074670"/>
            <a:ext cx="8568952" cy="146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Aim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endParaRPr lang="fr-F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Aquatic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species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ecological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concepts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Inclusion of 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8380347" y="8946878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CONSTRUCTION OF THE PROTOTYPS</a:t>
            </a: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8668379" y="10603062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TESTING AND EVALUATION</a:t>
            </a: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8380347" y="12403262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ADJUSTING AND REFINING</a:t>
            </a: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8884403" y="13923355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DIFFUSION OF THE GAMES</a:t>
            </a: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8380347" y="7434710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DEFINITION OF THE MAIN IDEAS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21548699" y="8730854"/>
            <a:ext cx="7992888" cy="146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games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board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Size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layout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board</a:t>
            </a:r>
            <a:endParaRPr lang="fr-F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Coding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calibration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model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21548699" y="10315030"/>
            <a:ext cx="7416824" cy="191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Gather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feedbacks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audiences: </a:t>
            </a:r>
          </a:p>
          <a:p>
            <a:pPr marL="722313">
              <a:lnSpc>
                <a:spcPct val="114000"/>
              </a:lnSpc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-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Board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game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association</a:t>
            </a:r>
          </a:p>
          <a:p>
            <a:pPr marL="722313">
              <a:lnSpc>
                <a:spcPct val="114000"/>
              </a:lnSpc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-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Netlogo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users</a:t>
            </a:r>
            <a:endParaRPr lang="fr-FR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marL="722313">
              <a:lnSpc>
                <a:spcPct val="114000"/>
              </a:lnSpc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-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Scientific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community</a:t>
            </a:r>
            <a:endParaRPr lang="fr-F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1620707" y="12331254"/>
            <a:ext cx="5688632" cy="97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Refining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games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Adaptation to the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targeted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audience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1548699" y="13851347"/>
            <a:ext cx="7272808" cy="10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funding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diffusion network</a:t>
            </a:r>
          </a:p>
          <a:p>
            <a:pPr>
              <a:lnSpc>
                <a:spcPct val="114000"/>
              </a:lnSpc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Open online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computer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fr-F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</a:t>
            </a:r>
            <a:endParaRPr lang="fr-FR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Chevron 66"/>
          <p:cNvSpPr/>
          <p:nvPr/>
        </p:nvSpPr>
        <p:spPr>
          <a:xfrm rot="5400000">
            <a:off x="17156211" y="12475270"/>
            <a:ext cx="1440160" cy="720080"/>
          </a:xfrm>
          <a:prstGeom prst="chevron">
            <a:avLst>
              <a:gd name="adj" fmla="val 3728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Chevron 67"/>
          <p:cNvSpPr/>
          <p:nvPr/>
        </p:nvSpPr>
        <p:spPr>
          <a:xfrm rot="5400000">
            <a:off x="16940187" y="10891094"/>
            <a:ext cx="1872208" cy="720080"/>
          </a:xfrm>
          <a:prstGeom prst="chevron">
            <a:avLst>
              <a:gd name="adj" fmla="val 3728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9" name="Chevron 68"/>
          <p:cNvSpPr/>
          <p:nvPr/>
        </p:nvSpPr>
        <p:spPr>
          <a:xfrm rot="5400000">
            <a:off x="17048199" y="9198906"/>
            <a:ext cx="1656184" cy="720080"/>
          </a:xfrm>
          <a:prstGeom prst="chevron">
            <a:avLst>
              <a:gd name="adj" fmla="val 3728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 rot="16200000">
            <a:off x="17273992" y="12593051"/>
            <a:ext cx="1288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bg1">
                    <a:lumMod val="85000"/>
                  </a:schemeClr>
                </a:solidFill>
              </a:rPr>
              <a:t>STEP 4</a:t>
            </a:r>
            <a:endParaRPr lang="fr-FR" sz="2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 rot="16200000">
            <a:off x="17273992" y="11000950"/>
            <a:ext cx="1288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3</a:t>
            </a:r>
            <a:endParaRPr lang="fr-FR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 rot="16200000">
            <a:off x="17190371" y="9272758"/>
            <a:ext cx="1288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endParaRPr lang="fr-FR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17262379" y="7400550"/>
            <a:ext cx="12882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fr-FR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Pentagone 71"/>
          <p:cNvSpPr/>
          <p:nvPr/>
        </p:nvSpPr>
        <p:spPr>
          <a:xfrm rot="5400000">
            <a:off x="13087761" y="18199904"/>
            <a:ext cx="4104453" cy="720081"/>
          </a:xfrm>
          <a:prstGeom prst="homePlate">
            <a:avLst>
              <a:gd name="adj" fmla="val 3316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hevron 72"/>
          <p:cNvSpPr/>
          <p:nvPr/>
        </p:nvSpPr>
        <p:spPr>
          <a:xfrm rot="5400000">
            <a:off x="8875291" y="26660846"/>
            <a:ext cx="12529392" cy="720080"/>
          </a:xfrm>
          <a:prstGeom prst="chevron">
            <a:avLst>
              <a:gd name="adj" fmla="val 3728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 rot="16200000">
            <a:off x="14423375" y="22912962"/>
            <a:ext cx="1297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endParaRPr lang="fr-F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14495383" y="17584370"/>
            <a:ext cx="1297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fr-F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5932075" y="20396150"/>
            <a:ext cx="13681520" cy="978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CONSTRUCTION OF A 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PROTOTYPE</a:t>
            </a:r>
            <a:endParaRPr lang="fr-FR" sz="3200" b="1" dirty="0" smtClean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fr-FR" sz="2600" dirty="0" smtClean="0"/>
          </a:p>
          <a:p>
            <a:pPr marL="514350" indent="-514350">
              <a:buAutoNum type="arabicPeriod"/>
            </a:pPr>
            <a:r>
              <a:rPr lang="fr-FR" sz="2600" dirty="0" smtClean="0"/>
              <a:t>An agent-</a:t>
            </a:r>
            <a:r>
              <a:rPr lang="fr-FR" sz="2600" dirty="0" err="1" smtClean="0"/>
              <a:t>based</a:t>
            </a:r>
            <a:r>
              <a:rPr lang="fr-FR" sz="2600" dirty="0" smtClean="0"/>
              <a:t> model </a:t>
            </a:r>
            <a:r>
              <a:rPr lang="fr-FR" sz="2600" dirty="0" smtClean="0"/>
              <a:t>for a simple </a:t>
            </a:r>
            <a:r>
              <a:rPr lang="fr-FR" sz="2600" dirty="0" err="1" smtClean="0"/>
              <a:t>prey-predator</a:t>
            </a:r>
            <a:r>
              <a:rPr lang="fr-FR" sz="2600" dirty="0" smtClean="0"/>
              <a:t> system </a:t>
            </a:r>
            <a:r>
              <a:rPr lang="fr-FR" sz="2600" dirty="0" err="1" smtClean="0"/>
              <a:t>is</a:t>
            </a:r>
            <a:r>
              <a:rPr lang="fr-FR" sz="2600" dirty="0" smtClean="0"/>
              <a:t> </a:t>
            </a:r>
            <a:r>
              <a:rPr lang="fr-FR" sz="2600" dirty="0" err="1" smtClean="0"/>
              <a:t>proposed</a:t>
            </a:r>
            <a:r>
              <a:rPr lang="fr-FR" sz="2600" dirty="0" smtClean="0"/>
              <a:t> as a basis for the computer </a:t>
            </a:r>
            <a:r>
              <a:rPr lang="fr-FR" sz="2600" dirty="0" err="1" smtClean="0"/>
              <a:t>game</a:t>
            </a:r>
            <a:r>
              <a:rPr lang="fr-FR" sz="2600" dirty="0" smtClean="0"/>
              <a:t>.</a:t>
            </a:r>
          </a:p>
          <a:p>
            <a:pPr marL="2602565" lvl="1" indent="-514350">
              <a:buFont typeface="Arial"/>
              <a:buChar char="•"/>
            </a:pPr>
            <a:r>
              <a:rPr lang="fr-FR" sz="2600" dirty="0" err="1" smtClean="0"/>
              <a:t>Parameters</a:t>
            </a:r>
            <a:r>
              <a:rPr lang="fr-FR" sz="2600" dirty="0" smtClean="0"/>
              <a:t> : </a:t>
            </a:r>
            <a:r>
              <a:rPr lang="fr-FR" sz="2600" dirty="0" err="1" smtClean="0"/>
              <a:t>prey</a:t>
            </a:r>
            <a:r>
              <a:rPr lang="fr-FR" sz="2600" dirty="0" smtClean="0"/>
              <a:t> reproduction rate, </a:t>
            </a:r>
            <a:r>
              <a:rPr lang="fr-FR" sz="2600" dirty="0" err="1" smtClean="0"/>
              <a:t>predator</a:t>
            </a:r>
            <a:r>
              <a:rPr lang="fr-FR" sz="2600" dirty="0" smtClean="0"/>
              <a:t> </a:t>
            </a:r>
            <a:r>
              <a:rPr lang="fr-FR" sz="2600" dirty="0" err="1" smtClean="0"/>
              <a:t>survival</a:t>
            </a:r>
            <a:r>
              <a:rPr lang="fr-FR" sz="2600" dirty="0" smtClean="0"/>
              <a:t> rate and </a:t>
            </a:r>
            <a:r>
              <a:rPr lang="fr-FR" sz="2600" dirty="0" err="1" smtClean="0"/>
              <a:t>prey</a:t>
            </a:r>
            <a:r>
              <a:rPr lang="fr-FR" sz="2600" dirty="0" smtClean="0"/>
              <a:t> </a:t>
            </a:r>
            <a:r>
              <a:rPr lang="fr-FR" sz="2600" dirty="0" err="1" smtClean="0"/>
              <a:t>prelevement</a:t>
            </a:r>
            <a:r>
              <a:rPr lang="fr-FR" sz="2600" dirty="0" smtClean="0"/>
              <a:t> </a:t>
            </a:r>
            <a:r>
              <a:rPr lang="fr-FR" sz="2600" dirty="0" err="1" smtClean="0"/>
              <a:t>probability</a:t>
            </a:r>
            <a:r>
              <a:rPr lang="fr-FR" sz="2600" dirty="0" smtClean="0"/>
              <a:t>.</a:t>
            </a:r>
          </a:p>
          <a:p>
            <a:pPr marL="2602565" lvl="1" indent="-514350">
              <a:buFont typeface="Arial"/>
              <a:buChar char="•"/>
            </a:pPr>
            <a:r>
              <a:rPr lang="fr-FR" sz="2600" dirty="0" err="1" smtClean="0"/>
              <a:t>Sochasticity</a:t>
            </a:r>
            <a:r>
              <a:rPr lang="fr-FR" sz="2600" dirty="0" smtClean="0"/>
              <a:t> </a:t>
            </a:r>
            <a:r>
              <a:rPr lang="fr-FR" sz="2600" dirty="0" err="1" smtClean="0"/>
              <a:t>is</a:t>
            </a:r>
            <a:r>
              <a:rPr lang="fr-FR" sz="2600" dirty="0" smtClean="0"/>
              <a:t> </a:t>
            </a:r>
            <a:r>
              <a:rPr lang="fr-FR" sz="2600" dirty="0" err="1" smtClean="0"/>
              <a:t>included</a:t>
            </a:r>
            <a:r>
              <a:rPr lang="fr-FR" sz="2600" dirty="0" smtClean="0"/>
              <a:t> </a:t>
            </a:r>
            <a:r>
              <a:rPr lang="fr-FR" sz="2600" dirty="0" err="1" smtClean="0"/>
              <a:t>with</a:t>
            </a:r>
            <a:r>
              <a:rPr lang="fr-FR" sz="2600" dirty="0" smtClean="0"/>
              <a:t> </a:t>
            </a:r>
            <a:r>
              <a:rPr lang="fr-FR" sz="2600" dirty="0" err="1" smtClean="0"/>
              <a:t>spatialized</a:t>
            </a:r>
            <a:r>
              <a:rPr lang="fr-FR" sz="2600" dirty="0" smtClean="0"/>
              <a:t> interactions (</a:t>
            </a:r>
            <a:r>
              <a:rPr lang="fr-FR" sz="2600" dirty="0" err="1" smtClean="0"/>
              <a:t>smoothed</a:t>
            </a:r>
            <a:r>
              <a:rPr lang="fr-FR" sz="2600" dirty="0" smtClean="0"/>
              <a:t> </a:t>
            </a:r>
            <a:r>
              <a:rPr lang="fr-FR" sz="2600" dirty="0" err="1" smtClean="0"/>
              <a:t>brownian</a:t>
            </a:r>
            <a:r>
              <a:rPr lang="fr-FR" sz="2600" dirty="0" smtClean="0"/>
              <a:t> motions)</a:t>
            </a:r>
          </a:p>
          <a:p>
            <a:pPr marL="514350" indent="-514350">
              <a:buAutoNum type="arabicPeriod"/>
            </a:pPr>
            <a:endParaRPr lang="fr-FR" sz="2600" dirty="0" smtClean="0"/>
          </a:p>
          <a:p>
            <a:pPr marL="514350" indent="-514350"/>
            <a:r>
              <a:rPr lang="fr-FR" sz="2600" dirty="0" smtClean="0"/>
              <a:t>2. Model </a:t>
            </a:r>
            <a:r>
              <a:rPr lang="fr-FR" sz="2600" dirty="0" smtClean="0"/>
              <a:t>calibration : </a:t>
            </a:r>
            <a:r>
              <a:rPr lang="fr-FR" sz="2600" dirty="0" err="1" smtClean="0"/>
              <a:t>systematic</a:t>
            </a:r>
            <a:r>
              <a:rPr lang="fr-FR" sz="2600" dirty="0" smtClean="0"/>
              <a:t> exploration of </a:t>
            </a:r>
            <a:r>
              <a:rPr lang="fr-FR" sz="2600" dirty="0" err="1" smtClean="0"/>
              <a:t>parameter</a:t>
            </a:r>
            <a:r>
              <a:rPr lang="fr-FR" sz="2600" dirty="0" smtClean="0"/>
              <a:t> </a:t>
            </a:r>
            <a:r>
              <a:rPr lang="fr-FR" sz="2600" dirty="0" err="1" smtClean="0"/>
              <a:t>space</a:t>
            </a:r>
            <a:r>
              <a:rPr lang="fr-FR" sz="2600" dirty="0" smtClean="0"/>
              <a:t> to </a:t>
            </a:r>
            <a:r>
              <a:rPr lang="fr-FR" sz="2600" dirty="0" err="1" smtClean="0"/>
              <a:t>verify</a:t>
            </a:r>
            <a:r>
              <a:rPr lang="fr-FR" sz="2600" dirty="0" smtClean="0"/>
              <a:t> </a:t>
            </a:r>
            <a:r>
              <a:rPr lang="fr-FR" sz="2600" dirty="0" err="1" smtClean="0"/>
              <a:t>theoretical</a:t>
            </a:r>
            <a:r>
              <a:rPr lang="fr-FR" sz="2600" dirty="0"/>
              <a:t> </a:t>
            </a:r>
            <a:r>
              <a:rPr lang="fr-FR" sz="2600" dirty="0" err="1" smtClean="0"/>
              <a:t>average</a:t>
            </a:r>
            <a:endParaRPr lang="fr-FR" sz="2600" dirty="0" smtClean="0"/>
          </a:p>
          <a:p>
            <a:pPr marL="514350" indent="-514350"/>
            <a:r>
              <a:rPr lang="fr-FR" sz="2600" dirty="0"/>
              <a:t> </a:t>
            </a:r>
            <a:r>
              <a:rPr lang="fr-FR" sz="2600" dirty="0" smtClean="0"/>
              <a:t>   </a:t>
            </a:r>
            <a:r>
              <a:rPr lang="fr-FR" sz="2600" dirty="0" err="1" smtClean="0"/>
              <a:t>trajectories</a:t>
            </a:r>
            <a:r>
              <a:rPr lang="fr-FR" sz="2600" dirty="0" smtClean="0"/>
              <a:t> in phase </a:t>
            </a:r>
            <a:r>
              <a:rPr lang="fr-FR" sz="2600" dirty="0" err="1" smtClean="0"/>
              <a:t>space</a:t>
            </a:r>
            <a:r>
              <a:rPr lang="fr-FR" sz="2600" dirty="0" smtClean="0"/>
              <a:t>, </a:t>
            </a:r>
            <a:r>
              <a:rPr lang="fr-FR" sz="2600" dirty="0" err="1" smtClean="0"/>
              <a:t>analytical</a:t>
            </a:r>
            <a:r>
              <a:rPr lang="fr-FR" sz="2600" dirty="0" smtClean="0"/>
              <a:t> and </a:t>
            </a:r>
            <a:r>
              <a:rPr lang="fr-FR" sz="2600" dirty="0" err="1" smtClean="0"/>
              <a:t>numerical</a:t>
            </a:r>
            <a:r>
              <a:rPr lang="fr-FR" sz="2600" dirty="0" smtClean="0"/>
              <a:t> </a:t>
            </a:r>
            <a:r>
              <a:rPr lang="fr-FR" sz="2600" dirty="0" err="1" smtClean="0"/>
              <a:t>determination</a:t>
            </a:r>
            <a:r>
              <a:rPr lang="fr-FR" sz="2600" dirty="0" smtClean="0"/>
              <a:t> of initial position (</a:t>
            </a:r>
            <a:r>
              <a:rPr lang="fr-FR" sz="2600" dirty="0" err="1" smtClean="0"/>
              <a:t>attractor</a:t>
            </a:r>
            <a:r>
              <a:rPr lang="fr-FR" sz="2600" dirty="0" smtClean="0"/>
              <a:t>)</a:t>
            </a:r>
          </a:p>
          <a:p>
            <a:pPr marL="514350" indent="-514350"/>
            <a:endParaRPr lang="fr-FR" sz="2600" dirty="0"/>
          </a:p>
          <a:p>
            <a:pPr marL="514350" indent="-514350"/>
            <a:endParaRPr lang="fr-FR" sz="2600" dirty="0" smtClean="0"/>
          </a:p>
          <a:p>
            <a:pPr marL="514350" indent="-514350"/>
            <a:endParaRPr lang="fr-FR" sz="2600" dirty="0"/>
          </a:p>
          <a:p>
            <a:pPr marL="514350" indent="-514350"/>
            <a:endParaRPr lang="fr-FR" sz="2600" dirty="0" smtClean="0"/>
          </a:p>
          <a:p>
            <a:pPr marL="514350" indent="-514350"/>
            <a:endParaRPr lang="fr-FR" sz="2600" dirty="0" smtClean="0"/>
          </a:p>
          <a:p>
            <a:pPr marL="514350" indent="-514350"/>
            <a:endParaRPr lang="fr-FR" sz="2600" dirty="0"/>
          </a:p>
          <a:p>
            <a:pPr marL="514350" indent="-514350"/>
            <a:endParaRPr lang="fr-FR" sz="2600" dirty="0" smtClean="0"/>
          </a:p>
          <a:p>
            <a:pPr marL="514350" indent="-514350"/>
            <a:endParaRPr lang="fr-FR" sz="2600" dirty="0"/>
          </a:p>
          <a:p>
            <a:pPr marL="514350" indent="-514350"/>
            <a:endParaRPr lang="fr-FR" sz="2600" dirty="0" smtClean="0"/>
          </a:p>
          <a:p>
            <a:pPr marL="514350" indent="-514350"/>
            <a:endParaRPr lang="fr-FR" sz="2600" dirty="0" smtClean="0"/>
          </a:p>
          <a:p>
            <a:pPr marL="514350" indent="-514350"/>
            <a:r>
              <a:rPr lang="fr-FR" sz="2600" dirty="0" smtClean="0"/>
              <a:t>3. </a:t>
            </a:r>
            <a:r>
              <a:rPr lang="fr-FR" sz="2600" dirty="0" smtClean="0"/>
              <a:t>The </a:t>
            </a:r>
            <a:r>
              <a:rPr lang="fr-FR" sz="2600" dirty="0" err="1" smtClean="0"/>
              <a:t>player</a:t>
            </a:r>
            <a:r>
              <a:rPr lang="fr-FR" sz="2600" dirty="0" smtClean="0"/>
              <a:t>(s) </a:t>
            </a:r>
            <a:r>
              <a:rPr lang="fr-FR" sz="2600" dirty="0" err="1" smtClean="0"/>
              <a:t>can</a:t>
            </a:r>
            <a:r>
              <a:rPr lang="fr-FR" sz="2600" dirty="0" smtClean="0"/>
              <a:t> influence </a:t>
            </a:r>
            <a:r>
              <a:rPr lang="fr-FR" sz="2600" dirty="0" err="1" smtClean="0"/>
              <a:t>parameters</a:t>
            </a:r>
            <a:r>
              <a:rPr lang="fr-FR" sz="2600" dirty="0" smtClean="0"/>
              <a:t> </a:t>
            </a:r>
            <a:r>
              <a:rPr lang="fr-FR" sz="2600" dirty="0" err="1" smtClean="0"/>
              <a:t>at</a:t>
            </a:r>
            <a:r>
              <a:rPr lang="fr-FR" sz="2600" dirty="0" smtClean="0"/>
              <a:t> </a:t>
            </a:r>
            <a:r>
              <a:rPr lang="fr-FR" sz="2600" dirty="0" err="1" smtClean="0"/>
              <a:t>each</a:t>
            </a:r>
            <a:r>
              <a:rPr lang="fr-FR" sz="2600" dirty="0" smtClean="0"/>
              <a:t> </a:t>
            </a:r>
            <a:r>
              <a:rPr lang="fr-FR" sz="2600" dirty="0" err="1" smtClean="0"/>
              <a:t>turn</a:t>
            </a:r>
            <a:r>
              <a:rPr lang="fr-FR" sz="2600" dirty="0" smtClean="0"/>
              <a:t> (50 time </a:t>
            </a:r>
            <a:r>
              <a:rPr lang="fr-FR" sz="2600" dirty="0" err="1" smtClean="0"/>
              <a:t>steps</a:t>
            </a:r>
            <a:r>
              <a:rPr lang="fr-FR" sz="2600" dirty="0" smtClean="0"/>
              <a:t>) to correct the </a:t>
            </a:r>
            <a:r>
              <a:rPr lang="fr-FR" sz="2600" dirty="0" err="1" smtClean="0"/>
              <a:t>trajectory</a:t>
            </a:r>
            <a:r>
              <a:rPr lang="fr-FR" sz="2600" dirty="0" smtClean="0"/>
              <a:t>. Events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randomly</a:t>
            </a:r>
            <a:r>
              <a:rPr lang="fr-FR" sz="2600" dirty="0" smtClean="0"/>
              <a:t> </a:t>
            </a:r>
            <a:r>
              <a:rPr lang="fr-FR" sz="2600" dirty="0" err="1" smtClean="0"/>
              <a:t>perturbate</a:t>
            </a:r>
            <a:r>
              <a:rPr lang="fr-FR" sz="2600" dirty="0" smtClean="0"/>
              <a:t> the position in phase </a:t>
            </a:r>
            <a:r>
              <a:rPr lang="fr-FR" sz="2600" dirty="0" err="1" smtClean="0"/>
              <a:t>space</a:t>
            </a:r>
            <a:r>
              <a:rPr lang="fr-FR" sz="2600" dirty="0" smtClean="0"/>
              <a:t>, </a:t>
            </a:r>
            <a:r>
              <a:rPr lang="fr-FR" sz="2600" dirty="0" err="1" smtClean="0"/>
              <a:t>endangering</a:t>
            </a:r>
            <a:r>
              <a:rPr lang="fr-FR" sz="2600" dirty="0" smtClean="0"/>
              <a:t> the </a:t>
            </a:r>
            <a:r>
              <a:rPr lang="fr-FR" sz="2600" dirty="0" err="1" smtClean="0"/>
              <a:t>ecosystem</a:t>
            </a:r>
            <a:r>
              <a:rPr lang="fr-FR" sz="2600" dirty="0" smtClean="0"/>
              <a:t>.</a:t>
            </a:r>
            <a:endParaRPr lang="fr-FR" sz="2600" dirty="0" smtClean="0"/>
          </a:p>
          <a:p>
            <a:endParaRPr lang="fr-FR" sz="26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458467" y="16867758"/>
            <a:ext cx="1281742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MAIN IDEAS</a:t>
            </a: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aim</a:t>
            </a:r>
            <a:r>
              <a:rPr lang="fr-FR" sz="2600" dirty="0" smtClean="0"/>
              <a:t> of the </a:t>
            </a:r>
            <a:r>
              <a:rPr lang="fr-FR" sz="2600" dirty="0" err="1" smtClean="0"/>
              <a:t>game</a:t>
            </a:r>
            <a:r>
              <a:rPr lang="fr-FR" sz="2600" dirty="0" smtClean="0"/>
              <a:t> </a:t>
            </a:r>
            <a:r>
              <a:rPr lang="fr-FR" sz="2600" dirty="0" err="1" smtClean="0"/>
              <a:t>is</a:t>
            </a:r>
            <a:r>
              <a:rPr lang="fr-FR" sz="2600" dirty="0" smtClean="0"/>
              <a:t> to </a:t>
            </a:r>
            <a:r>
              <a:rPr lang="fr-FR" sz="2600" dirty="0" err="1" smtClean="0"/>
              <a:t>reach</a:t>
            </a:r>
            <a:r>
              <a:rPr lang="fr-FR" sz="2600" dirty="0" smtClean="0"/>
              <a:t> a stable population of </a:t>
            </a:r>
            <a:r>
              <a:rPr lang="fr-FR" sz="2600" dirty="0" err="1" smtClean="0"/>
              <a:t>fish</a:t>
            </a:r>
            <a:r>
              <a:rPr lang="fr-FR" sz="2600" dirty="0" smtClean="0"/>
              <a:t> </a:t>
            </a: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player</a:t>
            </a:r>
            <a:r>
              <a:rPr lang="fr-FR" sz="2600" dirty="0" smtClean="0"/>
              <a:t> </a:t>
            </a:r>
            <a:r>
              <a:rPr lang="fr-FR" sz="2600" dirty="0" err="1" smtClean="0"/>
              <a:t>is</a:t>
            </a:r>
            <a:r>
              <a:rPr lang="fr-FR" sz="2600" dirty="0" smtClean="0"/>
              <a:t> a </a:t>
            </a:r>
            <a:r>
              <a:rPr lang="fr-FR" sz="2600" dirty="0" err="1" smtClean="0"/>
              <a:t>fish</a:t>
            </a:r>
            <a:r>
              <a:rPr lang="fr-FR" sz="2600" dirty="0" smtClean="0"/>
              <a:t> </a:t>
            </a:r>
            <a:r>
              <a:rPr lang="fr-FR" sz="2600" dirty="0" err="1" smtClean="0"/>
              <a:t>either</a:t>
            </a:r>
            <a:r>
              <a:rPr lang="fr-FR" sz="2600" dirty="0" smtClean="0"/>
              <a:t> the </a:t>
            </a:r>
            <a:r>
              <a:rPr lang="fr-FR" sz="2600" dirty="0" err="1" smtClean="0"/>
              <a:t>roach</a:t>
            </a:r>
            <a:r>
              <a:rPr lang="fr-FR" sz="2600" dirty="0" smtClean="0"/>
              <a:t> (</a:t>
            </a:r>
            <a:r>
              <a:rPr lang="fr-FR" sz="2600" dirty="0" err="1" smtClean="0"/>
              <a:t>rutilus</a:t>
            </a:r>
            <a:r>
              <a:rPr lang="fr-FR" sz="2600" dirty="0" smtClean="0"/>
              <a:t> </a:t>
            </a:r>
            <a:r>
              <a:rPr lang="fr-FR" sz="2600" dirty="0" err="1" smtClean="0"/>
              <a:t>rutilus</a:t>
            </a:r>
            <a:r>
              <a:rPr lang="fr-FR" sz="2600" dirty="0" smtClean="0"/>
              <a:t>) or the </a:t>
            </a:r>
            <a:r>
              <a:rPr lang="fr-FR" sz="2600" dirty="0" err="1" smtClean="0"/>
              <a:t>pumpkinseed</a:t>
            </a:r>
            <a:r>
              <a:rPr lang="fr-FR" sz="2600" dirty="0" smtClean="0"/>
              <a:t> (???!!)</a:t>
            </a: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game</a:t>
            </a:r>
            <a:r>
              <a:rPr lang="fr-FR" sz="2600" dirty="0" smtClean="0"/>
              <a:t> </a:t>
            </a:r>
            <a:r>
              <a:rPr lang="fr-FR" sz="2600" dirty="0" err="1" smtClean="0"/>
              <a:t>should</a:t>
            </a:r>
            <a:r>
              <a:rPr lang="fr-FR" sz="2600" dirty="0" smtClean="0"/>
              <a:t> </a:t>
            </a:r>
            <a:r>
              <a:rPr lang="fr-FR" sz="2600" dirty="0" err="1" smtClean="0"/>
              <a:t>illustrate</a:t>
            </a:r>
            <a:r>
              <a:rPr lang="fr-FR" sz="2600" dirty="0" smtClean="0"/>
              <a:t> </a:t>
            </a:r>
            <a:r>
              <a:rPr lang="fr-FR" sz="2600" dirty="0" err="1" smtClean="0"/>
              <a:t>different</a:t>
            </a:r>
            <a:r>
              <a:rPr lang="fr-FR" sz="2600" dirty="0" smtClean="0"/>
              <a:t> </a:t>
            </a:r>
            <a:r>
              <a:rPr lang="fr-FR" sz="2600" dirty="0" err="1" smtClean="0"/>
              <a:t>feeding</a:t>
            </a:r>
            <a:r>
              <a:rPr lang="fr-FR" sz="2600" dirty="0" smtClean="0"/>
              <a:t> and reproduction </a:t>
            </a:r>
            <a:r>
              <a:rPr lang="fr-FR" sz="2600" dirty="0" err="1" smtClean="0"/>
              <a:t>strategies</a:t>
            </a:r>
            <a:r>
              <a:rPr lang="fr-FR" sz="2600" dirty="0" smtClean="0"/>
              <a:t>, </a:t>
            </a:r>
            <a:r>
              <a:rPr lang="fr-FR" sz="2600" dirty="0" err="1" smtClean="0"/>
              <a:t>predation</a:t>
            </a:r>
            <a:r>
              <a:rPr lang="fr-FR" sz="2600" dirty="0" smtClean="0"/>
              <a:t> and </a:t>
            </a:r>
            <a:r>
              <a:rPr lang="fr-FR" sz="2600" dirty="0" err="1" smtClean="0"/>
              <a:t>competition</a:t>
            </a:r>
            <a:endParaRPr lang="fr-FR" sz="2600" dirty="0" smtClean="0"/>
          </a:p>
        </p:txBody>
      </p:sp>
      <p:sp>
        <p:nvSpPr>
          <p:cNvPr id="53" name="ZoneTexte 52"/>
          <p:cNvSpPr txBox="1"/>
          <p:nvPr/>
        </p:nvSpPr>
        <p:spPr>
          <a:xfrm>
            <a:off x="1458467" y="20724235"/>
            <a:ext cx="12817424" cy="1163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CONSTRUCTION OF A 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PROTOTYPE</a:t>
            </a:r>
            <a:endParaRPr lang="fr-FR" sz="3200" b="1" dirty="0" smtClean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fr-FR" sz="2800" b="1" dirty="0" smtClean="0">
                <a:solidFill>
                  <a:schemeClr val="tx2">
                    <a:lumMod val="75000"/>
                  </a:schemeClr>
                </a:solidFill>
              </a:rPr>
              <a:t>General </a:t>
            </a:r>
            <a:r>
              <a:rPr lang="fr-FR" sz="2800" b="1" dirty="0" err="1" smtClean="0">
                <a:solidFill>
                  <a:schemeClr val="tx2">
                    <a:lumMod val="75000"/>
                  </a:schemeClr>
                </a:solidFill>
              </a:rPr>
              <a:t>rules</a:t>
            </a:r>
            <a:endParaRPr lang="fr-FR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The </a:t>
            </a:r>
            <a:r>
              <a:rPr lang="fr-FR" sz="2600" dirty="0" err="1" smtClean="0"/>
              <a:t>board</a:t>
            </a:r>
            <a:r>
              <a:rPr lang="fr-FR" sz="2600" dirty="0" smtClean="0"/>
              <a:t> </a:t>
            </a:r>
            <a:r>
              <a:rPr lang="fr-FR" sz="2600" dirty="0" err="1" smtClean="0"/>
              <a:t>represents</a:t>
            </a:r>
            <a:r>
              <a:rPr lang="fr-FR" sz="2600" dirty="0" smtClean="0"/>
              <a:t> the </a:t>
            </a:r>
            <a:r>
              <a:rPr lang="fr-FR" sz="2600" b="1" dirty="0" err="1" smtClean="0"/>
              <a:t>edge</a:t>
            </a:r>
            <a:r>
              <a:rPr lang="fr-FR" sz="2600" b="1" dirty="0" smtClean="0"/>
              <a:t> of a </a:t>
            </a:r>
            <a:r>
              <a:rPr lang="fr-FR" sz="2600" b="1" dirty="0" err="1" smtClean="0"/>
              <a:t>lak</a:t>
            </a:r>
            <a:r>
              <a:rPr lang="fr-FR" sz="2600" dirty="0" err="1" smtClean="0"/>
              <a:t>e</a:t>
            </a:r>
            <a:r>
              <a:rPr lang="fr-FR" sz="2600" dirty="0" smtClean="0"/>
              <a:t> </a:t>
            </a:r>
            <a:r>
              <a:rPr lang="fr-FR" sz="2600" dirty="0" err="1" smtClean="0"/>
              <a:t>with</a:t>
            </a:r>
            <a:r>
              <a:rPr lang="fr-FR" sz="2600" dirty="0" smtClean="0"/>
              <a:t> </a:t>
            </a:r>
            <a:r>
              <a:rPr lang="fr-FR" sz="2600" b="1" dirty="0" smtClean="0"/>
              <a:t>cases</a:t>
            </a:r>
            <a:r>
              <a:rPr lang="fr-FR" sz="2600" dirty="0" smtClean="0"/>
              <a:t> </a:t>
            </a:r>
            <a:r>
              <a:rPr lang="fr-FR" sz="2600" dirty="0" err="1" smtClean="0"/>
              <a:t>corresponding</a:t>
            </a:r>
            <a:r>
              <a:rPr lang="fr-FR" sz="2600" dirty="0" smtClean="0"/>
              <a:t> to </a:t>
            </a:r>
            <a:r>
              <a:rPr lang="fr-FR" sz="2600" b="1" dirty="0" smtClean="0"/>
              <a:t>ressources</a:t>
            </a:r>
            <a:r>
              <a:rPr lang="fr-FR" sz="2600" dirty="0" smtClean="0"/>
              <a:t>.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err="1" smtClean="0"/>
              <a:t>Each</a:t>
            </a:r>
            <a:r>
              <a:rPr lang="fr-FR" sz="2600" dirty="0" smtClean="0"/>
              <a:t> </a:t>
            </a:r>
            <a:r>
              <a:rPr lang="fr-FR" sz="2600" dirty="0" err="1" smtClean="0"/>
              <a:t>species</a:t>
            </a:r>
            <a:r>
              <a:rPr lang="fr-FR" sz="2600" dirty="0" smtClean="0"/>
              <a:t> has </a:t>
            </a:r>
            <a:r>
              <a:rPr lang="fr-FR" sz="2600" b="1" dirty="0" err="1" smtClean="0"/>
              <a:t>feeeding</a:t>
            </a:r>
            <a:r>
              <a:rPr lang="fr-FR" sz="2600" b="1" dirty="0" smtClean="0"/>
              <a:t> </a:t>
            </a:r>
            <a:r>
              <a:rPr lang="fr-FR" sz="2600" b="1" dirty="0" err="1" smtClean="0"/>
              <a:t>preferences</a:t>
            </a:r>
            <a:r>
              <a:rPr lang="fr-FR" sz="2600" dirty="0" smtClean="0"/>
              <a:t>:</a:t>
            </a:r>
          </a:p>
          <a:p>
            <a:pPr marL="514350" indent="-514350"/>
            <a:endParaRPr lang="fr-FR" sz="2600" dirty="0" smtClean="0"/>
          </a:p>
          <a:p>
            <a:pPr marL="514350" indent="-514350"/>
            <a:r>
              <a:rPr lang="fr-FR" sz="2600" dirty="0" err="1" smtClean="0"/>
              <a:t>Roach</a:t>
            </a:r>
            <a:r>
              <a:rPr lang="fr-FR" sz="2600" dirty="0" smtClean="0"/>
              <a:t> = plants and </a:t>
            </a:r>
            <a:r>
              <a:rPr lang="fr-FR" sz="2600" dirty="0" err="1" smtClean="0"/>
              <a:t>crustaceans</a:t>
            </a:r>
            <a:r>
              <a:rPr lang="fr-FR" sz="2600" dirty="0" smtClean="0"/>
              <a:t> (dessins)</a:t>
            </a:r>
          </a:p>
          <a:p>
            <a:pPr marL="514350" indent="-514350"/>
            <a:r>
              <a:rPr lang="fr-FR" sz="2600" dirty="0" err="1" smtClean="0"/>
              <a:t>Pumpinkseed</a:t>
            </a:r>
            <a:r>
              <a:rPr lang="fr-FR" sz="2600" dirty="0" smtClean="0"/>
              <a:t>= </a:t>
            </a:r>
            <a:r>
              <a:rPr lang="fr-FR" sz="2600" dirty="0" err="1" smtClean="0"/>
              <a:t>juveniles</a:t>
            </a:r>
            <a:r>
              <a:rPr lang="fr-FR" sz="2600" dirty="0" smtClean="0"/>
              <a:t> </a:t>
            </a:r>
            <a:r>
              <a:rPr lang="fr-FR" sz="2600" dirty="0" err="1" smtClean="0"/>
              <a:t>roach</a:t>
            </a:r>
            <a:r>
              <a:rPr lang="fr-FR" sz="2600" dirty="0" smtClean="0"/>
              <a:t> (</a:t>
            </a:r>
            <a:r>
              <a:rPr lang="fr-FR" sz="2600" dirty="0" err="1" smtClean="0"/>
              <a:t>predation</a:t>
            </a:r>
            <a:r>
              <a:rPr lang="fr-FR" sz="2600" dirty="0" smtClean="0"/>
              <a:t>) and </a:t>
            </a:r>
            <a:r>
              <a:rPr lang="fr-FR" sz="2600" dirty="0" err="1" smtClean="0"/>
              <a:t>crustaceans</a:t>
            </a:r>
            <a:r>
              <a:rPr lang="fr-FR" sz="2600" dirty="0" smtClean="0"/>
              <a:t> (dessin)</a:t>
            </a:r>
          </a:p>
          <a:p>
            <a:pPr marL="514350" indent="-514350"/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err="1" smtClean="0"/>
              <a:t>At</a:t>
            </a:r>
            <a:r>
              <a:rPr lang="fr-FR" sz="2600" dirty="0" smtClean="0"/>
              <a:t> </a:t>
            </a:r>
            <a:r>
              <a:rPr lang="fr-FR" sz="2600" dirty="0" err="1" smtClean="0"/>
              <a:t>each</a:t>
            </a:r>
            <a:r>
              <a:rPr lang="fr-FR" sz="2600" dirty="0" smtClean="0"/>
              <a:t> </a:t>
            </a:r>
            <a:r>
              <a:rPr lang="fr-FR" sz="2600" dirty="0" err="1" smtClean="0"/>
              <a:t>turn</a:t>
            </a:r>
            <a:r>
              <a:rPr lang="fr-FR" sz="2600" dirty="0" smtClean="0"/>
              <a:t>, the </a:t>
            </a:r>
            <a:r>
              <a:rPr lang="fr-FR" sz="2600" dirty="0" err="1" smtClean="0"/>
              <a:t>player</a:t>
            </a:r>
            <a:r>
              <a:rPr lang="fr-FR" sz="2600" dirty="0" smtClean="0"/>
              <a:t> </a:t>
            </a:r>
            <a:r>
              <a:rPr lang="fr-FR" sz="2600" dirty="0" err="1" smtClean="0"/>
              <a:t>throws</a:t>
            </a:r>
            <a:r>
              <a:rPr lang="fr-FR" sz="2600" dirty="0" smtClean="0"/>
              <a:t> </a:t>
            </a:r>
            <a:r>
              <a:rPr lang="fr-FR" sz="2600" dirty="0" err="1" smtClean="0"/>
              <a:t>dices</a:t>
            </a:r>
            <a:r>
              <a:rPr lang="fr-FR" sz="2600" dirty="0" smtClean="0"/>
              <a:t> and moves on the </a:t>
            </a:r>
            <a:r>
              <a:rPr lang="fr-FR" sz="2600" dirty="0" err="1" smtClean="0"/>
              <a:t>board</a:t>
            </a:r>
            <a:r>
              <a:rPr lang="fr-FR" sz="2600" dirty="0" smtClean="0"/>
              <a:t> </a:t>
            </a:r>
            <a:r>
              <a:rPr lang="fr-FR" sz="2600" dirty="0" err="1" smtClean="0"/>
              <a:t>his</a:t>
            </a:r>
            <a:r>
              <a:rPr lang="fr-FR" sz="2600" dirty="0" smtClean="0"/>
              <a:t> </a:t>
            </a:r>
            <a:r>
              <a:rPr lang="fr-FR" sz="2600" dirty="0" err="1" smtClean="0"/>
              <a:t>tokens</a:t>
            </a:r>
            <a:r>
              <a:rPr lang="fr-FR" sz="2600" dirty="0" smtClean="0"/>
              <a:t> (male and </a:t>
            </a:r>
            <a:r>
              <a:rPr lang="fr-FR" sz="2600" dirty="0" err="1" smtClean="0"/>
              <a:t>female</a:t>
            </a:r>
            <a:r>
              <a:rPr lang="fr-FR" sz="2600" dirty="0" smtClean="0"/>
              <a:t> </a:t>
            </a:r>
            <a:r>
              <a:rPr lang="fr-FR" sz="2600" dirty="0" err="1" smtClean="0"/>
              <a:t>fish</a:t>
            </a:r>
            <a:r>
              <a:rPr lang="fr-FR" sz="2600" dirty="0" smtClean="0"/>
              <a:t>) to cases </a:t>
            </a:r>
            <a:r>
              <a:rPr lang="fr-FR" sz="2600" dirty="0" err="1" smtClean="0"/>
              <a:t>with</a:t>
            </a:r>
            <a:r>
              <a:rPr lang="fr-FR" sz="2600" dirty="0" smtClean="0"/>
              <a:t> ressources. </a:t>
            </a:r>
          </a:p>
          <a:p>
            <a:pPr marL="514350" indent="-514350">
              <a:buFont typeface="Wingdings" pitchFamily="2" charset="2"/>
              <a:buChar char="Ø"/>
            </a:pPr>
            <a:endParaRPr lang="fr-FR" sz="26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fr-FR" sz="2600" dirty="0" smtClean="0"/>
              <a:t>To </a:t>
            </a:r>
            <a:r>
              <a:rPr lang="fr-FR" sz="2600" dirty="0" err="1" smtClean="0"/>
              <a:t>reproduce</a:t>
            </a:r>
            <a:r>
              <a:rPr lang="fr-FR" sz="2600" dirty="0" smtClean="0"/>
              <a:t> </a:t>
            </a:r>
            <a:r>
              <a:rPr lang="fr-FR" sz="2600" dirty="0" err="1" smtClean="0"/>
              <a:t>both</a:t>
            </a:r>
            <a:r>
              <a:rPr lang="fr-FR" sz="2600" dirty="0" smtClean="0"/>
              <a:t> </a:t>
            </a:r>
            <a:r>
              <a:rPr lang="fr-FR" sz="2600" dirty="0" err="1" smtClean="0"/>
              <a:t>fish</a:t>
            </a:r>
            <a:r>
              <a:rPr lang="fr-FR" sz="2600" dirty="0" smtClean="0"/>
              <a:t> </a:t>
            </a:r>
            <a:r>
              <a:rPr lang="fr-FR" sz="2600" dirty="0" err="1" smtClean="0"/>
              <a:t>should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on the </a:t>
            </a:r>
            <a:r>
              <a:rPr lang="fr-FR" sz="2600" dirty="0" err="1" smtClean="0"/>
              <a:t>same</a:t>
            </a:r>
            <a:r>
              <a:rPr lang="fr-FR" sz="2600" dirty="0" smtClean="0"/>
              <a:t> case and </a:t>
            </a:r>
            <a:r>
              <a:rPr lang="fr-FR" sz="2600" dirty="0" err="1" smtClean="0"/>
              <a:t>provide</a:t>
            </a:r>
            <a:r>
              <a:rPr lang="fr-FR" sz="2600" dirty="0" smtClean="0"/>
              <a:t> an </a:t>
            </a:r>
            <a:r>
              <a:rPr lang="fr-FR" sz="2600" dirty="0" err="1" smtClean="0"/>
              <a:t>given</a:t>
            </a:r>
            <a:r>
              <a:rPr lang="fr-FR" sz="2600" dirty="0" smtClean="0"/>
              <a:t> </a:t>
            </a:r>
            <a:r>
              <a:rPr lang="fr-FR" sz="2600" dirty="0" err="1" smtClean="0"/>
              <a:t>amount</a:t>
            </a:r>
            <a:r>
              <a:rPr lang="fr-FR" sz="2600" dirty="0" smtClean="0"/>
              <a:t> of </a:t>
            </a:r>
            <a:r>
              <a:rPr lang="fr-FR" sz="2600" dirty="0" err="1" smtClean="0"/>
              <a:t>energy</a:t>
            </a:r>
            <a:r>
              <a:rPr lang="fr-FR" sz="2600" dirty="0" smtClean="0"/>
              <a:t>. </a:t>
            </a:r>
            <a:r>
              <a:rPr lang="fr-FR" sz="2600" dirty="0" err="1" smtClean="0"/>
              <a:t>Roach</a:t>
            </a:r>
            <a:r>
              <a:rPr lang="fr-FR" sz="2600" dirty="0" smtClean="0"/>
              <a:t> </a:t>
            </a:r>
            <a:r>
              <a:rPr lang="fr-FR" sz="2600" dirty="0" err="1" smtClean="0"/>
              <a:t>should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on « plant » and the </a:t>
            </a:r>
            <a:r>
              <a:rPr lang="fr-FR" sz="2600" dirty="0" err="1" smtClean="0"/>
              <a:t>pumkinseed</a:t>
            </a:r>
            <a:r>
              <a:rPr lang="fr-FR" sz="2600" dirty="0" smtClean="0"/>
              <a:t> </a:t>
            </a:r>
            <a:r>
              <a:rPr lang="fr-FR" sz="2600" dirty="0" err="1" smtClean="0"/>
              <a:t>at</a:t>
            </a:r>
            <a:r>
              <a:rPr lang="fr-FR" sz="2600" dirty="0" smtClean="0"/>
              <a:t> the </a:t>
            </a:r>
            <a:r>
              <a:rPr lang="fr-FR" sz="2600" dirty="0" err="1" smtClean="0"/>
              <a:t>bottom</a:t>
            </a:r>
            <a:r>
              <a:rPr lang="fr-FR" sz="2600" dirty="0" smtClean="0"/>
              <a:t> of the </a:t>
            </a:r>
            <a:r>
              <a:rPr lang="fr-FR" sz="2600" dirty="0" err="1" smtClean="0"/>
              <a:t>lake</a:t>
            </a:r>
            <a:r>
              <a:rPr lang="fr-FR" sz="2600" dirty="0" smtClean="0"/>
              <a:t> and the male </a:t>
            </a:r>
            <a:r>
              <a:rPr lang="fr-FR" sz="2600" dirty="0" err="1" smtClean="0"/>
              <a:t>should</a:t>
            </a:r>
            <a:r>
              <a:rPr lang="fr-FR" sz="2600" dirty="0" smtClean="0"/>
              <a:t> </a:t>
            </a:r>
            <a:r>
              <a:rPr lang="fr-FR" sz="2600" dirty="0" err="1" smtClean="0"/>
              <a:t>constructs</a:t>
            </a:r>
            <a:r>
              <a:rPr lang="fr-FR" sz="2600" dirty="0" smtClean="0"/>
              <a:t> a </a:t>
            </a:r>
            <a:r>
              <a:rPr lang="fr-FR" sz="2600" dirty="0" err="1" smtClean="0"/>
              <a:t>nest</a:t>
            </a:r>
            <a:endParaRPr lang="fr-FR" sz="2600" dirty="0" smtClean="0"/>
          </a:p>
          <a:p>
            <a:pPr marL="514350" indent="-514350"/>
            <a:endParaRPr lang="fr-FR" sz="26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fr-FR" sz="2800" b="1" dirty="0" smtClean="0">
                <a:solidFill>
                  <a:schemeClr val="tx2">
                    <a:lumMod val="75000"/>
                  </a:schemeClr>
                </a:solidFill>
              </a:rPr>
              <a:t>Incorporation of chance: </a:t>
            </a:r>
            <a:r>
              <a:rPr lang="fr-FR" sz="2800" b="1" dirty="0" err="1" smtClean="0">
                <a:solidFill>
                  <a:schemeClr val="tx2">
                    <a:lumMod val="75000"/>
                  </a:schemeClr>
                </a:solidFill>
              </a:rPr>
              <a:t>external</a:t>
            </a:r>
            <a:r>
              <a:rPr lang="fr-FR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800" b="1" dirty="0" err="1" smtClean="0">
                <a:solidFill>
                  <a:schemeClr val="tx2">
                    <a:lumMod val="75000"/>
                  </a:schemeClr>
                </a:solidFill>
              </a:rPr>
              <a:t>events</a:t>
            </a:r>
            <a:endParaRPr lang="fr-FR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/>
            <a:endParaRPr lang="fr-FR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Tx/>
              <a:buChar char="-"/>
            </a:pPr>
            <a:r>
              <a:rPr lang="fr-FR" sz="2600" dirty="0" err="1" smtClean="0"/>
              <a:t>Disturbation</a:t>
            </a:r>
            <a:r>
              <a:rPr lang="fr-FR" sz="2600" dirty="0" smtClean="0"/>
              <a:t> </a:t>
            </a:r>
            <a:r>
              <a:rPr lang="fr-FR" sz="2600" dirty="0" err="1" smtClean="0"/>
              <a:t>affecting</a:t>
            </a:r>
            <a:r>
              <a:rPr lang="fr-FR" sz="2600" dirty="0" smtClean="0"/>
              <a:t>:</a:t>
            </a:r>
          </a:p>
          <a:p>
            <a:pPr marL="514350" indent="-514350">
              <a:buFontTx/>
              <a:buChar char="-"/>
            </a:pPr>
            <a:r>
              <a:rPr lang="fr-FR" sz="2600" dirty="0" smtClean="0">
                <a:sym typeface="Wingdings" pitchFamily="2" charset="2"/>
              </a:rPr>
              <a:t> ressources</a:t>
            </a:r>
          </a:p>
          <a:p>
            <a:pPr marL="514350" indent="-514350">
              <a:buFontTx/>
              <a:buChar char="-"/>
            </a:pPr>
            <a:r>
              <a:rPr lang="fr-FR" sz="2600" dirty="0" smtClean="0">
                <a:sym typeface="Wingdings" pitchFamily="2" charset="2"/>
              </a:rPr>
              <a:t> </a:t>
            </a:r>
            <a:r>
              <a:rPr lang="fr-FR" sz="2600" dirty="0" err="1" smtClean="0">
                <a:sym typeface="Wingdings" pitchFamily="2" charset="2"/>
              </a:rPr>
              <a:t>players</a:t>
            </a:r>
            <a:endParaRPr lang="fr-FR" sz="2600" dirty="0" smtClean="0">
              <a:sym typeface="Wingdings" pitchFamily="2" charset="2"/>
            </a:endParaRPr>
          </a:p>
          <a:p>
            <a:pPr marL="514350" indent="-514350">
              <a:buFontTx/>
              <a:buChar char="-"/>
            </a:pPr>
            <a:r>
              <a:rPr lang="fr-FR" sz="2600" dirty="0" smtClean="0">
                <a:sym typeface="Wingdings" pitchFamily="2" charset="2"/>
              </a:rPr>
              <a:t> the </a:t>
            </a:r>
            <a:r>
              <a:rPr lang="fr-FR" sz="2600" dirty="0" err="1" smtClean="0">
                <a:sym typeface="Wingdings" pitchFamily="2" charset="2"/>
              </a:rPr>
              <a:t>ecosystems</a:t>
            </a:r>
            <a:endParaRPr lang="fr-FR" sz="2600" dirty="0" smtClean="0"/>
          </a:p>
          <a:p>
            <a:pPr marL="514350" indent="-514350"/>
            <a:endParaRPr lang="fr-FR" sz="2800" dirty="0" smtClean="0"/>
          </a:p>
          <a:p>
            <a:pPr marL="514350" indent="-514350"/>
            <a:endParaRPr lang="fr-FR" sz="2800" dirty="0" smtClean="0"/>
          </a:p>
          <a:p>
            <a:pPr marL="514350" indent="-514350"/>
            <a:endParaRPr lang="fr-FR" sz="2800" dirty="0" smtClean="0"/>
          </a:p>
          <a:p>
            <a:pPr marL="514350" indent="-514350"/>
            <a:endParaRPr lang="fr-FR" sz="2800" dirty="0" smtClean="0"/>
          </a:p>
          <a:p>
            <a:endParaRPr lang="fr-FR" sz="2800" dirty="0"/>
          </a:p>
        </p:txBody>
      </p:sp>
      <p:pic>
        <p:nvPicPr>
          <p:cNvPr id="2" name="Picture 1" descr="0.01-0.6-0.01_spe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099" y="25364702"/>
            <a:ext cx="3994075" cy="3462733"/>
          </a:xfrm>
          <a:prstGeom prst="rect">
            <a:avLst/>
          </a:prstGeom>
        </p:spPr>
      </p:pic>
      <p:pic>
        <p:nvPicPr>
          <p:cNvPr id="3" name="Picture 2" descr="0.015-0.6-0.02_spe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587" y="25220686"/>
            <a:ext cx="3744417" cy="3456384"/>
          </a:xfrm>
          <a:prstGeom prst="rect">
            <a:avLst/>
          </a:prstGeom>
        </p:spPr>
      </p:pic>
      <p:pic>
        <p:nvPicPr>
          <p:cNvPr id="11" name="Picture 10" descr="screen_ga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67" y="29901206"/>
            <a:ext cx="8136904" cy="50855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220107" y="35301806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Screenshot of game interface (</a:t>
            </a:r>
            <a:r>
              <a:rPr lang="en-US" sz="2000" i="1" dirty="0" err="1" smtClean="0"/>
              <a:t>NetLogo</a:t>
            </a:r>
            <a:r>
              <a:rPr lang="en-US" sz="2000" i="1" dirty="0" smtClean="0"/>
              <a:t> software) </a:t>
            </a:r>
            <a:endParaRPr lang="en-US" sz="2000" i="1" dirty="0"/>
          </a:p>
        </p:txBody>
      </p:sp>
      <p:pic>
        <p:nvPicPr>
          <p:cNvPr id="19" name="Picture 18" descr="ex_events_phas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027" y="30261246"/>
            <a:ext cx="4032448" cy="382281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25797171" y="32853534"/>
            <a:ext cx="720080" cy="1728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933075" y="3436570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Prey death event</a:t>
            </a:r>
            <a:endParaRPr lang="en-US" sz="2000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6517251" y="31485382"/>
            <a:ext cx="1872208" cy="2952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381347" y="34437710"/>
            <a:ext cx="289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Predator death event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505</Words>
  <Application>Microsoft Macintosh PowerPoint</Application>
  <PresentationFormat>Custom</PresentationFormat>
  <Paragraphs>93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Travail</dc:creator>
  <cp:lastModifiedBy>Jean</cp:lastModifiedBy>
  <cp:revision>31</cp:revision>
  <dcterms:created xsi:type="dcterms:W3CDTF">2016-04-29T16:12:44Z</dcterms:created>
  <dcterms:modified xsi:type="dcterms:W3CDTF">2016-05-13T07:55:08Z</dcterms:modified>
</cp:coreProperties>
</file>