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B7DEE8"/>
    <a:srgbClr val="93CDDD"/>
    <a:srgbClr val="31859C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744" y="343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40C2-E881-41FC-8F37-634A950D4B74}" type="datetimeFigureOut">
              <a:rPr lang="fr-FR" smtClean="0"/>
              <a:pPr/>
              <a:t>14/05/16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elene.serra@ineris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8380347" y="12331254"/>
            <a:ext cx="10369152" cy="1152128"/>
          </a:xfrm>
          <a:prstGeom prst="rect">
            <a:avLst/>
          </a:prstGeom>
          <a:solidFill>
            <a:srgbClr val="21596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8380347" y="10387038"/>
            <a:ext cx="10369152" cy="1872208"/>
          </a:xfrm>
          <a:prstGeom prst="rect">
            <a:avLst/>
          </a:prstGeom>
          <a:solidFill>
            <a:srgbClr val="93CDD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18380347" y="8802862"/>
            <a:ext cx="10297144" cy="1440160"/>
          </a:xfrm>
          <a:prstGeom prst="rect">
            <a:avLst/>
          </a:prstGeom>
          <a:solidFill>
            <a:srgbClr val="B7DEE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8380347" y="7002662"/>
            <a:ext cx="10441160" cy="1584176"/>
          </a:xfrm>
          <a:prstGeom prst="rect">
            <a:avLst/>
          </a:prstGeom>
          <a:solidFill>
            <a:srgbClr val="DBEEF4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entagone 70"/>
          <p:cNvSpPr/>
          <p:nvPr/>
        </p:nvSpPr>
        <p:spPr>
          <a:xfrm rot="5400000">
            <a:off x="16940187" y="7506718"/>
            <a:ext cx="1872208" cy="720080"/>
          </a:xfrm>
          <a:prstGeom prst="homePlate">
            <a:avLst>
              <a:gd name="adj" fmla="val 331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834731" y="968506"/>
            <a:ext cx="23258584" cy="15841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06939" y="1256538"/>
            <a:ext cx="20882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Game-based tools to transmit freshwater ecology concepts</a:t>
            </a:r>
            <a:endParaRPr lang="fr-FR" sz="5500" dirty="0" smtClean="0"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47" y="2840714"/>
            <a:ext cx="28443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smtClean="0"/>
              <a:t>SERRA, Hélène</a:t>
            </a:r>
            <a:r>
              <a:rPr lang="fr-FR" sz="3200" baseline="30000" dirty="0" smtClean="0"/>
              <a:t>1</a:t>
            </a:r>
            <a:r>
              <a:rPr lang="fr-FR" sz="3200" dirty="0" smtClean="0"/>
              <a:t> , RAIMBAULT, Juste</a:t>
            </a:r>
            <a:r>
              <a:rPr lang="fr-FR" sz="3200" baseline="30000" dirty="0" smtClean="0"/>
              <a:t>2</a:t>
            </a:r>
            <a:r>
              <a:rPr lang="fr-FR" sz="3200" dirty="0" smtClean="0"/>
              <a:t> </a:t>
            </a:r>
            <a:r>
              <a:rPr lang="en-US" sz="3200" dirty="0" smtClean="0"/>
              <a:t> *corresponding author: </a:t>
            </a:r>
            <a:r>
              <a:rPr lang="en-US" sz="3200" b="1" dirty="0" smtClean="0">
                <a:hlinkClick r:id="rId2"/>
              </a:rPr>
              <a:t>helene.serra@ineris.fr</a:t>
            </a:r>
            <a:endParaRPr lang="fr-FR" sz="3200" dirty="0" smtClean="0"/>
          </a:p>
          <a:p>
            <a:pPr algn="ctr"/>
            <a:r>
              <a:rPr lang="en-US" sz="3200" baseline="30000" dirty="0" smtClean="0"/>
              <a:t>1 </a:t>
            </a:r>
            <a:r>
              <a:rPr lang="fr-FR" sz="3200" dirty="0" err="1" smtClean="0"/>
              <a:t>University</a:t>
            </a:r>
            <a:r>
              <a:rPr lang="fr-FR" sz="3200" dirty="0" smtClean="0"/>
              <a:t> of Bordeaux/UMR CNRS 5805 EPOC/LPTC, </a:t>
            </a:r>
            <a:r>
              <a:rPr lang="en-US" sz="3200" dirty="0" smtClean="0"/>
              <a:t>France</a:t>
            </a:r>
          </a:p>
          <a:p>
            <a:pPr algn="ctr"/>
            <a:r>
              <a:rPr lang="en-US" sz="3200" baseline="30000" dirty="0" smtClean="0">
                <a:cs typeface="Aharoni" pitchFamily="2" charset="-79"/>
              </a:rPr>
              <a:t>2</a:t>
            </a:r>
            <a:r>
              <a:rPr lang="en-US" sz="3200" dirty="0" smtClean="0">
                <a:cs typeface="Aharoni" pitchFamily="2" charset="-79"/>
              </a:rPr>
              <a:t> CNRS/</a:t>
            </a:r>
            <a:r>
              <a:rPr lang="en-US" sz="3200" dirty="0" err="1" smtClean="0">
                <a:cs typeface="Aharoni" pitchFamily="2" charset="-79"/>
              </a:rPr>
              <a:t>polytechnique</a:t>
            </a:r>
            <a:endParaRPr lang="fr-FR" sz="4000" dirty="0">
              <a:cs typeface="Aharoni" pitchFamily="2" charset="-79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5400000">
            <a:off x="7768320" y="829275"/>
            <a:ext cx="576065" cy="1002741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65007" y="5554951"/>
            <a:ext cx="708078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 and OBJECTIVES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à coins arrondis 8"/>
          <p:cNvSpPr/>
          <p:nvPr/>
        </p:nvSpPr>
        <p:spPr>
          <a:xfrm rot="5400000">
            <a:off x="23060867" y="-198138"/>
            <a:ext cx="576064" cy="120973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876291" y="5579632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METHODOLOGY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ctangle à coins arrondis 12"/>
          <p:cNvSpPr/>
          <p:nvPr/>
        </p:nvSpPr>
        <p:spPr>
          <a:xfrm rot="5400000">
            <a:off x="7431584" y="8086328"/>
            <a:ext cx="584212" cy="123864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86659" y="13987436"/>
            <a:ext cx="8756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BOARD GAME: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individual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based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approach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à coins arrondis 14"/>
          <p:cNvSpPr/>
          <p:nvPr/>
        </p:nvSpPr>
        <p:spPr>
          <a:xfrm rot="5400000">
            <a:off x="21833184" y="8086329"/>
            <a:ext cx="584212" cy="123864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7588259" y="13915430"/>
            <a:ext cx="111623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COMPUTER 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GAME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: 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population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dynamics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073282" y="14563502"/>
            <a:ext cx="14185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MAIN IDEAS</a:t>
            </a:r>
          </a:p>
          <a:p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aim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to </a:t>
            </a:r>
            <a:r>
              <a:rPr lang="fr-FR" sz="2600" dirty="0" err="1" smtClean="0"/>
              <a:t>maintain</a:t>
            </a:r>
            <a:r>
              <a:rPr lang="fr-FR" sz="2600" dirty="0" smtClean="0"/>
              <a:t> the </a:t>
            </a:r>
            <a:r>
              <a:rPr lang="fr-FR" sz="2600" dirty="0" err="1" smtClean="0"/>
              <a:t>ecosystem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the </a:t>
            </a:r>
            <a:r>
              <a:rPr lang="fr-FR" sz="2600" dirty="0" err="1" smtClean="0"/>
              <a:t>equilibrium</a:t>
            </a:r>
            <a:r>
              <a:rPr lang="fr-FR" sz="2600" dirty="0" smtClean="0"/>
              <a:t> </a:t>
            </a:r>
            <a:r>
              <a:rPr lang="fr-FR" sz="2600" dirty="0" err="1" smtClean="0"/>
              <a:t>between</a:t>
            </a:r>
            <a:r>
              <a:rPr lang="fr-FR" sz="2600" dirty="0" smtClean="0"/>
              <a:t> </a:t>
            </a:r>
            <a:r>
              <a:rPr lang="fr-FR" sz="2600" dirty="0" err="1" smtClean="0"/>
              <a:t>preys</a:t>
            </a:r>
            <a:r>
              <a:rPr lang="fr-FR" sz="2600" dirty="0" smtClean="0"/>
              <a:t> and </a:t>
            </a:r>
            <a:r>
              <a:rPr lang="fr-FR" sz="2600" dirty="0" err="1" smtClean="0"/>
              <a:t>predators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(s) </a:t>
            </a:r>
            <a:r>
              <a:rPr lang="fr-FR" sz="2600" dirty="0" err="1" smtClean="0"/>
              <a:t>controls</a:t>
            </a:r>
            <a:r>
              <a:rPr lang="fr-FR" sz="2600" dirty="0" smtClean="0"/>
              <a:t> the </a:t>
            </a:r>
            <a:r>
              <a:rPr lang="fr-FR" sz="2600" dirty="0" err="1" smtClean="0"/>
              <a:t>behavior</a:t>
            </a:r>
            <a:r>
              <a:rPr lang="fr-FR" sz="2600" dirty="0" smtClean="0"/>
              <a:t> of population of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pray</a:t>
            </a:r>
            <a:r>
              <a:rPr lang="fr-FR" sz="2600" dirty="0" smtClean="0"/>
              <a:t>) and </a:t>
            </a:r>
            <a:r>
              <a:rPr lang="fr-FR" sz="2600" dirty="0" err="1" smtClean="0"/>
              <a:t>pumpkinseed</a:t>
            </a:r>
            <a:r>
              <a:rPr lang="fr-FR" sz="2600" dirty="0" smtClean="0"/>
              <a:t> (</a:t>
            </a:r>
            <a:r>
              <a:rPr lang="fr-FR" sz="2600" dirty="0" err="1" smtClean="0"/>
              <a:t>predators</a:t>
            </a:r>
            <a:r>
              <a:rPr lang="fr-FR" sz="2600" dirty="0" smtClean="0"/>
              <a:t>)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illustrate</a:t>
            </a:r>
            <a:r>
              <a:rPr lang="fr-FR" sz="2600" dirty="0" smtClean="0"/>
              <a:t> population </a:t>
            </a:r>
            <a:r>
              <a:rPr lang="fr-FR" sz="2600" dirty="0" err="1" smtClean="0"/>
              <a:t>dynamics</a:t>
            </a:r>
            <a:r>
              <a:rPr lang="fr-FR" sz="2600" dirty="0" smtClean="0"/>
              <a:t> and </a:t>
            </a:r>
            <a:r>
              <a:rPr lang="fr-FR" sz="2600" dirty="0" err="1" smtClean="0"/>
              <a:t>stability</a:t>
            </a:r>
            <a:r>
              <a:rPr lang="fr-FR" sz="2600" dirty="0" smtClean="0"/>
              <a:t> in a simple </a:t>
            </a:r>
            <a:r>
              <a:rPr lang="fr-FR" sz="2600" dirty="0" err="1" smtClean="0"/>
              <a:t>ecosystem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endParaRPr lang="fr-FR" sz="2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34531" y="6930654"/>
            <a:ext cx="10945216" cy="662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dirty="0"/>
          </a:p>
        </p:txBody>
      </p:sp>
      <p:sp>
        <p:nvSpPr>
          <p:cNvPr id="30" name="Chevron 29"/>
          <p:cNvSpPr/>
          <p:nvPr/>
        </p:nvSpPr>
        <p:spPr>
          <a:xfrm rot="5400000">
            <a:off x="17084203" y="12547278"/>
            <a:ext cx="1584176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17190371" y="12729142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bg1">
                    <a:lumMod val="85000"/>
                  </a:schemeClr>
                </a:solidFill>
              </a:rPr>
              <a:t>STEP 5</a:t>
            </a:r>
            <a:endParaRPr lang="fr-FR" sz="2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1711023" y="7074670"/>
            <a:ext cx="8568952" cy="146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Aquatic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species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ecological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concepts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Inclusion of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8380347" y="894687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CONSTRUCTION OF THE PROTOTYPS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8668379" y="10603062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TESTING AND EVALUATION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812395" y="12403262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DIFFUSION OF THE GAMES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8380347" y="743471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DEFINITION OF THE MAIN IDEAS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1548699" y="8730854"/>
            <a:ext cx="7992888" cy="146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layout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calibration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model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21548699" y="10315030"/>
            <a:ext cx="7416824" cy="191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feedbacks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audiences: </a:t>
            </a: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Board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game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association</a:t>
            </a: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Netlogo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users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Scientific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community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1548699" y="12403262"/>
            <a:ext cx="7272808" cy="10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funding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diffusion network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 online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computer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 rot="5400000">
            <a:off x="16940187" y="10891094"/>
            <a:ext cx="1872208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5400000">
            <a:off x="17048199" y="9198906"/>
            <a:ext cx="1656184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17273992" y="11000950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17190371" y="9272758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17262379" y="7400550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Pentagone 71"/>
          <p:cNvSpPr/>
          <p:nvPr/>
        </p:nvSpPr>
        <p:spPr>
          <a:xfrm rot="5400000">
            <a:off x="13073710" y="16349892"/>
            <a:ext cx="4104453" cy="691980"/>
          </a:xfrm>
          <a:prstGeom prst="homePlate">
            <a:avLst>
              <a:gd name="adj" fmla="val 331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hevron 72"/>
          <p:cNvSpPr/>
          <p:nvPr/>
        </p:nvSpPr>
        <p:spPr>
          <a:xfrm rot="5400000">
            <a:off x="8861241" y="24810833"/>
            <a:ext cx="12529392" cy="691979"/>
          </a:xfrm>
          <a:prstGeom prst="chevron">
            <a:avLst>
              <a:gd name="adj" fmla="val 372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 rot="16200000">
            <a:off x="14423375" y="21048899"/>
            <a:ext cx="129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fr-F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14495383" y="15720307"/>
            <a:ext cx="129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fr-F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5644043" y="17443822"/>
            <a:ext cx="13147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CONSTRUCTION OF A PROTOTYPE</a:t>
            </a:r>
          </a:p>
          <a:p>
            <a:endParaRPr lang="fr-FR" sz="2600" dirty="0" smtClean="0"/>
          </a:p>
          <a:p>
            <a:pPr marL="514350" indent="-514350">
              <a:buAutoNum type="arabicPeriod"/>
            </a:pPr>
            <a:r>
              <a:rPr lang="fr-FR" sz="2600" dirty="0" smtClean="0"/>
              <a:t>An agent-</a:t>
            </a:r>
            <a:r>
              <a:rPr lang="fr-FR" sz="2600" dirty="0" err="1" smtClean="0"/>
              <a:t>based</a:t>
            </a:r>
            <a:r>
              <a:rPr lang="fr-FR" sz="2600" dirty="0" smtClean="0"/>
              <a:t> model for a simple </a:t>
            </a:r>
            <a:r>
              <a:rPr lang="fr-FR" sz="2600" dirty="0" err="1" smtClean="0"/>
              <a:t>prey-predator</a:t>
            </a:r>
            <a:r>
              <a:rPr lang="fr-FR" sz="2600" dirty="0" smtClean="0"/>
              <a:t> system </a:t>
            </a:r>
            <a:r>
              <a:rPr lang="fr-FR" sz="2600" dirty="0" err="1" smtClean="0"/>
              <a:t>is</a:t>
            </a:r>
            <a:r>
              <a:rPr lang="fr-FR" sz="2600" dirty="0" smtClean="0"/>
              <a:t> </a:t>
            </a:r>
            <a:r>
              <a:rPr lang="fr-FR" sz="2600" dirty="0" err="1" smtClean="0"/>
              <a:t>proposed</a:t>
            </a:r>
            <a:r>
              <a:rPr lang="fr-FR" sz="2600" dirty="0" smtClean="0"/>
              <a:t> as a basis for the computer </a:t>
            </a:r>
            <a:r>
              <a:rPr lang="fr-FR" sz="2600" dirty="0" err="1" smtClean="0"/>
              <a:t>game</a:t>
            </a:r>
            <a:r>
              <a:rPr lang="fr-FR" sz="2600" dirty="0" smtClean="0"/>
              <a:t>.</a:t>
            </a:r>
          </a:p>
          <a:p>
            <a:pPr marL="2602565" lvl="1" indent="-514350">
              <a:buFont typeface="Arial"/>
              <a:buChar char="•"/>
            </a:pPr>
            <a:r>
              <a:rPr lang="fr-FR" sz="2600" dirty="0" err="1" smtClean="0"/>
              <a:t>Parameters</a:t>
            </a:r>
            <a:r>
              <a:rPr lang="fr-FR" sz="2600" dirty="0" smtClean="0"/>
              <a:t> : </a:t>
            </a:r>
            <a:r>
              <a:rPr lang="fr-FR" sz="2600" dirty="0" err="1" smtClean="0"/>
              <a:t>prey</a:t>
            </a:r>
            <a:r>
              <a:rPr lang="fr-FR" sz="2600" dirty="0" smtClean="0"/>
              <a:t> reproduction rate, </a:t>
            </a:r>
            <a:r>
              <a:rPr lang="fr-FR" sz="2600" dirty="0" err="1" smtClean="0"/>
              <a:t>predator</a:t>
            </a:r>
            <a:r>
              <a:rPr lang="fr-FR" sz="2600" dirty="0" smtClean="0"/>
              <a:t> </a:t>
            </a:r>
            <a:r>
              <a:rPr lang="fr-FR" sz="2600" dirty="0" err="1" smtClean="0"/>
              <a:t>survival</a:t>
            </a:r>
            <a:r>
              <a:rPr lang="fr-FR" sz="2600" dirty="0" smtClean="0"/>
              <a:t> rate and </a:t>
            </a:r>
            <a:r>
              <a:rPr lang="fr-FR" sz="2600" dirty="0" err="1" smtClean="0"/>
              <a:t>prey</a:t>
            </a:r>
            <a:r>
              <a:rPr lang="fr-FR" sz="2600" dirty="0" smtClean="0"/>
              <a:t> </a:t>
            </a:r>
            <a:r>
              <a:rPr lang="fr-FR" sz="2600" dirty="0" err="1" smtClean="0"/>
              <a:t>prelevement</a:t>
            </a:r>
            <a:r>
              <a:rPr lang="fr-FR" sz="2600" dirty="0" smtClean="0"/>
              <a:t> </a:t>
            </a:r>
            <a:r>
              <a:rPr lang="fr-FR" sz="2600" dirty="0" err="1" smtClean="0"/>
              <a:t>probability</a:t>
            </a:r>
            <a:r>
              <a:rPr lang="fr-FR" sz="2600" dirty="0" smtClean="0"/>
              <a:t>.</a:t>
            </a:r>
          </a:p>
          <a:p>
            <a:pPr marL="2602565" lvl="1" indent="-514350">
              <a:buFont typeface="Arial"/>
              <a:buChar char="•"/>
            </a:pPr>
            <a:r>
              <a:rPr lang="fr-FR" sz="2600" dirty="0" err="1" smtClean="0"/>
              <a:t>Sochasticity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</a:t>
            </a:r>
            <a:r>
              <a:rPr lang="fr-FR" sz="2600" dirty="0" err="1" smtClean="0"/>
              <a:t>included</a:t>
            </a:r>
            <a:r>
              <a:rPr lang="fr-FR" sz="2600" dirty="0" smtClean="0"/>
              <a:t> </a:t>
            </a:r>
            <a:r>
              <a:rPr lang="fr-FR" sz="2600" dirty="0" err="1" smtClean="0"/>
              <a:t>with</a:t>
            </a:r>
            <a:r>
              <a:rPr lang="fr-FR" sz="2600" dirty="0" smtClean="0"/>
              <a:t> </a:t>
            </a:r>
            <a:r>
              <a:rPr lang="fr-FR" sz="2600" dirty="0" err="1" smtClean="0"/>
              <a:t>spatialized</a:t>
            </a:r>
            <a:r>
              <a:rPr lang="fr-FR" sz="2600" dirty="0" smtClean="0"/>
              <a:t> interactions (</a:t>
            </a:r>
            <a:r>
              <a:rPr lang="fr-FR" sz="2600" dirty="0" err="1" smtClean="0"/>
              <a:t>smoothed</a:t>
            </a:r>
            <a:r>
              <a:rPr lang="fr-FR" sz="2600" dirty="0" smtClean="0"/>
              <a:t> </a:t>
            </a:r>
            <a:r>
              <a:rPr lang="fr-FR" sz="2600" dirty="0" err="1" smtClean="0"/>
              <a:t>brownian</a:t>
            </a:r>
            <a:r>
              <a:rPr lang="fr-FR" sz="2600" dirty="0" smtClean="0"/>
              <a:t> motions</a:t>
            </a:r>
            <a:r>
              <a:rPr lang="fr-FR" sz="2600" dirty="0" smtClean="0"/>
              <a:t>)</a:t>
            </a:r>
            <a:endParaRPr lang="fr-FR" sz="2600" dirty="0" smtClean="0"/>
          </a:p>
          <a:p>
            <a:endParaRPr lang="fr-FR" sz="2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458467" y="15003695"/>
            <a:ext cx="123172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MAIN IDEAS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aim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to </a:t>
            </a:r>
            <a:r>
              <a:rPr lang="fr-FR" sz="2600" dirty="0" err="1" smtClean="0"/>
              <a:t>reach</a:t>
            </a:r>
            <a:r>
              <a:rPr lang="fr-FR" sz="2600" dirty="0" smtClean="0"/>
              <a:t> a stable population of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a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  <a:r>
              <a:rPr lang="fr-FR" sz="2600" dirty="0" err="1" smtClean="0"/>
              <a:t>either</a:t>
            </a:r>
            <a:r>
              <a:rPr lang="fr-FR" sz="2600" dirty="0" smtClean="0"/>
              <a:t> the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rutilus</a:t>
            </a:r>
            <a:r>
              <a:rPr lang="fr-FR" sz="2600" dirty="0" smtClean="0"/>
              <a:t> </a:t>
            </a:r>
            <a:r>
              <a:rPr lang="fr-FR" sz="2600" dirty="0" err="1" smtClean="0"/>
              <a:t>rutilus</a:t>
            </a:r>
            <a:r>
              <a:rPr lang="fr-FR" sz="2600" dirty="0" smtClean="0"/>
              <a:t>) or the </a:t>
            </a:r>
            <a:r>
              <a:rPr lang="fr-FR" sz="2600" dirty="0" err="1" smtClean="0"/>
              <a:t>pumpkinseed</a:t>
            </a:r>
            <a:r>
              <a:rPr lang="fr-FR" sz="2600" dirty="0" smtClean="0"/>
              <a:t> (???!!)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illustrate</a:t>
            </a:r>
            <a:r>
              <a:rPr lang="fr-FR" sz="2600" dirty="0" smtClean="0"/>
              <a:t>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</a:t>
            </a:r>
            <a:r>
              <a:rPr lang="fr-FR" sz="2600" dirty="0" err="1" smtClean="0"/>
              <a:t>feeding</a:t>
            </a:r>
            <a:r>
              <a:rPr lang="fr-FR" sz="2600" dirty="0" smtClean="0"/>
              <a:t> and reproduction </a:t>
            </a:r>
            <a:r>
              <a:rPr lang="fr-FR" sz="2600" dirty="0" err="1" smtClean="0"/>
              <a:t>strategies</a:t>
            </a:r>
            <a:r>
              <a:rPr lang="fr-FR" sz="2600" dirty="0" smtClean="0"/>
              <a:t>, </a:t>
            </a:r>
            <a:r>
              <a:rPr lang="fr-FR" sz="2600" dirty="0" err="1" smtClean="0"/>
              <a:t>predation</a:t>
            </a:r>
            <a:r>
              <a:rPr lang="fr-FR" sz="2600" dirty="0" smtClean="0"/>
              <a:t> and </a:t>
            </a:r>
            <a:r>
              <a:rPr lang="fr-FR" sz="2600" dirty="0" err="1" smtClean="0"/>
              <a:t>competition</a:t>
            </a:r>
            <a:endParaRPr lang="fr-FR" sz="2600" dirty="0" smtClean="0"/>
          </a:p>
        </p:txBody>
      </p:sp>
      <p:sp>
        <p:nvSpPr>
          <p:cNvPr id="53" name="ZoneTexte 52"/>
          <p:cNvSpPr txBox="1"/>
          <p:nvPr/>
        </p:nvSpPr>
        <p:spPr>
          <a:xfrm>
            <a:off x="1458467" y="18860172"/>
            <a:ext cx="12317232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CONSTRUCTION OF A PROTOTYPE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General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rules</a:t>
            </a:r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board</a:t>
            </a:r>
            <a:r>
              <a:rPr lang="fr-FR" sz="2600" dirty="0" smtClean="0"/>
              <a:t> </a:t>
            </a:r>
            <a:r>
              <a:rPr lang="fr-FR" sz="2600" dirty="0" err="1" smtClean="0"/>
              <a:t>represents</a:t>
            </a:r>
            <a:r>
              <a:rPr lang="fr-FR" sz="2600" dirty="0" smtClean="0"/>
              <a:t> the </a:t>
            </a:r>
            <a:r>
              <a:rPr lang="fr-FR" sz="2600" b="1" dirty="0" err="1" smtClean="0"/>
              <a:t>edge</a:t>
            </a:r>
            <a:r>
              <a:rPr lang="fr-FR" sz="2600" b="1" dirty="0" smtClean="0"/>
              <a:t> of a </a:t>
            </a:r>
            <a:r>
              <a:rPr lang="fr-FR" sz="2600" b="1" dirty="0" err="1" smtClean="0"/>
              <a:t>lak</a:t>
            </a:r>
            <a:r>
              <a:rPr lang="fr-FR" sz="2600" dirty="0" err="1" smtClean="0"/>
              <a:t>e</a:t>
            </a:r>
            <a:r>
              <a:rPr lang="fr-FR" sz="2600" dirty="0" smtClean="0"/>
              <a:t> </a:t>
            </a:r>
            <a:r>
              <a:rPr lang="fr-FR" sz="2600" dirty="0" err="1" smtClean="0"/>
              <a:t>with</a:t>
            </a:r>
            <a:r>
              <a:rPr lang="fr-FR" sz="2600" dirty="0" smtClean="0"/>
              <a:t> </a:t>
            </a:r>
            <a:r>
              <a:rPr lang="fr-FR" sz="2600" b="1" dirty="0" smtClean="0"/>
              <a:t>cases</a:t>
            </a:r>
            <a:r>
              <a:rPr lang="fr-FR" sz="2600" dirty="0" smtClean="0"/>
              <a:t> </a:t>
            </a:r>
            <a:r>
              <a:rPr lang="fr-FR" sz="2600" dirty="0" err="1" smtClean="0"/>
              <a:t>corresponding</a:t>
            </a:r>
            <a:r>
              <a:rPr lang="fr-FR" sz="2600" dirty="0" smtClean="0"/>
              <a:t> to </a:t>
            </a:r>
            <a:r>
              <a:rPr lang="fr-FR" sz="2600" b="1" dirty="0" smtClean="0"/>
              <a:t>ressources</a:t>
            </a:r>
            <a:r>
              <a:rPr lang="fr-FR" sz="2600" dirty="0" smtClean="0"/>
              <a:t>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species</a:t>
            </a:r>
            <a:r>
              <a:rPr lang="fr-FR" sz="2600" dirty="0" smtClean="0"/>
              <a:t> has </a:t>
            </a:r>
            <a:r>
              <a:rPr lang="fr-FR" sz="2600" b="1" dirty="0" err="1" smtClean="0"/>
              <a:t>feeeding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preferences</a:t>
            </a:r>
            <a:r>
              <a:rPr lang="fr-FR" sz="2600" dirty="0" smtClean="0"/>
              <a:t>:</a:t>
            </a:r>
          </a:p>
          <a:p>
            <a:pPr marL="514350" indent="-514350"/>
            <a:endParaRPr lang="fr-FR" sz="2600" dirty="0" smtClean="0"/>
          </a:p>
          <a:p>
            <a:pPr marL="514350" indent="-514350"/>
            <a:r>
              <a:rPr lang="fr-FR" sz="2600" dirty="0" err="1" smtClean="0"/>
              <a:t>Roach</a:t>
            </a:r>
            <a:r>
              <a:rPr lang="fr-FR" sz="2600" dirty="0" smtClean="0"/>
              <a:t> = plants and </a:t>
            </a:r>
            <a:r>
              <a:rPr lang="fr-FR" sz="2600" dirty="0" err="1" smtClean="0"/>
              <a:t>crustaceans</a:t>
            </a:r>
            <a:r>
              <a:rPr lang="fr-FR" sz="2600" dirty="0" smtClean="0"/>
              <a:t> (dessins)</a:t>
            </a:r>
          </a:p>
          <a:p>
            <a:pPr marL="514350" indent="-514350"/>
            <a:r>
              <a:rPr lang="fr-FR" sz="2600" dirty="0" err="1" smtClean="0"/>
              <a:t>Pumpinkseed</a:t>
            </a:r>
            <a:r>
              <a:rPr lang="fr-FR" sz="2600" dirty="0" smtClean="0"/>
              <a:t>= </a:t>
            </a:r>
            <a:r>
              <a:rPr lang="fr-FR" sz="2600" dirty="0" err="1" smtClean="0"/>
              <a:t>juveniles</a:t>
            </a:r>
            <a:r>
              <a:rPr lang="fr-FR" sz="2600" dirty="0" smtClean="0"/>
              <a:t>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predation</a:t>
            </a:r>
            <a:r>
              <a:rPr lang="fr-FR" sz="2600" dirty="0" smtClean="0"/>
              <a:t>) and </a:t>
            </a:r>
            <a:r>
              <a:rPr lang="fr-FR" sz="2600" dirty="0" err="1" smtClean="0"/>
              <a:t>crustaceans</a:t>
            </a:r>
            <a:r>
              <a:rPr lang="fr-FR" sz="2600" dirty="0" smtClean="0"/>
              <a:t> (dessin)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err="1" smtClean="0"/>
              <a:t>At</a:t>
            </a:r>
            <a:r>
              <a:rPr lang="fr-FR" sz="2600" dirty="0" smtClean="0"/>
              <a:t> </a:t>
            </a: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turn</a:t>
            </a:r>
            <a:r>
              <a:rPr lang="fr-FR" sz="2600" dirty="0" smtClean="0"/>
              <a:t>, 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 </a:t>
            </a:r>
            <a:r>
              <a:rPr lang="fr-FR" sz="2600" dirty="0" err="1" smtClean="0"/>
              <a:t>throws</a:t>
            </a:r>
            <a:r>
              <a:rPr lang="fr-FR" sz="2600" dirty="0" smtClean="0"/>
              <a:t> </a:t>
            </a:r>
            <a:r>
              <a:rPr lang="fr-FR" sz="2600" dirty="0" err="1" smtClean="0"/>
              <a:t>dices</a:t>
            </a:r>
            <a:r>
              <a:rPr lang="fr-FR" sz="2600" dirty="0" smtClean="0"/>
              <a:t> and moves on the </a:t>
            </a:r>
            <a:r>
              <a:rPr lang="fr-FR" sz="2600" dirty="0" err="1" smtClean="0"/>
              <a:t>board</a:t>
            </a:r>
            <a:r>
              <a:rPr lang="fr-FR" sz="2600" dirty="0" smtClean="0"/>
              <a:t> </a:t>
            </a:r>
            <a:r>
              <a:rPr lang="fr-FR" sz="2600" dirty="0" err="1" smtClean="0"/>
              <a:t>his</a:t>
            </a:r>
            <a:r>
              <a:rPr lang="fr-FR" sz="2600" dirty="0" smtClean="0"/>
              <a:t> </a:t>
            </a:r>
            <a:r>
              <a:rPr lang="fr-FR" sz="2600" dirty="0" err="1" smtClean="0"/>
              <a:t>tokens</a:t>
            </a:r>
            <a:r>
              <a:rPr lang="fr-FR" sz="2600" dirty="0" smtClean="0"/>
              <a:t> (male and </a:t>
            </a:r>
            <a:r>
              <a:rPr lang="fr-FR" sz="2600" dirty="0" err="1" smtClean="0"/>
              <a:t>female</a:t>
            </a:r>
            <a:r>
              <a:rPr lang="fr-FR" sz="2600" dirty="0" smtClean="0"/>
              <a:t> </a:t>
            </a:r>
            <a:r>
              <a:rPr lang="fr-FR" sz="2600" dirty="0" err="1" smtClean="0"/>
              <a:t>fish</a:t>
            </a:r>
            <a:r>
              <a:rPr lang="fr-FR" sz="2600" dirty="0" smtClean="0"/>
              <a:t>) to cases </a:t>
            </a:r>
            <a:r>
              <a:rPr lang="fr-FR" sz="2600" dirty="0" err="1" smtClean="0"/>
              <a:t>with</a:t>
            </a:r>
            <a:r>
              <a:rPr lang="fr-FR" sz="2600" dirty="0" smtClean="0"/>
              <a:t> ressources. </a:t>
            </a:r>
          </a:p>
          <a:p>
            <a:pPr marL="514350" indent="-514350">
              <a:buFont typeface="Wingdings" pitchFamily="2" charset="2"/>
              <a:buChar char="Ø"/>
            </a:pPr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To </a:t>
            </a:r>
            <a:r>
              <a:rPr lang="fr-FR" sz="2600" dirty="0" err="1" smtClean="0"/>
              <a:t>reproduce</a:t>
            </a:r>
            <a:r>
              <a:rPr lang="fr-FR" sz="2600" dirty="0" smtClean="0"/>
              <a:t> </a:t>
            </a:r>
            <a:r>
              <a:rPr lang="fr-FR" sz="2600" dirty="0" err="1" smtClean="0"/>
              <a:t>both</a:t>
            </a:r>
            <a:r>
              <a:rPr lang="fr-FR" sz="2600" dirty="0" smtClean="0"/>
              <a:t>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on the </a:t>
            </a:r>
            <a:r>
              <a:rPr lang="fr-FR" sz="2600" dirty="0" err="1" smtClean="0"/>
              <a:t>same</a:t>
            </a:r>
            <a:r>
              <a:rPr lang="fr-FR" sz="2600" dirty="0" smtClean="0"/>
              <a:t> case and </a:t>
            </a:r>
            <a:r>
              <a:rPr lang="fr-FR" sz="2600" dirty="0" err="1" smtClean="0"/>
              <a:t>provide</a:t>
            </a:r>
            <a:r>
              <a:rPr lang="fr-FR" sz="2600" dirty="0" smtClean="0"/>
              <a:t> an </a:t>
            </a:r>
            <a:r>
              <a:rPr lang="fr-FR" sz="2600" dirty="0" err="1" smtClean="0"/>
              <a:t>given</a:t>
            </a:r>
            <a:r>
              <a:rPr lang="fr-FR" sz="2600" dirty="0" smtClean="0"/>
              <a:t> </a:t>
            </a:r>
            <a:r>
              <a:rPr lang="fr-FR" sz="2600" dirty="0" err="1" smtClean="0"/>
              <a:t>amount</a:t>
            </a:r>
            <a:r>
              <a:rPr lang="fr-FR" sz="2600" dirty="0" smtClean="0"/>
              <a:t> of </a:t>
            </a:r>
            <a:r>
              <a:rPr lang="fr-FR" sz="2600" dirty="0" err="1" smtClean="0"/>
              <a:t>energy</a:t>
            </a:r>
            <a:r>
              <a:rPr lang="fr-FR" sz="2600" dirty="0" smtClean="0"/>
              <a:t>. </a:t>
            </a:r>
            <a:r>
              <a:rPr lang="fr-FR" sz="2600" dirty="0" err="1" smtClean="0"/>
              <a:t>Roach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on « plant » and the </a:t>
            </a:r>
            <a:r>
              <a:rPr lang="fr-FR" sz="2600" dirty="0" err="1" smtClean="0"/>
              <a:t>pumkinseed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the </a:t>
            </a:r>
            <a:r>
              <a:rPr lang="fr-FR" sz="2600" dirty="0" err="1" smtClean="0"/>
              <a:t>bottom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lake</a:t>
            </a:r>
            <a:r>
              <a:rPr lang="fr-FR" sz="2600" dirty="0" smtClean="0"/>
              <a:t> and the male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constructs</a:t>
            </a:r>
            <a:r>
              <a:rPr lang="fr-FR" sz="2600" dirty="0" smtClean="0"/>
              <a:t> a </a:t>
            </a:r>
            <a:r>
              <a:rPr lang="fr-FR" sz="2600" dirty="0" err="1" smtClean="0"/>
              <a:t>nest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Incorporation of chance: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events</a:t>
            </a:r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Tx/>
              <a:buChar char="-"/>
            </a:pPr>
            <a:r>
              <a:rPr lang="fr-FR" sz="2600" dirty="0" err="1" smtClean="0"/>
              <a:t>Disturbation</a:t>
            </a:r>
            <a:r>
              <a:rPr lang="fr-FR" sz="2600" dirty="0" smtClean="0"/>
              <a:t> </a:t>
            </a:r>
            <a:r>
              <a:rPr lang="fr-FR" sz="2600" dirty="0" err="1" smtClean="0"/>
              <a:t>affecting</a:t>
            </a:r>
            <a:r>
              <a:rPr lang="fr-FR" sz="2600" dirty="0" smtClean="0"/>
              <a:t>:</a:t>
            </a: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ressources</a:t>
            </a: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</a:t>
            </a:r>
            <a:r>
              <a:rPr lang="fr-FR" sz="2600" dirty="0" err="1" smtClean="0">
                <a:sym typeface="Wingdings" pitchFamily="2" charset="2"/>
              </a:rPr>
              <a:t>players</a:t>
            </a:r>
            <a:endParaRPr lang="fr-FR" sz="2600" dirty="0" smtClean="0">
              <a:sym typeface="Wingdings" pitchFamily="2" charset="2"/>
            </a:endParaRP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the </a:t>
            </a:r>
            <a:r>
              <a:rPr lang="fr-FR" sz="2600" dirty="0" err="1" smtClean="0">
                <a:sym typeface="Wingdings" pitchFamily="2" charset="2"/>
              </a:rPr>
              <a:t>ecosystems</a:t>
            </a:r>
            <a:endParaRPr lang="fr-FR" sz="26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endParaRPr lang="fr-FR" sz="2800" dirty="0"/>
          </a:p>
        </p:txBody>
      </p:sp>
      <p:pic>
        <p:nvPicPr>
          <p:cNvPr id="2" name="Picture 1" descr="0.01-0.6-0.01_spe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963" y="20684182"/>
            <a:ext cx="2873378" cy="2592288"/>
          </a:xfrm>
          <a:prstGeom prst="rect">
            <a:avLst/>
          </a:prstGeom>
        </p:spPr>
      </p:pic>
      <p:pic>
        <p:nvPicPr>
          <p:cNvPr id="3" name="Picture 2" descr="0.015-0.6-0.02_spe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15" y="20684182"/>
            <a:ext cx="2736305" cy="2628391"/>
          </a:xfrm>
          <a:prstGeom prst="rect">
            <a:avLst/>
          </a:prstGeom>
        </p:spPr>
      </p:pic>
      <p:pic>
        <p:nvPicPr>
          <p:cNvPr id="11" name="Picture 10" descr="screen_ga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91" y="28461046"/>
            <a:ext cx="12385376" cy="77408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740387" y="3645393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Screenshot of game interface (</a:t>
            </a:r>
            <a:r>
              <a:rPr lang="en-US" sz="2000" i="1" dirty="0" err="1" smtClean="0"/>
              <a:t>NetLogo</a:t>
            </a:r>
            <a:r>
              <a:rPr lang="en-US" sz="2000" i="1" dirty="0" smtClean="0"/>
              <a:t> software) </a:t>
            </a:r>
            <a:endParaRPr lang="en-US" sz="2000" i="1" dirty="0"/>
          </a:p>
        </p:txBody>
      </p:sp>
      <p:pic>
        <p:nvPicPr>
          <p:cNvPr id="19" name="Picture 18" descr="ex_events_phas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011" y="23996550"/>
            <a:ext cx="4032448" cy="382281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59" idx="1"/>
          </p:cNvCxnSpPr>
          <p:nvPr/>
        </p:nvCxnSpPr>
        <p:spPr>
          <a:xfrm flipH="1">
            <a:off x="25869179" y="25132709"/>
            <a:ext cx="1514823" cy="1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44843" y="2702088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Prey death event</a:t>
            </a:r>
            <a:endParaRPr lang="en-US" sz="2000" i="1" dirty="0"/>
          </a:p>
        </p:txBody>
      </p:sp>
      <p:cxnSp>
        <p:nvCxnSpPr>
          <p:cNvPr id="25" name="Straight Arrow Connector 24"/>
          <p:cNvCxnSpPr>
            <a:stCxn id="56" idx="0"/>
          </p:cNvCxnSpPr>
          <p:nvPr/>
        </p:nvCxnSpPr>
        <p:spPr>
          <a:xfrm flipV="1">
            <a:off x="23960967" y="26372814"/>
            <a:ext cx="11881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384002" y="24932654"/>
            <a:ext cx="289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Predator death event</a:t>
            </a:r>
            <a:endParaRPr lang="en-US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788059" y="21044222"/>
            <a:ext cx="79208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fr-FR" sz="2600" dirty="0"/>
              <a:t>2. Model </a:t>
            </a:r>
            <a:r>
              <a:rPr lang="fr-FR" sz="2600" dirty="0" smtClean="0"/>
              <a:t>exploration : </a:t>
            </a:r>
            <a:r>
              <a:rPr lang="fr-FR" sz="2600" dirty="0" err="1"/>
              <a:t>systematic</a:t>
            </a:r>
            <a:r>
              <a:rPr lang="fr-FR" sz="2600" dirty="0"/>
              <a:t> exploration of </a:t>
            </a:r>
            <a:r>
              <a:rPr lang="fr-FR" sz="2600" dirty="0" err="1"/>
              <a:t>parameter</a:t>
            </a:r>
            <a:r>
              <a:rPr lang="fr-FR" sz="2600" dirty="0"/>
              <a:t> </a:t>
            </a:r>
            <a:r>
              <a:rPr lang="fr-FR" sz="2600" dirty="0" err="1"/>
              <a:t>space</a:t>
            </a:r>
            <a:r>
              <a:rPr lang="fr-FR" sz="2600" dirty="0"/>
              <a:t> </a:t>
            </a:r>
            <a:r>
              <a:rPr lang="fr-FR" sz="2600" dirty="0" smtClean="0"/>
              <a:t>(</a:t>
            </a:r>
            <a:r>
              <a:rPr lang="fr-FR" sz="2600" dirty="0" err="1" smtClean="0"/>
              <a:t>OpenMole</a:t>
            </a:r>
            <a:r>
              <a:rPr lang="fr-FR" sz="2600" dirty="0" smtClean="0"/>
              <a:t> software for intensive </a:t>
            </a:r>
            <a:r>
              <a:rPr lang="fr-FR" sz="2600" dirty="0" err="1" smtClean="0"/>
              <a:t>grid</a:t>
            </a:r>
            <a:r>
              <a:rPr lang="fr-FR" sz="2600" dirty="0" smtClean="0"/>
              <a:t> computation) to </a:t>
            </a:r>
            <a:r>
              <a:rPr lang="fr-FR" sz="2600" dirty="0" err="1"/>
              <a:t>verify</a:t>
            </a:r>
            <a:r>
              <a:rPr lang="fr-FR" sz="2600" dirty="0"/>
              <a:t> </a:t>
            </a:r>
            <a:r>
              <a:rPr lang="fr-FR" sz="2600" dirty="0" err="1"/>
              <a:t>theoretical</a:t>
            </a:r>
            <a:r>
              <a:rPr lang="fr-FR" sz="2600" dirty="0"/>
              <a:t> </a:t>
            </a:r>
            <a:r>
              <a:rPr lang="fr-FR" sz="2600" dirty="0" err="1"/>
              <a:t>average</a:t>
            </a:r>
            <a:endParaRPr lang="fr-FR" sz="2600" dirty="0"/>
          </a:p>
          <a:p>
            <a:pPr marL="514350" indent="-514350" algn="just"/>
            <a:r>
              <a:rPr lang="fr-FR" sz="2600" dirty="0"/>
              <a:t>    </a:t>
            </a:r>
            <a:r>
              <a:rPr lang="fr-FR" sz="2600" dirty="0" err="1"/>
              <a:t>trajectories</a:t>
            </a:r>
            <a:r>
              <a:rPr lang="fr-FR" sz="2600" dirty="0"/>
              <a:t> in phase </a:t>
            </a:r>
            <a:r>
              <a:rPr lang="fr-FR" sz="2600" dirty="0" err="1"/>
              <a:t>space</a:t>
            </a:r>
            <a:r>
              <a:rPr lang="fr-FR" sz="2600" dirty="0"/>
              <a:t>, </a:t>
            </a:r>
            <a:r>
              <a:rPr lang="fr-FR" sz="2600" dirty="0" err="1"/>
              <a:t>analytical</a:t>
            </a:r>
            <a:r>
              <a:rPr lang="fr-FR" sz="2600" dirty="0"/>
              <a:t> and </a:t>
            </a:r>
            <a:r>
              <a:rPr lang="fr-FR" sz="2600" dirty="0" err="1"/>
              <a:t>numerical</a:t>
            </a:r>
            <a:r>
              <a:rPr lang="fr-FR" sz="2600" dirty="0"/>
              <a:t> </a:t>
            </a:r>
            <a:r>
              <a:rPr lang="fr-FR" sz="2600" dirty="0" err="1"/>
              <a:t>determination</a:t>
            </a:r>
            <a:r>
              <a:rPr lang="fr-FR" sz="2600" dirty="0"/>
              <a:t> of initial position (</a:t>
            </a:r>
            <a:r>
              <a:rPr lang="fr-FR" sz="2600" dirty="0" err="1"/>
              <a:t>attractor</a:t>
            </a:r>
            <a:r>
              <a:rPr lang="fr-FR" sz="2600" dirty="0"/>
              <a:t>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32075" y="23276470"/>
            <a:ext cx="6912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3. The </a:t>
            </a:r>
            <a:r>
              <a:rPr lang="fr-FR" sz="2600" dirty="0" err="1"/>
              <a:t>player</a:t>
            </a:r>
            <a:r>
              <a:rPr lang="fr-FR" sz="2600" dirty="0"/>
              <a:t>(s) </a:t>
            </a:r>
            <a:r>
              <a:rPr lang="fr-FR" sz="2600" dirty="0" err="1"/>
              <a:t>can</a:t>
            </a:r>
            <a:r>
              <a:rPr lang="fr-FR" sz="2600" dirty="0"/>
              <a:t> influence </a:t>
            </a:r>
            <a:r>
              <a:rPr lang="fr-FR" sz="2600" dirty="0" err="1"/>
              <a:t>parameters</a:t>
            </a:r>
            <a:r>
              <a:rPr lang="fr-FR" sz="2600" dirty="0"/>
              <a:t> </a:t>
            </a:r>
            <a:r>
              <a:rPr lang="fr-FR" sz="2600" dirty="0" err="1"/>
              <a:t>at</a:t>
            </a:r>
            <a:r>
              <a:rPr lang="fr-FR" sz="2600" dirty="0"/>
              <a:t> </a:t>
            </a:r>
            <a:r>
              <a:rPr lang="fr-FR" sz="2600" dirty="0" err="1"/>
              <a:t>each</a:t>
            </a:r>
            <a:r>
              <a:rPr lang="fr-FR" sz="2600" dirty="0"/>
              <a:t> </a:t>
            </a:r>
            <a:r>
              <a:rPr lang="fr-FR" sz="2600" dirty="0" err="1"/>
              <a:t>turn</a:t>
            </a:r>
            <a:r>
              <a:rPr lang="fr-FR" sz="2600" dirty="0"/>
              <a:t> (50 time </a:t>
            </a:r>
            <a:r>
              <a:rPr lang="fr-FR" sz="2600" dirty="0" err="1"/>
              <a:t>steps</a:t>
            </a:r>
            <a:r>
              <a:rPr lang="fr-FR" sz="2600" dirty="0"/>
              <a:t>) to correct the </a:t>
            </a:r>
            <a:r>
              <a:rPr lang="fr-FR" sz="2600" dirty="0" err="1"/>
              <a:t>trajectory</a:t>
            </a:r>
            <a:r>
              <a:rPr lang="fr-FR" sz="2600" dirty="0"/>
              <a:t>. Events </a:t>
            </a:r>
            <a:r>
              <a:rPr lang="fr-FR" sz="2600" dirty="0" err="1" smtClean="0"/>
              <a:t>randomly</a:t>
            </a:r>
            <a:r>
              <a:rPr lang="fr-FR" sz="2600" dirty="0" smtClean="0"/>
              <a:t> </a:t>
            </a:r>
            <a:r>
              <a:rPr lang="fr-FR" sz="2600" dirty="0" err="1"/>
              <a:t>perturbate</a:t>
            </a:r>
            <a:r>
              <a:rPr lang="fr-FR" sz="2600" dirty="0"/>
              <a:t> the position in phase </a:t>
            </a:r>
            <a:r>
              <a:rPr lang="fr-FR" sz="2600" dirty="0" err="1"/>
              <a:t>space</a:t>
            </a:r>
            <a:r>
              <a:rPr lang="fr-FR" sz="2600" dirty="0"/>
              <a:t>, </a:t>
            </a:r>
            <a:r>
              <a:rPr lang="fr-FR" sz="2600" dirty="0" err="1"/>
              <a:t>endangering</a:t>
            </a:r>
            <a:r>
              <a:rPr lang="fr-FR" sz="2600" dirty="0"/>
              <a:t> the </a:t>
            </a:r>
            <a:r>
              <a:rPr lang="fr-FR" sz="2600" dirty="0" err="1"/>
              <a:t>ecosystem</a:t>
            </a:r>
            <a:r>
              <a:rPr lang="fr-FR" sz="2600" dirty="0" smtClean="0"/>
              <a:t>.</a:t>
            </a:r>
            <a:endParaRPr lang="fr-FR" sz="2600" dirty="0"/>
          </a:p>
        </p:txBody>
      </p:sp>
      <p:sp>
        <p:nvSpPr>
          <p:cNvPr id="64" name="TextBox 63"/>
          <p:cNvSpPr txBox="1"/>
          <p:nvPr/>
        </p:nvSpPr>
        <p:spPr>
          <a:xfrm>
            <a:off x="23060867" y="232044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Ex. </a:t>
            </a:r>
            <a:r>
              <a:rPr lang="en-US" sz="2000" i="1" dirty="0" smtClean="0"/>
              <a:t>O</a:t>
            </a:r>
            <a:r>
              <a:rPr lang="en-US" sz="2000" i="1" dirty="0" smtClean="0"/>
              <a:t>f average phase space obtained by model exploration</a:t>
            </a:r>
            <a:endParaRPr lang="en-US" sz="20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645043" y="2774096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Effective </a:t>
            </a:r>
            <a:r>
              <a:rPr lang="fr-FR" sz="2000" i="1" dirty="0" err="1" smtClean="0"/>
              <a:t>stochastic</a:t>
            </a:r>
            <a:r>
              <a:rPr lang="fr-FR" sz="2000" i="1" dirty="0" smtClean="0"/>
              <a:t> phase </a:t>
            </a:r>
            <a:r>
              <a:rPr lang="fr-FR" sz="2000" i="1" dirty="0" err="1" smtClean="0"/>
              <a:t>space</a:t>
            </a:r>
            <a:endParaRPr lang="en-US" sz="2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18308339" y="281010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Prey action</a:t>
            </a:r>
            <a:endParaRPr lang="en-US" sz="2000" i="1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956411" y="28605062"/>
            <a:ext cx="648072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180547" y="28101006"/>
            <a:ext cx="289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Predator </a:t>
            </a:r>
            <a:r>
              <a:rPr lang="en-US" sz="2000" i="1" dirty="0" smtClean="0"/>
              <a:t>action</a:t>
            </a:r>
            <a:endParaRPr lang="en-US" sz="2000" i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0828619" y="28533054"/>
            <a:ext cx="360040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932075" y="2637281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Initial condition</a:t>
            </a:r>
            <a:endParaRPr lang="en-US" sz="2400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18092315" y="2709289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Event</a:t>
            </a:r>
            <a:endParaRPr lang="en-US" sz="2400" b="1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9028419" y="2644482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Player action</a:t>
            </a:r>
            <a:endParaRPr lang="en-US" sz="2400" b="1" i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940187" y="26948878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2" idx="2"/>
          </p:cNvCxnSpPr>
          <p:nvPr/>
        </p:nvCxnSpPr>
        <p:spPr>
          <a:xfrm flipV="1">
            <a:off x="19028419" y="26906487"/>
            <a:ext cx="1116124" cy="546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9388459" y="26012774"/>
            <a:ext cx="576064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444243" y="26012774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16868179" y="2601277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516251" y="2601277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System evolution</a:t>
            </a:r>
            <a:endParaRPr lang="en-US" sz="2000" i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6868179" y="25292694"/>
            <a:ext cx="3528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Game turn workflow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521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Travail</dc:creator>
  <cp:lastModifiedBy>Jean</cp:lastModifiedBy>
  <cp:revision>40</cp:revision>
  <dcterms:created xsi:type="dcterms:W3CDTF">2016-04-29T16:12:44Z</dcterms:created>
  <dcterms:modified xsi:type="dcterms:W3CDTF">2016-05-14T10:52:02Z</dcterms:modified>
</cp:coreProperties>
</file>