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9" autoAdjust="0"/>
  </p:normalViewPr>
  <p:slideViewPr>
    <p:cSldViewPr>
      <p:cViewPr varScale="1">
        <p:scale>
          <a:sx n="88" d="100"/>
          <a:sy n="88" d="100"/>
        </p:scale>
        <p:origin x="-44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315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51340-035B-435A-AE11-4DE1A5867DEE}" type="datetimeFigureOut">
              <a:rPr lang="it-IT" smtClean="0"/>
              <a:pPr/>
              <a:t>04/05/17</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5E41D-CE4C-4D44-BEA1-B9B8E80E5B7A}" type="slidenum">
              <a:rPr lang="it-IT" smtClean="0"/>
              <a:pPr/>
              <a:t>‹n.›</a:t>
            </a:fld>
            <a:endParaRPr lang="it-IT"/>
          </a:p>
        </p:txBody>
      </p:sp>
    </p:spTree>
    <p:extLst>
      <p:ext uri="{BB962C8B-B14F-4D97-AF65-F5344CB8AC3E}">
        <p14:creationId xmlns:p14="http://schemas.microsoft.com/office/powerpoint/2010/main" val="3939486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effectLst/>
                <a:latin typeface="+mn-lt"/>
                <a:ea typeface="+mn-ea"/>
                <a:cs typeface="+mn-cs"/>
              </a:rPr>
              <a:t>This presentation focuses on a Collaborative research projects between </a:t>
            </a:r>
            <a:r>
              <a:rPr lang="en-US" sz="1200" kern="1200" noProof="0" dirty="0" err="1" smtClean="0">
                <a:solidFill>
                  <a:schemeClr val="tx1"/>
                </a:solidFill>
                <a:effectLst/>
                <a:latin typeface="+mn-lt"/>
                <a:ea typeface="+mn-ea"/>
                <a:cs typeface="+mn-cs"/>
              </a:rPr>
              <a:t>Juste</a:t>
            </a:r>
            <a:r>
              <a:rPr lang="en-US" sz="1200" kern="1200" noProof="0" dirty="0" smtClean="0">
                <a:solidFill>
                  <a:schemeClr val="tx1"/>
                </a:solidFill>
                <a:effectLst/>
                <a:latin typeface="+mn-lt"/>
                <a:ea typeface="+mn-ea"/>
                <a:cs typeface="+mn-cs"/>
              </a:rPr>
              <a:t> </a:t>
            </a:r>
            <a:r>
              <a:rPr lang="en-US" sz="1200" kern="1200" noProof="0" dirty="0" err="1" smtClean="0">
                <a:solidFill>
                  <a:schemeClr val="tx1"/>
                </a:solidFill>
                <a:effectLst/>
                <a:latin typeface="+mn-lt"/>
                <a:ea typeface="+mn-ea"/>
                <a:cs typeface="+mn-cs"/>
              </a:rPr>
              <a:t>Raimbault</a:t>
            </a:r>
            <a:r>
              <a:rPr lang="en-US" sz="1200" kern="1200" noProof="0" dirty="0" smtClean="0">
                <a:solidFill>
                  <a:schemeClr val="tx1"/>
                </a:solidFill>
                <a:effectLst/>
                <a:latin typeface="+mn-lt"/>
                <a:ea typeface="+mn-ea"/>
                <a:cs typeface="+mn-cs"/>
              </a:rPr>
              <a:t> and I, and it is the result of a transfer of knowledge between researchers with very different backgrounds and methods. </a:t>
            </a:r>
          </a:p>
          <a:p>
            <a:endParaRPr lang="en-US" noProof="0" dirty="0" smtClean="0"/>
          </a:p>
          <a:p>
            <a:r>
              <a:rPr lang="en-US" noProof="0" dirty="0" smtClean="0"/>
              <a:t>We</a:t>
            </a:r>
            <a:r>
              <a:rPr lang="en-US" baseline="0" noProof="0" dirty="0" smtClean="0"/>
              <a:t> start to think about this model and to work on it in Zhuhai, a medium-sized city located in the Pearl river Delta where we are conducting some research in the framework of the Medium project.</a:t>
            </a:r>
            <a:endParaRPr lang="en-US" noProof="0"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1</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en-US" sz="1200" kern="1200" noProof="0" dirty="0" smtClean="0">
                <a:solidFill>
                  <a:schemeClr val="tx1"/>
                </a:solidFill>
                <a:latin typeface="+mn-lt"/>
                <a:ea typeface="+mn-ea"/>
                <a:cs typeface="+mn-cs"/>
              </a:rPr>
              <a:t>The MEDIUM project brings together European and Chinese institutions and researchers with very different backgrounds and interests.</a:t>
            </a:r>
            <a:r>
              <a:rPr lang="en-US" sz="1200" kern="1200" baseline="0" noProof="0" dirty="0" smtClean="0">
                <a:solidFill>
                  <a:schemeClr val="tx1"/>
                </a:solidFill>
                <a:latin typeface="+mn-lt"/>
                <a:ea typeface="+mn-ea"/>
                <a:cs typeface="+mn-cs"/>
              </a:rPr>
              <a:t> </a:t>
            </a:r>
            <a:r>
              <a:rPr lang="en-US" sz="1200" kern="1200" noProof="0" dirty="0" smtClean="0">
                <a:solidFill>
                  <a:schemeClr val="tx1"/>
                </a:solidFill>
                <a:latin typeface="+mn-lt"/>
                <a:ea typeface="+mn-ea"/>
                <a:cs typeface="+mn-cs"/>
              </a:rPr>
              <a:t>Focusing on three medium-sized cities,</a:t>
            </a:r>
            <a:r>
              <a:rPr lang="en-US" sz="1200" kern="1200" baseline="0" noProof="0" dirty="0" smtClean="0">
                <a:solidFill>
                  <a:schemeClr val="tx1"/>
                </a:solidFill>
                <a:latin typeface="+mn-lt"/>
                <a:ea typeface="+mn-ea"/>
                <a:cs typeface="+mn-cs"/>
              </a:rPr>
              <a:t> including</a:t>
            </a:r>
            <a:r>
              <a:rPr lang="en-US" sz="1200" kern="1200" noProof="0" dirty="0" smtClean="0">
                <a:solidFill>
                  <a:schemeClr val="tx1"/>
                </a:solidFill>
                <a:latin typeface="+mn-lt"/>
                <a:ea typeface="+mn-ea"/>
                <a:cs typeface="+mn-cs"/>
              </a:rPr>
              <a:t>, Zhuhai in the PRD, the project aims to study urban development from different perspectives.</a:t>
            </a:r>
            <a:endParaRPr lang="en-US" sz="1200" kern="1200" baseline="0" noProof="0" dirty="0" smtClean="0">
              <a:solidFill>
                <a:schemeClr val="tx1"/>
              </a:solidFill>
              <a:latin typeface="+mn-lt"/>
              <a:ea typeface="+mn-ea"/>
              <a:cs typeface="+mn-cs"/>
            </a:endParaRPr>
          </a:p>
          <a:p>
            <a:endParaRPr lang="en-US" sz="1200" kern="1200" baseline="0" noProof="0" dirty="0" smtClean="0">
              <a:solidFill>
                <a:schemeClr val="tx1"/>
              </a:solidFill>
              <a:latin typeface="+mn-lt"/>
              <a:ea typeface="+mn-ea"/>
              <a:cs typeface="+mn-cs"/>
            </a:endParaRPr>
          </a:p>
          <a:p>
            <a:r>
              <a:rPr lang="en-US" sz="1200" kern="1200" baseline="0" noProof="0" dirty="0" smtClean="0">
                <a:solidFill>
                  <a:schemeClr val="tx1"/>
                </a:solidFill>
                <a:latin typeface="+mn-lt"/>
                <a:ea typeface="+mn-ea"/>
                <a:cs typeface="+mn-cs"/>
              </a:rPr>
              <a:t>In the framework of medium project, we realize the increasing importance of medium-sized cities, which are a key element in the PRD megacity region and his polycentric structure.</a:t>
            </a:r>
            <a:endParaRPr lang="en-US" noProof="0"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Combining qualitative and quantitative research </a:t>
            </a:r>
            <a:r>
              <a:rPr lang="en-US" sz="1200" kern="1200" dirty="0" err="1" smtClean="0">
                <a:solidFill>
                  <a:schemeClr val="tx1"/>
                </a:solidFill>
                <a:effectLst/>
                <a:latin typeface="+mn-lt"/>
                <a:ea typeface="+mn-ea"/>
                <a:cs typeface="+mn-cs"/>
              </a:rPr>
              <a:t>Juste</a:t>
            </a:r>
            <a:r>
              <a:rPr lang="en-US" sz="1200" kern="1200" baseline="0" dirty="0" smtClean="0">
                <a:solidFill>
                  <a:schemeClr val="tx1"/>
                </a:solidFill>
                <a:effectLst/>
                <a:latin typeface="+mn-lt"/>
                <a:ea typeface="+mn-ea"/>
                <a:cs typeface="+mn-cs"/>
              </a:rPr>
              <a:t> and I</a:t>
            </a:r>
            <a:r>
              <a:rPr lang="en-US" sz="1200" kern="1200" dirty="0" smtClean="0">
                <a:solidFill>
                  <a:schemeClr val="tx1"/>
                </a:solidFill>
                <a:effectLst/>
                <a:latin typeface="+mn-lt"/>
                <a:ea typeface="+mn-ea"/>
                <a:cs typeface="+mn-cs"/>
              </a:rPr>
              <a:t> use an agent-based model to simulate residential dynamics of migrants in the Pearl River Delta (PRD) mega city region. Even though the model doesn't use statistical data but synthetic data, we identified a need for qualitative research in order to further investigate relevant contextual factors.</a:t>
            </a:r>
          </a:p>
          <a:p>
            <a:endParaRPr lang="it-IT"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Mega-city regions (MCRs) as defined by Florida</a:t>
            </a:r>
            <a:r>
              <a:rPr lang="en-US" sz="1200" kern="1200" baseline="0" dirty="0" smtClean="0">
                <a:solidFill>
                  <a:schemeClr val="tx1"/>
                </a:solidFill>
                <a:effectLst/>
                <a:latin typeface="+mn-lt"/>
                <a:ea typeface="+mn-ea"/>
                <a:cs typeface="+mn-cs"/>
              </a:rPr>
              <a:t> &amp; all </a:t>
            </a:r>
            <a:r>
              <a:rPr lang="en-US" sz="1200" kern="1200" dirty="0" smtClean="0">
                <a:solidFill>
                  <a:schemeClr val="tx1"/>
                </a:solidFill>
                <a:effectLst/>
                <a:latin typeface="+mn-lt"/>
                <a:ea typeface="+mn-ea"/>
                <a:cs typeface="+mn-cs"/>
              </a:rPr>
              <a:t> are integrated sets of cities and their surrounding suburban hinterlands across which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and capital can be reallocated at very low cost. This Urban configuration is similar to</a:t>
            </a:r>
            <a:r>
              <a:rPr lang="en-US" sz="1200" kern="1200" baseline="0" dirty="0" smtClean="0">
                <a:solidFill>
                  <a:schemeClr val="tx1"/>
                </a:solidFill>
                <a:effectLst/>
                <a:latin typeface="+mn-lt"/>
                <a:ea typeface="+mn-ea"/>
                <a:cs typeface="+mn-cs"/>
              </a:rPr>
              <a:t> what </a:t>
            </a:r>
            <a:r>
              <a:rPr lang="en-US" sz="1200" kern="1200" dirty="0" err="1" smtClean="0">
                <a:solidFill>
                  <a:schemeClr val="tx1"/>
                </a:solidFill>
                <a:effectLst/>
                <a:latin typeface="+mn-lt"/>
                <a:ea typeface="+mn-ea"/>
                <a:cs typeface="+mn-cs"/>
              </a:rPr>
              <a:t>Gottmann</a:t>
            </a:r>
            <a:r>
              <a:rPr lang="en-US" sz="1200" kern="1200" dirty="0" smtClean="0">
                <a:solidFill>
                  <a:schemeClr val="tx1"/>
                </a:solidFill>
                <a:effectLst/>
                <a:latin typeface="+mn-lt"/>
                <a:ea typeface="+mn-ea"/>
                <a:cs typeface="+mn-cs"/>
              </a:rPr>
              <a:t> (1961) called </a:t>
            </a:r>
            <a:r>
              <a:rPr lang="en-US" sz="1200" i="1" kern="1200" dirty="0" smtClean="0">
                <a:solidFill>
                  <a:schemeClr val="tx1"/>
                </a:solidFill>
                <a:effectLst/>
                <a:latin typeface="+mn-lt"/>
                <a:ea typeface="+mn-ea"/>
                <a:cs typeface="+mn-cs"/>
              </a:rPr>
              <a:t>megalopolis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As Florida &amp; all as well explained MEGA CITY REGIONS share the same functions  megalopolises perform in the past but “ON A LARGER SCALE”.  Economic growth and the urban development are no longer defined by the border of a single city but encompass nearby areas and urban regions. That’s why one of the the distinctive characteristics of a MCR is </a:t>
            </a:r>
            <a:r>
              <a:rPr lang="en-US" sz="1200" kern="1200" dirty="0" smtClean="0">
                <a:solidFill>
                  <a:schemeClr val="tx1"/>
                </a:solidFill>
                <a:effectLst/>
                <a:latin typeface="+mn-lt"/>
                <a:ea typeface="+mn-ea"/>
                <a:cs typeface="+mn-cs"/>
              </a:rPr>
              <a:t>the “symbiosis between urban and rural areas”</a:t>
            </a:r>
            <a:r>
              <a:rPr lang="en-US" sz="1200" kern="1200" baseline="0" dirty="0" smtClean="0">
                <a:solidFill>
                  <a:schemeClr val="tx1"/>
                </a:solidFill>
                <a:effectLst/>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Furthermore the MCR become more and more connected performing  not only regionally but globally : INTERNATIONAL CONNECTIVITY (</a:t>
            </a:r>
            <a:r>
              <a:rPr lang="en-US" sz="1200" dirty="0" smtClean="0"/>
              <a:t>Hall and Pain, 2006</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sym typeface="Wingdings"/>
              </a:rPr>
              <a:t> globally connected</a:t>
            </a:r>
            <a:endParaRPr lang="en-US"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Other characteristic of these new economic unit are migration flows, density of connections, and regional migration patterns (that</a:t>
            </a:r>
            <a:r>
              <a:rPr lang="en-US" sz="1200" kern="1200" baseline="0" dirty="0" smtClean="0">
                <a:solidFill>
                  <a:schemeClr val="tx1"/>
                </a:solidFill>
                <a:effectLst/>
                <a:latin typeface="+mn-lt"/>
                <a:ea typeface="+mn-ea"/>
                <a:cs typeface="+mn-cs"/>
              </a:rPr>
              <a:t> are at the center of our model)</a:t>
            </a:r>
            <a:r>
              <a:rPr lang="en-US" sz="1200" kern="1200" dirty="0" smtClean="0">
                <a:solidFill>
                  <a:schemeClr val="tx1"/>
                </a:solidFill>
                <a:effectLst/>
                <a:latin typeface="+mn-lt"/>
                <a:ea typeface="+mn-ea"/>
                <a:cs typeface="+mn-cs"/>
              </a:rPr>
              <a:t>. </a:t>
            </a:r>
            <a:endParaRPr lang="it-IT" sz="1200" kern="1200" dirty="0" smtClean="0">
              <a:solidFill>
                <a:schemeClr val="tx1"/>
              </a:solidFill>
              <a:effectLst/>
              <a:latin typeface="+mn-lt"/>
              <a:ea typeface="+mn-ea"/>
              <a:cs typeface="+mn-cs"/>
            </a:endParaRPr>
          </a:p>
          <a:p>
            <a:endParaRPr lang="it-IT" sz="1200" kern="1200" dirty="0" smtClean="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3</a:t>
            </a:fld>
            <a:endParaRPr lang="it-IT"/>
          </a:p>
        </p:txBody>
      </p:sp>
    </p:spTree>
    <p:extLst>
      <p:ext uri="{BB962C8B-B14F-4D97-AF65-F5344CB8AC3E}">
        <p14:creationId xmlns:p14="http://schemas.microsoft.com/office/powerpoint/2010/main" val="58117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kern="1200" dirty="0" smtClean="0">
                <a:solidFill>
                  <a:schemeClr val="tx1"/>
                </a:solidFill>
                <a:effectLst/>
                <a:latin typeface="+mn-lt"/>
                <a:ea typeface="+mn-ea"/>
                <a:cs typeface="+mn-cs"/>
              </a:rPr>
              <a:t>In China, Since the gradual decentralization of the state power which occurred in the beginning of  1990 Mega-city regions have become a new scale of Chinese State regulation, and in particular the pearl River Delta, represent the most prosperous and dynamic one in term of migration waves. That’s why we choose PRD as our unit of study.</a:t>
            </a:r>
            <a:endParaRPr lang="it-IT"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Since the Open Door Policy was implemented the has become a global manufacturing region attracting an increasing number of migrant-workers from all over China.</a:t>
            </a:r>
          </a:p>
        </p:txBody>
      </p:sp>
      <p:sp>
        <p:nvSpPr>
          <p:cNvPr id="4" name="Segnaposto numero diapositiva 3"/>
          <p:cNvSpPr>
            <a:spLocks noGrp="1"/>
          </p:cNvSpPr>
          <p:nvPr>
            <p:ph type="sldNum" sz="quarter" idx="10"/>
          </p:nvPr>
        </p:nvSpPr>
        <p:spPr/>
        <p:txBody>
          <a:bodyPr/>
          <a:lstStyle/>
          <a:p>
            <a:fld id="{1893B672-AD69-A846-B1F5-2CDC909D4F14}" type="slidenum">
              <a:rPr lang="it-IT" smtClean="0"/>
              <a:t>4</a:t>
            </a:fld>
            <a:endParaRPr lang="it-IT"/>
          </a:p>
        </p:txBody>
      </p:sp>
    </p:spTree>
    <p:extLst>
      <p:ext uri="{BB962C8B-B14F-4D97-AF65-F5344CB8AC3E}">
        <p14:creationId xmlns:p14="http://schemas.microsoft.com/office/powerpoint/2010/main" val="14584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latin typeface="+mn-lt"/>
                <a:ea typeface="+mn-ea"/>
                <a:cs typeface="+mn-cs"/>
              </a:rPr>
              <a:t>The zone which consists of</a:t>
            </a:r>
            <a:r>
              <a:rPr lang="en-US" sz="1200" kern="1200" baseline="0" noProof="0" dirty="0" smtClean="0">
                <a:solidFill>
                  <a:schemeClr val="tx1"/>
                </a:solidFill>
                <a:latin typeface="+mn-lt"/>
                <a:ea typeface="+mn-ea"/>
                <a:cs typeface="+mn-cs"/>
              </a:rPr>
              <a:t> </a:t>
            </a:r>
            <a:r>
              <a:rPr lang="en-US" sz="1200" kern="1200" noProof="0" dirty="0" smtClean="0">
                <a:solidFill>
                  <a:schemeClr val="tx1"/>
                </a:solidFill>
                <a:latin typeface="+mn-lt"/>
                <a:ea typeface="+mn-ea"/>
                <a:cs typeface="+mn-cs"/>
              </a:rPr>
              <a:t>9 cities,</a:t>
            </a:r>
            <a:r>
              <a:rPr lang="en-US" sz="1200" kern="1200" baseline="0" noProof="0" dirty="0" smtClean="0">
                <a:solidFill>
                  <a:schemeClr val="tx1"/>
                </a:solidFill>
                <a:latin typeface="+mn-lt"/>
                <a:ea typeface="+mn-ea"/>
                <a:cs typeface="+mn-cs"/>
              </a:rPr>
              <a:t> in 1988 </a:t>
            </a:r>
            <a:r>
              <a:rPr lang="en-US" sz="1200" kern="1200" noProof="0" dirty="0" smtClean="0">
                <a:solidFill>
                  <a:schemeClr val="tx1"/>
                </a:solidFill>
                <a:effectLst/>
                <a:latin typeface="+mn-lt"/>
                <a:ea typeface="+mn-ea"/>
                <a:cs typeface="+mn-cs"/>
              </a:rPr>
              <a:t>was designed  as a “comprehensive</a:t>
            </a:r>
            <a:r>
              <a:rPr lang="en-US" sz="1200" kern="1200" baseline="0" noProof="0" dirty="0" smtClean="0">
                <a:solidFill>
                  <a:schemeClr val="tx1"/>
                </a:solidFill>
                <a:effectLst/>
                <a:latin typeface="+mn-lt"/>
                <a:ea typeface="+mn-ea"/>
                <a:cs typeface="+mn-cs"/>
              </a:rPr>
              <a:t>  economic reform area,</a:t>
            </a:r>
            <a:r>
              <a:rPr lang="en-US" sz="1200" kern="1200" noProof="0" dirty="0" smtClean="0">
                <a:solidFill>
                  <a:schemeClr val="tx1"/>
                </a:solidFill>
                <a:effectLst/>
                <a:latin typeface="+mn-lt"/>
                <a:ea typeface="+mn-ea"/>
                <a:cs typeface="+mn-cs"/>
              </a:rPr>
              <a:t> and was granted many ‘one step ahead’ policies to attract foreign capital, becoming the most important exporter center since economic reform.  </a:t>
            </a:r>
          </a:p>
          <a:p>
            <a:endParaRPr lang="en-US" sz="1200" kern="1200" noProof="0" dirty="0" smtClean="0">
              <a:solidFill>
                <a:schemeClr val="tx1"/>
              </a:solidFill>
              <a:effectLst/>
              <a:latin typeface="+mn-lt"/>
              <a:ea typeface="+mn-ea"/>
              <a:cs typeface="+mn-cs"/>
            </a:endParaRPr>
          </a:p>
          <a:p>
            <a:r>
              <a:rPr lang="en-US" sz="1200" kern="1200" noProof="0" dirty="0" smtClean="0">
                <a:solidFill>
                  <a:schemeClr val="tx1"/>
                </a:solidFill>
                <a:effectLst/>
                <a:latin typeface="+mn-lt"/>
                <a:ea typeface="+mn-ea"/>
                <a:cs typeface="+mn-cs"/>
              </a:rPr>
              <a:t>That results in an astonishing rise of population in the area,</a:t>
            </a:r>
            <a:r>
              <a:rPr lang="en-US" sz="1200" kern="1200" baseline="0" noProof="0" dirty="0" smtClean="0">
                <a:solidFill>
                  <a:schemeClr val="tx1"/>
                </a:solidFill>
                <a:effectLst/>
                <a:latin typeface="+mn-lt"/>
                <a:ea typeface="+mn-ea"/>
                <a:cs typeface="+mn-cs"/>
              </a:rPr>
              <a:t> t</a:t>
            </a:r>
            <a:r>
              <a:rPr lang="en-US" sz="1200" kern="1200" noProof="0" dirty="0" smtClean="0">
                <a:solidFill>
                  <a:schemeClr val="tx1"/>
                </a:solidFill>
                <a:effectLst/>
                <a:latin typeface="+mn-lt"/>
                <a:ea typeface="+mn-ea"/>
                <a:cs typeface="+mn-cs"/>
              </a:rPr>
              <a:t>hat today counts around 60 million people and</a:t>
            </a:r>
            <a:r>
              <a:rPr lang="en-US" sz="1200" kern="1200" baseline="0" noProof="0" dirty="0" smtClean="0">
                <a:solidFill>
                  <a:schemeClr val="tx1"/>
                </a:solidFill>
                <a:effectLst/>
                <a:latin typeface="+mn-lt"/>
                <a:ea typeface="+mn-ea"/>
                <a:cs typeface="+mn-cs"/>
              </a:rPr>
              <a:t> in a</a:t>
            </a:r>
            <a:r>
              <a:rPr lang="en-US" sz="1200" kern="1200" baseline="0" noProof="0" dirty="0" smtClean="0">
                <a:solidFill>
                  <a:schemeClr val="tx1"/>
                </a:solidFill>
                <a:latin typeface="+mn-lt"/>
                <a:ea typeface="+mn-ea"/>
                <a:cs typeface="+mn-cs"/>
              </a:rPr>
              <a:t> dramatic increase of the </a:t>
            </a:r>
            <a:r>
              <a:rPr lang="en-US" sz="1200" kern="1200" noProof="0" dirty="0" smtClean="0">
                <a:solidFill>
                  <a:schemeClr val="tx1"/>
                </a:solidFill>
                <a:latin typeface="+mn-lt"/>
                <a:ea typeface="+mn-ea"/>
                <a:cs typeface="+mn-cs"/>
              </a:rPr>
              <a:t>Gross Domestic Product that</a:t>
            </a:r>
            <a:r>
              <a:rPr lang="en-US" sz="1200" kern="1200" baseline="0" noProof="0" dirty="0" smtClean="0">
                <a:solidFill>
                  <a:schemeClr val="tx1"/>
                </a:solidFill>
                <a:latin typeface="+mn-lt"/>
                <a:ea typeface="+mn-ea"/>
                <a:cs typeface="+mn-cs"/>
              </a:rPr>
              <a:t> reached 7 billions RMB in 2015. </a:t>
            </a:r>
            <a:r>
              <a:rPr lang="en-US" sz="1200" kern="1200" noProof="0" dirty="0" smtClean="0">
                <a:solidFill>
                  <a:schemeClr val="tx1"/>
                </a:solidFill>
                <a:latin typeface="+mn-lt"/>
                <a:ea typeface="+mn-ea"/>
                <a:cs typeface="+mn-cs"/>
              </a:rPr>
              <a:t>		</a:t>
            </a:r>
          </a:p>
          <a:p>
            <a:r>
              <a:rPr lang="en-US" sz="1200" b="0" kern="1200" noProof="0" dirty="0" smtClean="0">
                <a:solidFill>
                  <a:schemeClr val="tx1"/>
                </a:solidFill>
                <a:effectLst/>
                <a:latin typeface="+mn-lt"/>
                <a:ea typeface="+mn-ea"/>
                <a:cs typeface="+mn-cs"/>
              </a:rPr>
              <a:t>Large scale infrastructure projects have been carried out to improve regional connectivity, in particular cross-boundary transportation facilities are currently under construction, re-defining the spatial layout of the PRD and encouraging regional integration. </a:t>
            </a:r>
            <a:endParaRPr lang="en-US" noProof="0" dirty="0" smtClean="0"/>
          </a:p>
          <a:p>
            <a:endParaRPr lang="en-US" sz="1200" kern="1200" noProof="0" dirty="0" smtClean="0">
              <a:solidFill>
                <a:schemeClr val="tx1"/>
              </a:solidFill>
              <a:effectLst/>
              <a:latin typeface="+mn-lt"/>
              <a:ea typeface="+mn-ea"/>
              <a:cs typeface="+mn-cs"/>
            </a:endParaRPr>
          </a:p>
          <a:p>
            <a:r>
              <a:rPr lang="en-US" sz="1200" kern="1200" noProof="0" dirty="0" smtClean="0">
                <a:solidFill>
                  <a:schemeClr val="tx1"/>
                </a:solidFill>
                <a:effectLst/>
                <a:latin typeface="+mn-lt"/>
                <a:ea typeface="+mn-ea"/>
                <a:cs typeface="+mn-cs"/>
              </a:rPr>
              <a:t>If during the first year of the opening-up reforms the barycenter of the region was Guangzhou </a:t>
            </a:r>
            <a:r>
              <a:rPr lang="en-US" sz="1200" kern="1200" noProof="0" dirty="0" smtClean="0">
                <a:solidFill>
                  <a:schemeClr val="tx1"/>
                </a:solidFill>
                <a:latin typeface="+mn-lt"/>
                <a:ea typeface="+mn-ea"/>
                <a:cs typeface="+mn-cs"/>
              </a:rPr>
              <a:t>(the provincial capital)</a:t>
            </a:r>
            <a:r>
              <a:rPr lang="en-US" sz="1200" kern="1200" noProof="0" dirty="0" smtClean="0">
                <a:solidFill>
                  <a:schemeClr val="tx1"/>
                </a:solidFill>
                <a:effectLst/>
                <a:latin typeface="+mn-lt"/>
                <a:ea typeface="+mn-ea"/>
                <a:cs typeface="+mn-cs"/>
              </a:rPr>
              <a:t>, over the last decade PRD has become increasingly polycentric,</a:t>
            </a:r>
            <a:r>
              <a:rPr lang="en-US" sz="1200" kern="1200" baseline="0" noProof="0" dirty="0" smtClean="0">
                <a:solidFill>
                  <a:schemeClr val="tx1"/>
                </a:solidFill>
                <a:effectLst/>
                <a:latin typeface="+mn-lt"/>
                <a:ea typeface="+mn-ea"/>
                <a:cs typeface="+mn-cs"/>
              </a:rPr>
              <a:t> as shown in the map.</a:t>
            </a:r>
          </a:p>
        </p:txBody>
      </p:sp>
      <p:sp>
        <p:nvSpPr>
          <p:cNvPr id="4" name="Segnaposto numero diapositiva 3"/>
          <p:cNvSpPr>
            <a:spLocks noGrp="1"/>
          </p:cNvSpPr>
          <p:nvPr>
            <p:ph type="sldNum" sz="quarter" idx="10"/>
          </p:nvPr>
        </p:nvSpPr>
        <p:spPr/>
        <p:txBody>
          <a:bodyPr/>
          <a:lstStyle/>
          <a:p>
            <a:fld id="{EEB5E41D-CE4C-4D44-BEA1-B9B8E80E5B7A}" type="slidenum">
              <a:rPr lang="it-IT" smtClean="0"/>
              <a:pPr/>
              <a:t>5</a:t>
            </a:fld>
            <a:endParaRPr lang="it-IT"/>
          </a:p>
        </p:txBody>
      </p:sp>
    </p:spTree>
    <p:extLst>
      <p:ext uri="{BB962C8B-B14F-4D97-AF65-F5344CB8AC3E}">
        <p14:creationId xmlns:p14="http://schemas.microsoft.com/office/powerpoint/2010/main" val="32172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noProof="0" dirty="0" smtClean="0">
                <a:solidFill>
                  <a:schemeClr val="tx1"/>
                </a:solidFill>
                <a:effectLst/>
                <a:latin typeface="+mn-lt"/>
                <a:ea typeface="+mn-ea"/>
                <a:cs typeface="+mn-cs"/>
              </a:rPr>
              <a:t>Taking PRD as the unit of our model we try to reproduce migrants residential patterns taking into account the full range of migrants’ socio-economical status and their evolution.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 though migrants workers are generally considered and treated as a uniform category, recent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research showed how considering their economical, cultural and human capital migrants workers are a very diversified social category. Especially 3 dimension are fundamental to understand migrant workers,</a:t>
            </a:r>
            <a:r>
              <a:rPr lang="en-US" sz="1200" kern="1200" baseline="0" dirty="0" smtClean="0">
                <a:solidFill>
                  <a:schemeClr val="tx1"/>
                </a:solidFill>
                <a:effectLst/>
                <a:latin typeface="+mn-lt"/>
                <a:ea typeface="+mn-ea"/>
                <a:cs typeface="+mn-cs"/>
              </a:rPr>
              <a:t> namely:</a:t>
            </a:r>
          </a:p>
          <a:p>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ROFESSIONAL DIMENSION : which determines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not only their economical situation but also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migrants’ trajectory and the duration of their stay in the city as well as their residential choice.</a:t>
            </a:r>
          </a:p>
          <a:p>
            <a:pPr lvl="0"/>
            <a:endParaRPr lang="it-IT"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RESIDENTAIL DIMENSION </a:t>
            </a:r>
            <a:r>
              <a:rPr lang="en-GB" sz="1200" kern="1200" dirty="0" smtClean="0">
                <a:solidFill>
                  <a:schemeClr val="tx1"/>
                </a:solidFill>
                <a:effectLst/>
                <a:latin typeface="+mn-lt"/>
                <a:ea typeface="+mn-ea"/>
                <a:cs typeface="+mn-cs"/>
              </a:rPr>
              <a:t>which</a:t>
            </a:r>
            <a:r>
              <a:rPr lang="en-GB" sz="1200" kern="1200" baseline="0" dirty="0" smtClean="0">
                <a:solidFill>
                  <a:schemeClr val="tx1"/>
                </a:solidFill>
                <a:effectLst/>
                <a:latin typeface="+mn-lt"/>
                <a:ea typeface="+mn-ea"/>
                <a:cs typeface="+mn-cs"/>
              </a:rPr>
              <a:t> influence all aspects </a:t>
            </a:r>
            <a:r>
              <a:rPr lang="en-GB" sz="1200" kern="1200" dirty="0" smtClean="0">
                <a:solidFill>
                  <a:schemeClr val="tx1"/>
                </a:solidFill>
                <a:effectLst/>
                <a:latin typeface="+mn-lt"/>
                <a:ea typeface="+mn-ea"/>
                <a:cs typeface="+mn-cs"/>
              </a:rPr>
              <a:t>of migrants’ lives in the city </a:t>
            </a:r>
            <a:r>
              <a:rPr lang="it-IT"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patterns of urban settlement, housing choices, residential conditions, relation with the city, neighbourhood activities </a:t>
            </a:r>
          </a:p>
          <a:p>
            <a:pPr lvl="0"/>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GENERATIONAL </a:t>
            </a:r>
            <a:r>
              <a:rPr lang="it-IT" sz="1200" kern="1200" dirty="0" smtClean="0">
                <a:solidFill>
                  <a:schemeClr val="tx1"/>
                </a:solidFill>
                <a:effectLst/>
                <a:latin typeface="+mn-lt"/>
                <a:ea typeface="+mn-ea"/>
                <a:cs typeface="+mn-cs"/>
              </a:rPr>
              <a:t>DIMENSION</a:t>
            </a: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All these sub-categories have different mobility patterns,</a:t>
            </a:r>
            <a:r>
              <a:rPr lang="en-GB" sz="1200" kern="1200" baseline="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that we try to simulate in our model. However,</a:t>
            </a:r>
            <a:r>
              <a:rPr lang="en-GB" sz="1200" kern="1200" baseline="0" dirty="0" smtClean="0">
                <a:solidFill>
                  <a:schemeClr val="tx1"/>
                </a:solidFill>
                <a:effectLst/>
                <a:latin typeface="+mn-lt"/>
                <a:ea typeface="+mn-ea"/>
                <a:cs typeface="+mn-cs"/>
              </a:rPr>
              <a:t> we are just</a:t>
            </a:r>
            <a:r>
              <a:rPr lang="it-IT" sz="1200" kern="1200" baseline="0" dirty="0" smtClean="0">
                <a:solidFill>
                  <a:schemeClr val="tx1"/>
                </a:solidFill>
                <a:effectLst/>
                <a:latin typeface="+mn-lt"/>
                <a:ea typeface="+mn-ea"/>
                <a:cs typeface="+mn-cs"/>
              </a:rPr>
              <a:t> </a:t>
            </a:r>
            <a:r>
              <a:rPr lang="en-GB" sz="1200" kern="1200" baseline="0" dirty="0" smtClean="0">
                <a:solidFill>
                  <a:schemeClr val="tx1"/>
                </a:solidFill>
                <a:effectLst/>
                <a:latin typeface="+mn-lt"/>
                <a:ea typeface="+mn-ea"/>
                <a:cs typeface="+mn-cs"/>
              </a:rPr>
              <a:t>taking in consideration, the first two dimensions I have mentioned (PREOFESSIONAL AND RESIDENTIAL) and not the generational because the time frame is too short to identify aging patterns; even though we believe that add this generational component to </a:t>
            </a:r>
            <a:r>
              <a:rPr lang="en-GB" sz="1200" kern="1200" baseline="0" dirty="0" err="1" smtClean="0">
                <a:solidFill>
                  <a:schemeClr val="tx1"/>
                </a:solidFill>
                <a:effectLst/>
                <a:latin typeface="+mn-lt"/>
                <a:ea typeface="+mn-ea"/>
                <a:cs typeface="+mn-cs"/>
              </a:rPr>
              <a:t>complexify</a:t>
            </a:r>
            <a:r>
              <a:rPr lang="en-GB" sz="1200" kern="1200" baseline="0" dirty="0" smtClean="0">
                <a:solidFill>
                  <a:schemeClr val="tx1"/>
                </a:solidFill>
                <a:effectLst/>
                <a:latin typeface="+mn-lt"/>
                <a:ea typeface="+mn-ea"/>
                <a:cs typeface="+mn-cs"/>
              </a:rPr>
              <a:t> the model will be quite interesting.</a:t>
            </a:r>
            <a:endParaRPr lang="en-GB" sz="1200" kern="1200" dirty="0" smtClean="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873ACFDE-97E4-6743-A27D-0D3445B6D195}" type="slidenum">
              <a:rPr lang="it-IT" smtClean="0"/>
              <a:t>6</a:t>
            </a:fld>
            <a:endParaRPr lang="it-IT"/>
          </a:p>
        </p:txBody>
      </p:sp>
    </p:spTree>
    <p:extLst>
      <p:ext uri="{BB962C8B-B14F-4D97-AF65-F5344CB8AC3E}">
        <p14:creationId xmlns:p14="http://schemas.microsoft.com/office/powerpoint/2010/main" val="15465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lnSpcReduction="10000"/>
          </a:bodyPr>
          <a:lstStyle/>
          <a:p>
            <a:r>
              <a:rPr lang="en-US" sz="1200" kern="1200" dirty="0" smtClean="0">
                <a:solidFill>
                  <a:schemeClr val="tx1"/>
                </a:solidFill>
                <a:effectLst/>
                <a:latin typeface="+mn-lt"/>
                <a:ea typeface="+mn-ea"/>
                <a:cs typeface="+mn-cs"/>
              </a:rPr>
              <a:t>Considering this diversity and translating it in qualitative stylized facts that correspond to precise patterns of synthetic data, this model aims at establishing a new perspective for understanding China’s urban and regional mobility employing a more qualitative approach, </a:t>
            </a:r>
            <a:r>
              <a:rPr lang="en-US" sz="1200" b="1" kern="1200" dirty="0" smtClean="0">
                <a:solidFill>
                  <a:schemeClr val="tx1"/>
                </a:solidFill>
                <a:effectLst/>
                <a:latin typeface="+mn-lt"/>
                <a:ea typeface="+mn-ea"/>
                <a:cs typeface="+mn-cs"/>
              </a:rPr>
              <a:t>specifying in</a:t>
            </a:r>
            <a:r>
              <a:rPr lang="en-US" sz="1200" b="1" kern="1200" baseline="0" dirty="0" smtClean="0">
                <a:solidFill>
                  <a:schemeClr val="tx1"/>
                </a:solidFill>
                <a:effectLst/>
                <a:latin typeface="+mn-lt"/>
                <a:ea typeface="+mn-ea"/>
                <a:cs typeface="+mn-cs"/>
              </a:rPr>
              <a:t> a second time </a:t>
            </a:r>
            <a:r>
              <a:rPr lang="en-US" sz="1200" b="1" kern="1200" dirty="0" smtClean="0">
                <a:solidFill>
                  <a:schemeClr val="tx1"/>
                </a:solidFill>
                <a:effectLst/>
                <a:latin typeface="+mn-lt"/>
                <a:ea typeface="+mn-ea"/>
                <a:cs typeface="+mn-cs"/>
              </a:rPr>
              <a:t>the mechanisms through which Party-State shape the parameters of migrants’ choices.</a:t>
            </a:r>
          </a:p>
          <a:p>
            <a:endParaRPr lang="it-IT"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t-IT" sz="1200" kern="1200" dirty="0" err="1" smtClean="0">
                <a:solidFill>
                  <a:schemeClr val="tx1"/>
                </a:solidFill>
                <a:effectLst/>
                <a:latin typeface="+mn-lt"/>
                <a:ea typeface="+mn-ea"/>
                <a:cs typeface="+mn-cs"/>
              </a:rPr>
              <a:t>Before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giving</a:t>
            </a:r>
            <a:r>
              <a:rPr lang="it-IT" sz="1200" kern="1200" dirty="0" smtClean="0">
                <a:solidFill>
                  <a:schemeClr val="tx1"/>
                </a:solidFill>
                <a:effectLst/>
                <a:latin typeface="+mn-lt"/>
                <a:ea typeface="+mn-ea"/>
                <a:cs typeface="+mn-cs"/>
              </a:rPr>
              <a:t> the </a:t>
            </a:r>
            <a:r>
              <a:rPr lang="it-IT" sz="1200" kern="1200" dirty="0" err="1" smtClean="0">
                <a:solidFill>
                  <a:schemeClr val="tx1"/>
                </a:solidFill>
                <a:effectLst/>
                <a:latin typeface="+mn-lt"/>
                <a:ea typeface="+mn-ea"/>
                <a:cs typeface="+mn-cs"/>
              </a:rPr>
              <a:t>floor</a:t>
            </a:r>
            <a:r>
              <a:rPr lang="it-IT" sz="1200" kern="1200" dirty="0" smtClean="0">
                <a:solidFill>
                  <a:schemeClr val="tx1"/>
                </a:solidFill>
                <a:effectLst/>
                <a:latin typeface="+mn-lt"/>
                <a:ea typeface="+mn-ea"/>
                <a:cs typeface="+mn-cs"/>
              </a:rPr>
              <a:t> to </a:t>
            </a:r>
            <a:r>
              <a:rPr lang="it-IT" sz="1200" kern="1200" dirty="0" err="1" smtClean="0">
                <a:solidFill>
                  <a:schemeClr val="tx1"/>
                </a:solidFill>
                <a:effectLst/>
                <a:latin typeface="+mn-lt"/>
                <a:ea typeface="+mn-ea"/>
                <a:cs typeface="+mn-cs"/>
              </a:rPr>
              <a:t>my</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collegue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Juste</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Raimbault</a:t>
            </a:r>
            <a:r>
              <a:rPr lang="it-IT" sz="1200" kern="1200" dirty="0" smtClean="0">
                <a:solidFill>
                  <a:schemeClr val="tx1"/>
                </a:solidFill>
                <a:effectLst/>
                <a:latin typeface="+mn-lt"/>
                <a:ea typeface="+mn-ea"/>
                <a:cs typeface="+mn-cs"/>
              </a:rPr>
              <a:t>,</a:t>
            </a:r>
            <a:r>
              <a:rPr lang="it-IT"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I will presents briefly some of the results emerging from our model: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model shows that when migrants have a high propensity to</a:t>
            </a:r>
            <a:r>
              <a:rPr lang="en-US" baseline="0" dirty="0" smtClean="0"/>
              <a:t> move , f</a:t>
            </a:r>
            <a:r>
              <a:rPr lang="en-US" dirty="0" smtClean="0"/>
              <a:t>or an intermediate values of</a:t>
            </a:r>
            <a:r>
              <a:rPr lang="en-US" baseline="0" dirty="0" smtClean="0"/>
              <a:t> the level of randomness, </a:t>
            </a:r>
            <a:r>
              <a:rPr lang="en-US" dirty="0" smtClean="0"/>
              <a:t>the regime of job congestion dominates. In the</a:t>
            </a:r>
            <a:r>
              <a:rPr lang="en-US" baseline="0" dirty="0" smtClean="0"/>
              <a:t> real situation this scenario of job congestion will imply a sub-sequential mobility of migrants which will move to another city in search for another job.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Some qualitative interviews I’ve conducted in Zhuhai show this pattern of congestion.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For</a:t>
            </a:r>
            <a:r>
              <a:rPr lang="en-US" baseline="0" noProof="0" dirty="0" smtClean="0"/>
              <a:t> example Mr. Lin a migrant workers from </a:t>
            </a:r>
            <a:r>
              <a:rPr lang="en-US" baseline="0" noProof="0" dirty="0" err="1" smtClean="0"/>
              <a:t>Guanxi</a:t>
            </a:r>
            <a:r>
              <a:rPr lang="en-US" baseline="0" noProof="0" dirty="0" smtClean="0"/>
              <a:t> who is working as a taxi driver in Zhuhai said that he worked for several years in a smartphones factory in Dongguan, but when it shut down because it was hard to find well paid jobs he decided to leave the city and to move to Zhuhai, where </a:t>
            </a:r>
            <a:r>
              <a:rPr lang="en-US" sz="1200" kern="1200" dirty="0" smtClean="0">
                <a:solidFill>
                  <a:schemeClr val="tx1"/>
                </a:solidFill>
                <a:latin typeface="+mn-lt"/>
                <a:ea typeface="+mn-ea"/>
                <a:cs typeface="+mn-cs"/>
              </a:rPr>
              <a:t>It’s not hard to find a job </a:t>
            </a:r>
            <a:r>
              <a:rPr lang="en-US" sz="1200" b="0" kern="1200" dirty="0" smtClean="0">
                <a:solidFill>
                  <a:schemeClr val="tx1"/>
                </a:solidFill>
                <a:latin typeface="+mn-lt"/>
                <a:ea typeface="+mn-ea"/>
                <a:cs typeface="+mn-cs"/>
              </a:rPr>
              <a:t>(</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better-paid jobs, employers offer better terms and conditions).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r>
              <a:rPr lang="en-US" sz="1200" dirty="0" smtClean="0"/>
              <a:t>Another results shown by our </a:t>
            </a:r>
            <a:r>
              <a:rPr lang="en-US" sz="1200" baseline="0" dirty="0" smtClean="0"/>
              <a:t>agent-based model is that changing t</a:t>
            </a:r>
            <a:r>
              <a:rPr lang="en-US" sz="1200" dirty="0" smtClean="0"/>
              <a:t>he importance of accessibility* relative to the  cost of life does not influence much dynamics at a macro level. This outcome</a:t>
            </a:r>
            <a:r>
              <a:rPr lang="en-US" sz="1200" baseline="0" dirty="0" smtClean="0"/>
              <a:t> could be useful for urban planners, in the sense that for ex policies having an impact on mobility (as i.e. transportations subsides**) will have no effect on migrations patterns </a:t>
            </a:r>
          </a:p>
          <a:p>
            <a:pPr marL="0" indent="0">
              <a:buNone/>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*WE USE GENERALIZED HANSEN ACCESSIBILITY, WHICH CAN BE UNDERSTOOD IN A SIMPLIFIED WAY NUMBER OF JOBS AVAILABLE TO THE POPULATION WITHIN A SPATIAL RANGE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 SUBSIDY IS LIKELY TO REDUCE PUBLIC TRANSPORT CHARGES.</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WILL LEAD TO AN EXTENSION OF DEMAND, AS MORE PEOPLE ARE ENCOURAGED TO USE THIS FORM OF TRANSPORT.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noProof="0" dirty="0" smtClean="0">
                <a:solidFill>
                  <a:schemeClr val="tx1"/>
                </a:solidFill>
                <a:latin typeface="+mn-lt"/>
                <a:ea typeface="+mn-ea"/>
                <a:cs typeface="+mn-cs"/>
              </a:rPr>
              <a:t>A third result emerging from the model take in consideration an external factor (that can be for example linked to the family choice</a:t>
            </a:r>
            <a:r>
              <a:rPr lang="en-US" sz="1200" b="0" kern="1200" baseline="0" noProof="0" dirty="0" smtClean="0">
                <a:solidFill>
                  <a:schemeClr val="tx1"/>
                </a:solidFill>
                <a:latin typeface="+mn-lt"/>
                <a:ea typeface="+mn-ea"/>
                <a:cs typeface="+mn-cs"/>
              </a:rPr>
              <a:t> or environmental choice</a:t>
            </a:r>
            <a:r>
              <a:rPr lang="en-US" sz="1200" b="0" kern="1200" noProof="0" dirty="0" smtClean="0">
                <a:solidFill>
                  <a:schemeClr val="tx1"/>
                </a:solidFill>
                <a:latin typeface="+mn-lt"/>
                <a:ea typeface="+mn-ea"/>
                <a:cs typeface="+mn-cs"/>
              </a:rPr>
              <a:t>) and that is relative</a:t>
            </a:r>
            <a:r>
              <a:rPr lang="en-US" sz="1200" b="0" kern="1200" baseline="0" noProof="0" dirty="0" smtClean="0">
                <a:solidFill>
                  <a:schemeClr val="tx1"/>
                </a:solidFill>
                <a:latin typeface="+mn-lt"/>
                <a:ea typeface="+mn-ea"/>
                <a:cs typeface="+mn-cs"/>
              </a:rPr>
              <a:t> to the cost of life and the accessibility. Intermediate situations, where the importance of this external factor is neither high neither low, correspond to a negative effect of time on number of migrations; on the contrary an high level of importance of the external factor means a positive effect of time on migrations. The qualitative interpretation of the effect of this ”external factor” on migrants’ lives is complex: indeed on the one hand, changing location could improve the quality of their life (finding a new job, improving their economical situation </a:t>
            </a:r>
            <a:r>
              <a:rPr lang="en-US" sz="1200" b="0" kern="1200" baseline="0" noProof="0" dirty="0" err="1" smtClean="0">
                <a:solidFill>
                  <a:schemeClr val="tx1"/>
                </a:solidFill>
                <a:latin typeface="+mn-lt"/>
                <a:ea typeface="+mn-ea"/>
                <a:cs typeface="+mn-cs"/>
              </a:rPr>
              <a:t>etc</a:t>
            </a:r>
            <a:r>
              <a:rPr lang="en-US" sz="1200" b="0" kern="1200" baseline="0" noProof="0" dirty="0" smtClean="0">
                <a:solidFill>
                  <a:schemeClr val="tx1"/>
                </a:solidFill>
                <a:latin typeface="+mn-lt"/>
                <a:ea typeface="+mn-ea"/>
                <a:cs typeface="+mn-cs"/>
              </a:rPr>
              <a:t>), and on the other hand it could have a negative impact on their life (moving too much can mean less stability for migrants: less rights, less interest in settling down)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noProof="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will give the floor to my </a:t>
            </a:r>
            <a:r>
              <a:rPr lang="en-US" sz="1200" kern="1200" dirty="0" err="1" smtClean="0">
                <a:solidFill>
                  <a:schemeClr val="tx1"/>
                </a:solidFill>
                <a:effectLst/>
                <a:latin typeface="+mn-lt"/>
                <a:ea typeface="+mn-ea"/>
                <a:cs typeface="+mn-cs"/>
              </a:rPr>
              <a:t>Juste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Raimault</a:t>
            </a:r>
            <a:r>
              <a:rPr lang="en-US" sz="1200" kern="1200" dirty="0" smtClean="0">
                <a:solidFill>
                  <a:schemeClr val="tx1"/>
                </a:solidFill>
                <a:effectLst/>
                <a:latin typeface="+mn-lt"/>
                <a:ea typeface="+mn-ea"/>
                <a:cs typeface="+mn-cs"/>
              </a:rPr>
              <a:t>, that will present the model and how it works.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egnaposto numero diapositiva 3"/>
          <p:cNvSpPr>
            <a:spLocks noGrp="1"/>
          </p:cNvSpPr>
          <p:nvPr>
            <p:ph type="sldNum" sz="quarter" idx="10"/>
          </p:nvPr>
        </p:nvSpPr>
        <p:spPr/>
        <p:txBody>
          <a:bodyPr/>
          <a:lstStyle/>
          <a:p>
            <a:fld id="{EEB5E41D-CE4C-4D44-BEA1-B9B8E80E5B7A}" type="slidenum">
              <a:rPr lang="it-IT" smtClean="0"/>
              <a:pPr/>
              <a:t>7</a:t>
            </a:fld>
            <a:endParaRPr lang="it-IT"/>
          </a:p>
        </p:txBody>
      </p:sp>
    </p:spTree>
    <p:extLst>
      <p:ext uri="{BB962C8B-B14F-4D97-AF65-F5344CB8AC3E}">
        <p14:creationId xmlns:p14="http://schemas.microsoft.com/office/powerpoint/2010/main" val="175807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EEB5E41D-CE4C-4D44-BEA1-B9B8E80E5B7A}" type="slidenum">
              <a:rPr lang="it-IT" smtClean="0"/>
              <a:pPr/>
              <a:t>22</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2"/>
      </p:bgRef>
    </p:bg>
    <p:spTree>
      <p:nvGrpSpPr>
        <p:cNvPr id="1" name=""/>
        <p:cNvGrpSpPr/>
        <p:nvPr/>
      </p:nvGrpSpPr>
      <p:grpSpPr>
        <a:xfrm>
          <a:off x="0" y="0"/>
          <a:ext cx="0" cy="0"/>
          <a:chOff x="0" y="0"/>
          <a:chExt cx="0" cy="0"/>
        </a:xfrm>
      </p:grpSpPr>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ttotitolo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p:txBody>
          <a:bodyPr/>
          <a:lstStyle/>
          <a:p>
            <a:endParaRPr lang="it-IT" dirty="0" smtClean="0"/>
          </a:p>
        </p:txBody>
      </p:sp>
      <p:sp>
        <p:nvSpPr>
          <p:cNvPr id="17" name="Segnaposto piè di pagina 16"/>
          <p:cNvSpPr>
            <a:spLocks noGrp="1"/>
          </p:cNvSpPr>
          <p:nvPr>
            <p:ph type="ftr" sz="quarter" idx="11"/>
          </p:nvPr>
        </p:nvSpPr>
        <p:spPr/>
        <p:txBody>
          <a:bodyPr/>
          <a:lstStyle/>
          <a:p>
            <a:endParaRPr lang="en-US"/>
          </a:p>
        </p:txBody>
      </p:sp>
      <p:sp>
        <p:nvSpPr>
          <p:cNvPr id="7" name="Connettore 1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egnaposto numero diapositiva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E4BAC9-6D41-4691-9299-18EF07EF0177}" type="slidenum">
              <a:rPr lang="en-US" smtClean="0"/>
              <a:t>‹n.›</a:t>
            </a:fld>
            <a:endParaRPr lang="en-US"/>
          </a:p>
        </p:txBody>
      </p:sp>
      <p:sp>
        <p:nvSpPr>
          <p:cNvPr id="8" name="Titolo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it-IT" smtClean="0"/>
              <a:t>Fare clic per modificare stile</a:t>
            </a:r>
            <a:endParaRPr kumimoji="0" lang="en-US"/>
          </a:p>
        </p:txBody>
      </p:sp>
      <p:pic>
        <p:nvPicPr>
          <p:cNvPr id="20" name="Immagine 19" descr="flag_yellow_high.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pic>
        <p:nvPicPr>
          <p:cNvPr id="21" name="Immagine 20" descr="Logo-NewRed-Grande-300DPI-1.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stile</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B007B441-5312-499D-93C3-6E37886527FA}" type="slidenum">
              <a:rPr lang="it-IT" smtClean="0"/>
              <a:pPr/>
              <a:t>‹n.›</a:t>
            </a:fld>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bg>
      <p:bgRef idx="1001">
        <a:schemeClr val="bg2"/>
      </p:bgRef>
    </p:bg>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tangolo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ttore 1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6915912" y="3009901"/>
            <a:ext cx="457200" cy="441325"/>
          </a:xfrm>
        </p:spPr>
        <p:txBody>
          <a:bodyPr/>
          <a:lstStyle/>
          <a:p>
            <a:r>
              <a:rPr lang="it-IT" smtClean="0"/>
              <a:t>N/</a:t>
            </a:r>
            <a:endParaRPr lang="it-IT" dirty="0"/>
          </a:p>
        </p:txBody>
      </p:sp>
      <p:sp>
        <p:nvSpPr>
          <p:cNvPr id="3" name="Segnaposto testo verticale 2"/>
          <p:cNvSpPr>
            <a:spLocks noGrp="1"/>
          </p:cNvSpPr>
          <p:nvPr>
            <p:ph type="body" orient="vert" idx="1"/>
          </p:nvPr>
        </p:nvSpPr>
        <p:spPr>
          <a:xfrm>
            <a:off x="304800" y="304800"/>
            <a:ext cx="6553200" cy="5821366"/>
          </a:xfrm>
        </p:spPr>
        <p:txBody>
          <a:bodyPr vert="eaVert"/>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r>
              <a:rPr lang="it-IT" smtClean="0"/>
              <a:t>This project is funded by the European Union</a:t>
            </a:r>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2" name="Titolo verticale 1"/>
          <p:cNvSpPr>
            <a:spLocks noGrp="1"/>
          </p:cNvSpPr>
          <p:nvPr>
            <p:ph type="title" orient="vert"/>
          </p:nvPr>
        </p:nvSpPr>
        <p:spPr>
          <a:xfrm>
            <a:off x="7391400" y="304801"/>
            <a:ext cx="1447800" cy="5851525"/>
          </a:xfrm>
        </p:spPr>
        <p:txBody>
          <a:bodyPr vert="eaVert"/>
          <a:lstStyle/>
          <a:p>
            <a:r>
              <a:rPr kumimoji="0" lang="it-IT" smtClean="0"/>
              <a:t>Fare clic per modificare stile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solidFill>
                  <a:schemeClr val="accent3">
                    <a:shade val="75000"/>
                  </a:schemeClr>
                </a:solidFill>
              </a:defRPr>
            </a:lvl1pPr>
          </a:lstStyle>
          <a:p>
            <a:r>
              <a:rPr kumimoji="0" lang="it-IT" smtClean="0"/>
              <a:t>Fare clic per modificare stile</a:t>
            </a:r>
            <a:endParaRPr kumimoji="0" lang="en-US"/>
          </a:p>
        </p:txBody>
      </p:sp>
      <p:sp>
        <p:nvSpPr>
          <p:cNvPr id="4" name="Segnaposto data 3"/>
          <p:cNvSpPr>
            <a:spLocks noGrp="1"/>
          </p:cNvSpPr>
          <p:nvPr>
            <p:ph type="dt" sz="half" idx="10"/>
          </p:nvPr>
        </p:nvSpPr>
        <p:spPr/>
        <p:txBody>
          <a:bodyPr/>
          <a:lstStyle/>
          <a:p>
            <a:r>
              <a:rPr lang="it-IT" smtClean="0"/>
              <a:t>This project is funded by the European Union</a:t>
            </a:r>
          </a:p>
          <a:p>
            <a:endParaRPr lang="it-IT" dirty="0"/>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a:xfrm>
            <a:off x="4361688" y="1026372"/>
            <a:ext cx="457200" cy="441325"/>
          </a:xfrm>
        </p:spPr>
        <p:txBody>
          <a:bodyPr/>
          <a:lstStyle/>
          <a:p>
            <a:fld id="{B007B441-5312-499D-93C3-6E37886527FA}" type="slidenum">
              <a:rPr lang="it-IT" smtClean="0"/>
              <a:pPr/>
              <a:t>‹n.›</a:t>
            </a:fld>
            <a:endParaRPr lang="it-IT" dirty="0"/>
          </a:p>
        </p:txBody>
      </p:sp>
      <p:sp>
        <p:nvSpPr>
          <p:cNvPr id="8" name="Segnaposto contenuto 7"/>
          <p:cNvSpPr>
            <a:spLocks noGrp="1"/>
          </p:cNvSpPr>
          <p:nvPr>
            <p:ph sz="quarter" idx="1"/>
          </p:nvPr>
        </p:nvSpPr>
        <p:spPr>
          <a:xfrm>
            <a:off x="301752" y="1527048"/>
            <a:ext cx="8503920" cy="4572000"/>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ttangolo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egnaposto testo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gli stili del testo dello schema</a:t>
            </a:r>
          </a:p>
        </p:txBody>
      </p:sp>
      <p:sp>
        <p:nvSpPr>
          <p:cNvPr id="13" name="Rettangolo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ttangolo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Segnaposto piè di pagina 4"/>
          <p:cNvSpPr>
            <a:spLocks noGrp="1"/>
          </p:cNvSpPr>
          <p:nvPr>
            <p:ph type="ftr" sz="quarter" idx="11"/>
          </p:nvPr>
        </p:nvSpPr>
        <p:spPr/>
        <p:txBody>
          <a:bodyPr/>
          <a:lstStyle/>
          <a:p>
            <a:endParaRPr lang="it-IT" dirty="0"/>
          </a:p>
        </p:txBody>
      </p:sp>
      <p:sp>
        <p:nvSpPr>
          <p:cNvPr id="4" name="Segnaposto data 3"/>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8" name="Connettore 1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egnaposto numero diapositiva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007B441-5312-499D-93C3-6E37886527FA}" type="slidenum">
              <a:rPr lang="it-IT" smtClean="0"/>
              <a:pPr/>
              <a:t>‹n.›</a:t>
            </a:fld>
            <a:endParaRPr lang="it-IT" dirty="0"/>
          </a:p>
        </p:txBody>
      </p:sp>
      <p:sp>
        <p:nvSpPr>
          <p:cNvPr id="2" name="Titolo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it-IT" smtClean="0"/>
              <a:t>Fare clic per modificare stile</a:t>
            </a:r>
            <a:endParaRPr kumimoji="0" lang="en-US"/>
          </a:p>
        </p:txBody>
      </p:sp>
      <p:pic>
        <p:nvPicPr>
          <p:cNvPr id="20" name="Immagine 19" descr="Logo-NewRed-Grande-300DPI-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pic>
        <p:nvPicPr>
          <p:cNvPr id="21" name="Immagine 20" descr="flag_yellow_high.jp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301752" y="228600"/>
            <a:ext cx="8534400" cy="758952"/>
          </a:xfrm>
        </p:spPr>
        <p:txBody>
          <a:bodyPr/>
          <a:lstStyle/>
          <a:p>
            <a:r>
              <a:rPr kumimoji="0" lang="it-IT" smtClean="0"/>
              <a:t>Fare clic per modificare stile</a:t>
            </a:r>
            <a:endParaRPr kumimoji="0" lang="en-US"/>
          </a:p>
        </p:txBody>
      </p:sp>
      <p:sp>
        <p:nvSpPr>
          <p:cNvPr id="5" name="Segnaposto data 4"/>
          <p:cNvSpPr>
            <a:spLocks noGrp="1"/>
          </p:cNvSpPr>
          <p:nvPr>
            <p:ph type="dt" sz="half" idx="10"/>
          </p:nvPr>
        </p:nvSpPr>
        <p:spPr>
          <a:xfrm>
            <a:off x="5791200" y="6409944"/>
            <a:ext cx="3044952" cy="365760"/>
          </a:xfrm>
        </p:spPr>
        <p:txBody>
          <a:bodyPr/>
          <a:lstStyle/>
          <a:p>
            <a:r>
              <a:rPr lang="it-IT" smtClean="0"/>
              <a:t>This project is funded by the European Union</a:t>
            </a:r>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r>
              <a:rPr lang="it-IT" smtClean="0"/>
              <a:t>N/</a:t>
            </a:r>
            <a:endParaRPr lang="it-IT" dirty="0"/>
          </a:p>
        </p:txBody>
      </p:sp>
      <p:sp>
        <p:nvSpPr>
          <p:cNvPr id="8" name="Connettore 1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Segnaposto contenuto 9"/>
          <p:cNvSpPr>
            <a:spLocks noGrp="1"/>
          </p:cNvSpPr>
          <p:nvPr>
            <p:ph sz="half" idx="1"/>
          </p:nvPr>
        </p:nvSpPr>
        <p:spPr>
          <a:xfrm>
            <a:off x="301752" y="1371600"/>
            <a:ext cx="4038600" cy="4681728"/>
          </a:xfrm>
        </p:spPr>
        <p:txBody>
          <a:bodyPr/>
          <a:lstStyle>
            <a:lvl1pPr>
              <a:defRPr sz="2500"/>
            </a:lvl1p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contenuto 11"/>
          <p:cNvSpPr>
            <a:spLocks noGrp="1"/>
          </p:cNvSpPr>
          <p:nvPr>
            <p:ph sz="half" idx="2"/>
          </p:nvPr>
        </p:nvSpPr>
        <p:spPr>
          <a:xfrm>
            <a:off x="4800600" y="1371600"/>
            <a:ext cx="4038600" cy="4681728"/>
          </a:xfrm>
        </p:spPr>
        <p:txBody>
          <a:bodyPr/>
          <a:lstStyle>
            <a:lvl1pPr>
              <a:defRPr sz="2500"/>
            </a:lvl1p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bg>
      <p:bgRef idx="1001">
        <a:schemeClr val="bg2"/>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ttangolo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ttangolo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ttangolo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ttangolo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ttangolo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Segnaposto testo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gli stili del testo dello schema</a:t>
            </a:r>
          </a:p>
        </p:txBody>
      </p:sp>
      <p:sp>
        <p:nvSpPr>
          <p:cNvPr id="4" name="Segnaposto testo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gli stili del testo dello schema</a:t>
            </a:r>
          </a:p>
        </p:txBody>
      </p:sp>
      <p:sp>
        <p:nvSpPr>
          <p:cNvPr id="7" name="Segnaposto data 6"/>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8" name="Segnaposto piè di pagina 7"/>
          <p:cNvSpPr>
            <a:spLocks noGrp="1"/>
          </p:cNvSpPr>
          <p:nvPr>
            <p:ph type="ftr" sz="quarter" idx="11"/>
          </p:nvPr>
        </p:nvSpPr>
        <p:spPr>
          <a:xfrm>
            <a:off x="304800" y="6409944"/>
            <a:ext cx="3581400" cy="365760"/>
          </a:xfrm>
        </p:spPr>
        <p:txBody>
          <a:bodyPr/>
          <a:lstStyle/>
          <a:p>
            <a:endParaRPr lang="it-IT" dirty="0"/>
          </a:p>
        </p:txBody>
      </p:sp>
      <p:sp>
        <p:nvSpPr>
          <p:cNvPr id="15" name="Connettore 1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Segnaposto contenuto 23"/>
          <p:cNvSpPr>
            <a:spLocks noGrp="1"/>
          </p:cNvSpPr>
          <p:nvPr>
            <p:ph sz="quarter" idx="2"/>
          </p:nvPr>
        </p:nvSpPr>
        <p:spPr>
          <a:xfrm>
            <a:off x="301752" y="2471383"/>
            <a:ext cx="4041648" cy="3818404"/>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6" name="Segnaposto contenuto 25"/>
          <p:cNvSpPr>
            <a:spLocks noGrp="1"/>
          </p:cNvSpPr>
          <p:nvPr>
            <p:ph sz="quarter" idx="4"/>
          </p:nvPr>
        </p:nvSpPr>
        <p:spPr>
          <a:xfrm>
            <a:off x="4800600" y="2471383"/>
            <a:ext cx="4038600" cy="3822192"/>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5" name="Oval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egnaposto numero diapositiva 8"/>
          <p:cNvSpPr>
            <a:spLocks noGrp="1"/>
          </p:cNvSpPr>
          <p:nvPr>
            <p:ph type="sldNum" sz="quarter" idx="12"/>
          </p:nvPr>
        </p:nvSpPr>
        <p:spPr>
          <a:xfrm>
            <a:off x="4343400" y="1042416"/>
            <a:ext cx="457200" cy="441325"/>
          </a:xfrm>
        </p:spPr>
        <p:txBody>
          <a:bodyPr/>
          <a:lstStyle>
            <a:lvl1pPr algn="ctr">
              <a:defRPr/>
            </a:lvl1pPr>
          </a:lstStyle>
          <a:p>
            <a:fld id="{B007B441-5312-499D-93C3-6E37886527FA}" type="slidenum">
              <a:rPr lang="it-IT" smtClean="0"/>
              <a:pPr/>
              <a:t>‹n.›</a:t>
            </a:fld>
            <a:endParaRPr lang="it-IT" dirty="0"/>
          </a:p>
        </p:txBody>
      </p:sp>
      <p:sp>
        <p:nvSpPr>
          <p:cNvPr id="23" name="Titolo 22"/>
          <p:cNvSpPr>
            <a:spLocks noGrp="1"/>
          </p:cNvSpPr>
          <p:nvPr>
            <p:ph type="title"/>
          </p:nvPr>
        </p:nvSpPr>
        <p:spPr/>
        <p:txBody>
          <a:bodyPr rtlCol="0" anchor="b" anchorCtr="0"/>
          <a:lstStyle/>
          <a:p>
            <a:r>
              <a:rPr kumimoji="0" lang="it-IT" smtClean="0"/>
              <a:t>Fare clic per modificare stile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stile</a:t>
            </a:r>
            <a:endParaRPr kumimoji="0" lang="en-US"/>
          </a:p>
        </p:txBody>
      </p:sp>
      <p:sp>
        <p:nvSpPr>
          <p:cNvPr id="3" name="Segnaposto data 2"/>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4" name="Segnaposto piè di pagina 3"/>
          <p:cNvSpPr>
            <a:spLocks noGrp="1"/>
          </p:cNvSpPr>
          <p:nvPr>
            <p:ph type="ftr" sz="quarter" idx="11"/>
          </p:nvPr>
        </p:nvSpPr>
        <p:spPr/>
        <p:txBody>
          <a:bodyPr/>
          <a:lstStyle/>
          <a:p>
            <a:endParaRPr lang="it-IT" dirty="0"/>
          </a:p>
        </p:txBody>
      </p:sp>
      <p:sp>
        <p:nvSpPr>
          <p:cNvPr id="5" name="Segnaposto numero diapositiva 4"/>
          <p:cNvSpPr>
            <a:spLocks noGrp="1"/>
          </p:cNvSpPr>
          <p:nvPr>
            <p:ph type="sldNum" sz="quarter" idx="12"/>
          </p:nvPr>
        </p:nvSpPr>
        <p:spPr>
          <a:xfrm>
            <a:off x="4343400" y="1036020"/>
            <a:ext cx="457200" cy="441325"/>
          </a:xfrm>
        </p:spPr>
        <p:txBody>
          <a:bodyPr/>
          <a:lstStyle/>
          <a:p>
            <a:fld id="{B007B441-5312-499D-93C3-6E37886527FA}" type="slidenum">
              <a:rPr lang="it-IT" smtClean="0"/>
              <a:pPr/>
              <a:t>‹n.›</a:t>
            </a:fld>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7" name="Rettangolo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ttangolo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ttangolo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ttangolo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Segnaposto data 1"/>
          <p:cNvSpPr>
            <a:spLocks noGrp="1"/>
          </p:cNvSpPr>
          <p:nvPr>
            <p:ph type="dt" sz="half" idx="10"/>
          </p:nvPr>
        </p:nvSpPr>
        <p:spPr/>
        <p:txBody>
          <a:bodyPr/>
          <a:lstStyle/>
          <a:p>
            <a:r>
              <a:rPr lang="it-IT" smtClean="0"/>
              <a:t>This project is funded by the European Union</a:t>
            </a:r>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a:xfrm>
            <a:off x="4267200" y="6324600"/>
            <a:ext cx="609600" cy="441324"/>
          </a:xfrm>
        </p:spPr>
        <p:txBody>
          <a:bodyPr/>
          <a:lstStyle>
            <a:lvl1pPr>
              <a:defRPr>
                <a:solidFill>
                  <a:srgbClr val="FFFFFF"/>
                </a:solidFill>
              </a:defRPr>
            </a:lvl1pPr>
          </a:lstStyle>
          <a:p>
            <a:r>
              <a:rPr lang="it-IT" smtClean="0"/>
              <a:t>N/</a:t>
            </a:r>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9" name="Rettangolo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ttangolo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tangolo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ttangolo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olo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it-IT" smtClean="0"/>
              <a:t>Fare clic per modificare stile</a:t>
            </a:r>
            <a:endParaRPr kumimoji="0" lang="en-US"/>
          </a:p>
        </p:txBody>
      </p:sp>
      <p:sp>
        <p:nvSpPr>
          <p:cNvPr id="3" name="Segnaposto testo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gli stili del testo dello schema</a:t>
            </a:r>
          </a:p>
        </p:txBody>
      </p:sp>
      <p:sp>
        <p:nvSpPr>
          <p:cNvPr id="8" name="Rettangolo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ttore 1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Segnaposto contenuto 19"/>
          <p:cNvSpPr>
            <a:spLocks noGrp="1"/>
          </p:cNvSpPr>
          <p:nvPr>
            <p:ph sz="quarter" idx="1"/>
          </p:nvPr>
        </p:nvSpPr>
        <p:spPr>
          <a:xfrm>
            <a:off x="3124200" y="685800"/>
            <a:ext cx="5638800" cy="5410200"/>
          </a:xfrm>
        </p:spPr>
        <p:txBody>
          <a:bodyPr/>
          <a:lstStyle/>
          <a:p>
            <a:pPr lvl="0" eaLnBrk="1" latinLnBrk="0" hangingPunct="1"/>
            <a:r>
              <a:rPr lang="it-IT" smtClean="0"/>
              <a:t>Fare clic per modificare gli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0" name="Oval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egnaposto numero diapositiva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007B441-5312-499D-93C3-6E37886527FA}" type="slidenum">
              <a:rPr lang="it-IT" smtClean="0"/>
              <a:pPr/>
              <a:t>‹n.›</a:t>
            </a:fld>
            <a:endParaRPr lang="it-IT" dirty="0"/>
          </a:p>
        </p:txBody>
      </p:sp>
      <p:sp>
        <p:nvSpPr>
          <p:cNvPr id="21" name="Rettangolo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egnaposto data 4"/>
          <p:cNvSpPr>
            <a:spLocks noGrp="1"/>
          </p:cNvSpPr>
          <p:nvPr>
            <p:ph type="dt" sz="half" idx="10"/>
          </p:nvPr>
        </p:nvSpPr>
        <p:spPr/>
        <p:txBody>
          <a:bodyPr/>
          <a:lstStyle/>
          <a:p>
            <a:fld id="{4B6055F8-1D02-4417-9241-55C834FD9970}" type="datetimeFigureOut">
              <a:rPr lang="it-IT" smtClean="0"/>
              <a:pPr/>
              <a:t>04/05/17</a:t>
            </a:fld>
            <a:endParaRPr lang="it-IT" dirty="0"/>
          </a:p>
        </p:txBody>
      </p:sp>
      <p:sp>
        <p:nvSpPr>
          <p:cNvPr id="6" name="Segnaposto piè di pagina 5"/>
          <p:cNvSpPr>
            <a:spLocks noGrp="1"/>
          </p:cNvSpPr>
          <p:nvPr>
            <p:ph type="ftr" sz="quarter" idx="11"/>
          </p:nvPr>
        </p:nvSpPr>
        <p:spPr>
          <a:xfrm>
            <a:off x="301752" y="6410848"/>
            <a:ext cx="3383280" cy="365760"/>
          </a:xfrm>
        </p:spPr>
        <p:txBody>
          <a:bodyPr/>
          <a:lstStyle/>
          <a:p>
            <a:endParaRPr lang="it-IT"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1" name="Connettore 1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ttangolo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ttangolo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ttangolo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ttangolo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egnaposto numero diapositiva 6"/>
          <p:cNvSpPr>
            <a:spLocks noGrp="1"/>
          </p:cNvSpPr>
          <p:nvPr>
            <p:ph type="sldNum" sz="quarter" idx="12"/>
          </p:nvPr>
        </p:nvSpPr>
        <p:spPr>
          <a:xfrm>
            <a:off x="1371600" y="312738"/>
            <a:ext cx="457200" cy="441325"/>
          </a:xfrm>
        </p:spPr>
        <p:txBody>
          <a:bodyPr/>
          <a:lstStyle/>
          <a:p>
            <a:fld id="{B007B441-5312-499D-93C3-6E37886527FA}" type="slidenum">
              <a:rPr lang="it-IT" smtClean="0"/>
              <a:pPr/>
              <a:t>‹n.›</a:t>
            </a:fld>
            <a:endParaRPr lang="it-IT" dirty="0"/>
          </a:p>
        </p:txBody>
      </p:sp>
      <p:sp>
        <p:nvSpPr>
          <p:cNvPr id="2" name="Titolo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it-IT" smtClean="0"/>
              <a:t>Fare clic per modificare stile</a:t>
            </a:r>
            <a:endParaRPr kumimoji="0" lang="en-US"/>
          </a:p>
        </p:txBody>
      </p:sp>
      <p:sp>
        <p:nvSpPr>
          <p:cNvPr id="3" name="Segnaposto immagine 2"/>
          <p:cNvSpPr>
            <a:spLocks noGrp="1"/>
          </p:cNvSpPr>
          <p:nvPr>
            <p:ph type="pic" idx="1"/>
          </p:nvPr>
        </p:nvSpPr>
        <p:spPr>
          <a:xfrm>
            <a:off x="3000375" y="609600"/>
            <a:ext cx="5867400" cy="4267200"/>
          </a:xfrm>
        </p:spPr>
        <p:txBody>
          <a:bodyPr/>
          <a:lstStyle>
            <a:lvl1pPr marL="0" indent="0">
              <a:buNone/>
              <a:defRPr sz="3200"/>
            </a:lvl1pPr>
          </a:lstStyle>
          <a:p>
            <a:r>
              <a:rPr kumimoji="0" lang="it-IT" smtClean="0"/>
              <a:t>Trascinare l'immagine su un segnaposto o fare clic sull'icona per aggiungerla</a:t>
            </a:r>
            <a:endParaRPr kumimoji="0" lang="en-US" dirty="0"/>
          </a:p>
        </p:txBody>
      </p:sp>
      <p:sp>
        <p:nvSpPr>
          <p:cNvPr id="4" name="Segnaposto testo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it-IT" smtClean="0"/>
              <a:t>Fare clic per modificare gli stili del testo dello schema</a:t>
            </a:r>
          </a:p>
        </p:txBody>
      </p:sp>
      <p:sp>
        <p:nvSpPr>
          <p:cNvPr id="22" name="Rettangolo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Segnaposto data 4"/>
          <p:cNvSpPr>
            <a:spLocks noGrp="1"/>
          </p:cNvSpPr>
          <p:nvPr>
            <p:ph type="dt" sz="half" idx="10"/>
          </p:nvPr>
        </p:nvSpPr>
        <p:spPr>
          <a:xfrm>
            <a:off x="5788152" y="6404984"/>
            <a:ext cx="3044952" cy="365760"/>
          </a:xfrm>
        </p:spPr>
        <p:txBody>
          <a:bodyPr/>
          <a:lstStyle/>
          <a:p>
            <a:fld id="{4B6055F8-1D02-4417-9241-55C834FD9970}" type="datetimeFigureOut">
              <a:rPr lang="it-IT" smtClean="0"/>
              <a:pPr/>
              <a:t>04/05/17</a:t>
            </a:fld>
            <a:endParaRPr lang="it-IT" dirty="0"/>
          </a:p>
        </p:txBody>
      </p:sp>
      <p:sp>
        <p:nvSpPr>
          <p:cNvPr id="6" name="Segnaposto piè di pagina 5"/>
          <p:cNvSpPr>
            <a:spLocks noGrp="1"/>
          </p:cNvSpPr>
          <p:nvPr>
            <p:ph type="ftr" sz="quarter" idx="11"/>
          </p:nvPr>
        </p:nvSpPr>
        <p:spPr>
          <a:xfrm>
            <a:off x="301752" y="6410848"/>
            <a:ext cx="3584448" cy="365760"/>
          </a:xfrm>
        </p:spPr>
        <p:txBody>
          <a:bodyPr/>
          <a:lstStyle/>
          <a:p>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3.jpeg"/><Relationship Id="rId1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ttangolo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ttangolo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ttangolo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ttangolo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ttangolo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Segnaposto data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it-IT" smtClean="0"/>
              <a:t>This project is funded by the European Union</a:t>
            </a:r>
            <a:endParaRPr lang="it-IT" dirty="0"/>
          </a:p>
        </p:txBody>
      </p:sp>
      <p:sp>
        <p:nvSpPr>
          <p:cNvPr id="3" name="Segnaposto piè di pagina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t-IT" dirty="0"/>
          </a:p>
        </p:txBody>
      </p:sp>
      <p:sp>
        <p:nvSpPr>
          <p:cNvPr id="8" name="Rettangolo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ttore 1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egnaposto numero diapositiva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r>
              <a:rPr lang="it-IT" smtClean="0"/>
              <a:t>N/</a:t>
            </a:r>
            <a:endParaRPr lang="it-IT" dirty="0"/>
          </a:p>
        </p:txBody>
      </p:sp>
      <p:sp>
        <p:nvSpPr>
          <p:cNvPr id="22" name="Segnaposto titolo 21"/>
          <p:cNvSpPr>
            <a:spLocks noGrp="1"/>
          </p:cNvSpPr>
          <p:nvPr>
            <p:ph type="title"/>
          </p:nvPr>
        </p:nvSpPr>
        <p:spPr>
          <a:xfrm>
            <a:off x="301752" y="228600"/>
            <a:ext cx="8534400" cy="758952"/>
          </a:xfrm>
          <a:prstGeom prst="rect">
            <a:avLst/>
          </a:prstGeom>
        </p:spPr>
        <p:txBody>
          <a:bodyPr vert="horz" anchor="b">
            <a:normAutofit/>
          </a:bodyPr>
          <a:lstStyle/>
          <a:p>
            <a:r>
              <a:rPr kumimoji="0" lang="it-IT" smtClean="0"/>
              <a:t>Fare clic per modificare stile</a:t>
            </a:r>
            <a:endParaRPr kumimoji="0" lang="en-US"/>
          </a:p>
        </p:txBody>
      </p:sp>
      <p:sp>
        <p:nvSpPr>
          <p:cNvPr id="13" name="Segnaposto testo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it-IT" smtClean="0"/>
              <a:t>Fare clic per modificare gli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pic>
        <p:nvPicPr>
          <p:cNvPr id="20" name="Immagine 19" descr="flag_yellow_high.jpg"/>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8388235" y="6237312"/>
            <a:ext cx="755765" cy="504056"/>
          </a:xfrm>
          <a:prstGeom prst="rect">
            <a:avLst/>
          </a:prstGeom>
        </p:spPr>
      </p:pic>
      <p:pic>
        <p:nvPicPr>
          <p:cNvPr id="21" name="Immagine 20" descr="Logo-NewRed-Grande-300DPI-1.jpg"/>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79512" y="6165304"/>
            <a:ext cx="1872208" cy="577318"/>
          </a:xfrm>
          <a:prstGeom prst="rect">
            <a:avLst/>
          </a:prstGeom>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jpe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ottotitolo 9"/>
          <p:cNvSpPr>
            <a:spLocks noGrp="1"/>
          </p:cNvSpPr>
          <p:nvPr>
            <p:ph type="subTitle" idx="1"/>
          </p:nvPr>
        </p:nvSpPr>
        <p:spPr>
          <a:xfrm>
            <a:off x="539553" y="5229200"/>
            <a:ext cx="7948124" cy="432048"/>
          </a:xfrm>
        </p:spPr>
        <p:txBody>
          <a:bodyPr>
            <a:noAutofit/>
          </a:bodyPr>
          <a:lstStyle/>
          <a:p>
            <a:r>
              <a:rPr lang="en-US" sz="1800" dirty="0" smtClean="0">
                <a:solidFill>
                  <a:schemeClr val="tx2">
                    <a:lumMod val="75000"/>
                  </a:schemeClr>
                </a:solidFill>
                <a:latin typeface="Times New Roman"/>
                <a:ea typeface="+mj-ea"/>
                <a:cs typeface="Times New Roman"/>
              </a:rPr>
              <a:t>2017 International Conference on China Urban Development </a:t>
            </a:r>
          </a:p>
          <a:p>
            <a:r>
              <a:rPr lang="en-US" sz="1800" dirty="0" smtClean="0">
                <a:solidFill>
                  <a:schemeClr val="tx2">
                    <a:lumMod val="75000"/>
                  </a:schemeClr>
                </a:solidFill>
                <a:latin typeface="Times New Roman"/>
                <a:ea typeface="+mj-ea"/>
                <a:cs typeface="Times New Roman"/>
              </a:rPr>
              <a:t>5–6 May 2017  LONDON</a:t>
            </a:r>
          </a:p>
          <a:p>
            <a:r>
              <a:rPr lang="en-US" sz="1000" dirty="0" smtClean="0">
                <a:solidFill>
                  <a:srgbClr val="4B5064"/>
                </a:solidFill>
                <a:latin typeface="Times New Roman"/>
                <a:ea typeface="+mj-ea"/>
                <a:cs typeface="Times New Roman"/>
              </a:rPr>
              <a:t>(Session </a:t>
            </a:r>
            <a:r>
              <a:rPr lang="en-US" sz="1000" dirty="0" smtClean="0">
                <a:solidFill>
                  <a:srgbClr val="4B5064"/>
                </a:solidFill>
              </a:rPr>
              <a:t>6D Migrant settlement decisions)</a:t>
            </a:r>
            <a:endParaRPr lang="en-US" sz="1800" dirty="0" smtClean="0">
              <a:solidFill>
                <a:srgbClr val="4B5064"/>
              </a:solidFill>
              <a:latin typeface="Times New Roman"/>
              <a:ea typeface="+mj-ea"/>
              <a:cs typeface="Times New Roman"/>
            </a:endParaRPr>
          </a:p>
          <a:p>
            <a:endParaRPr lang="en-US" sz="1800" dirty="0">
              <a:solidFill>
                <a:schemeClr val="tx2">
                  <a:lumMod val="75000"/>
                </a:schemeClr>
              </a:solidFill>
              <a:latin typeface="Times New Roman"/>
              <a:ea typeface="+mj-ea"/>
              <a:cs typeface="Times New Roman"/>
            </a:endParaRPr>
          </a:p>
        </p:txBody>
      </p:sp>
      <p:sp>
        <p:nvSpPr>
          <p:cNvPr id="9" name="Titolo 8"/>
          <p:cNvSpPr>
            <a:spLocks noGrp="1"/>
          </p:cNvSpPr>
          <p:nvPr>
            <p:ph type="ctrTitle"/>
          </p:nvPr>
        </p:nvSpPr>
        <p:spPr>
          <a:xfrm>
            <a:off x="395536" y="404664"/>
            <a:ext cx="8280920" cy="1813661"/>
          </a:xfrm>
        </p:spPr>
        <p:txBody>
          <a:bodyPr>
            <a:noAutofit/>
          </a:bodyPr>
          <a:lstStyle/>
          <a:p>
            <a:pPr algn="ct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a:solidFill>
                  <a:srgbClr val="000090"/>
                </a:solidFill>
                <a:latin typeface="Times New Roman"/>
                <a:cs typeface="Times New Roman"/>
              </a:rPr>
              <a:t/>
            </a:r>
            <a:br>
              <a:rPr lang="en-US" sz="2400" dirty="0">
                <a:solidFill>
                  <a:srgbClr val="000090"/>
                </a:solidFill>
                <a:latin typeface="Times New Roman"/>
                <a:cs typeface="Times New Roman"/>
              </a:rPr>
            </a:b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r>
              <a:rPr lang="en-US" sz="2400" dirty="0">
                <a:solidFill>
                  <a:srgbClr val="000090"/>
                </a:solidFill>
                <a:latin typeface="Times New Roman"/>
                <a:cs typeface="Times New Roman"/>
              </a:rPr>
              <a:t/>
            </a:r>
            <a:br>
              <a:rPr lang="en-US" sz="2400" dirty="0">
                <a:solidFill>
                  <a:srgbClr val="000090"/>
                </a:solidFill>
                <a:latin typeface="Times New Roman"/>
                <a:cs typeface="Times New Roman"/>
              </a:rPr>
            </a:br>
            <a:r>
              <a:rPr lang="en-US" sz="3200" dirty="0" smtClean="0">
                <a:solidFill>
                  <a:srgbClr val="000090"/>
                </a:solidFill>
                <a:latin typeface="Times New Roman"/>
                <a:cs typeface="Times New Roman"/>
              </a:rPr>
              <a:t>Agent</a:t>
            </a:r>
            <a:r>
              <a:rPr lang="en-US" sz="3200" dirty="0">
                <a:solidFill>
                  <a:srgbClr val="000090"/>
                </a:solidFill>
                <a:latin typeface="Times New Roman"/>
                <a:cs typeface="Times New Roman"/>
              </a:rPr>
              <a:t>-based Modeling of Migrant Workers Residential Dynamics within a Mega-city Region: the Case of </a:t>
            </a:r>
            <a:r>
              <a:rPr lang="en-US" sz="3200" dirty="0" smtClean="0">
                <a:solidFill>
                  <a:srgbClr val="000090"/>
                </a:solidFill>
                <a:latin typeface="Times New Roman"/>
                <a:cs typeface="Times New Roman"/>
              </a:rPr>
              <a:t>the Pearl </a:t>
            </a:r>
            <a:r>
              <a:rPr lang="en-US" sz="3200" dirty="0">
                <a:solidFill>
                  <a:srgbClr val="000090"/>
                </a:solidFill>
                <a:latin typeface="Times New Roman"/>
                <a:cs typeface="Times New Roman"/>
              </a:rPr>
              <a:t>River Delta, China </a:t>
            </a:r>
            <a:r>
              <a:rPr lang="en-US" sz="2400" dirty="0" smtClean="0">
                <a:solidFill>
                  <a:srgbClr val="000090"/>
                </a:solidFill>
                <a:latin typeface="Times New Roman"/>
                <a:cs typeface="Times New Roman"/>
              </a:rPr>
              <a:t/>
            </a:r>
            <a:br>
              <a:rPr lang="en-US" sz="2400" dirty="0" smtClean="0">
                <a:solidFill>
                  <a:srgbClr val="000090"/>
                </a:solidFill>
                <a:latin typeface="Times New Roman"/>
                <a:cs typeface="Times New Roman"/>
              </a:rPr>
            </a:br>
            <a:endParaRPr lang="it-IT" sz="1800" dirty="0">
              <a:solidFill>
                <a:srgbClr val="000090"/>
              </a:solidFill>
              <a:latin typeface="Times New Roman"/>
              <a:cs typeface="Times New Roman"/>
            </a:endParaRPr>
          </a:p>
        </p:txBody>
      </p:sp>
      <p:sp>
        <p:nvSpPr>
          <p:cNvPr id="2" name="Rettangolo 1"/>
          <p:cNvSpPr/>
          <p:nvPr/>
        </p:nvSpPr>
        <p:spPr>
          <a:xfrm>
            <a:off x="539553" y="2858159"/>
            <a:ext cx="8133985" cy="1107996"/>
          </a:xfrm>
          <a:prstGeom prst="rect">
            <a:avLst/>
          </a:prstGeom>
        </p:spPr>
        <p:txBody>
          <a:bodyPr wrap="square">
            <a:spAutoFit/>
          </a:bodyPr>
          <a:lstStyle/>
          <a:p>
            <a:pPr algn="ctr"/>
            <a:r>
              <a:rPr lang="en-US" sz="2400" dirty="0" smtClean="0">
                <a:solidFill>
                  <a:srgbClr val="4B5064"/>
                </a:solidFill>
                <a:latin typeface="Times New Roman"/>
                <a:cs typeface="Times New Roman"/>
              </a:rPr>
              <a:t/>
            </a:r>
            <a:br>
              <a:rPr lang="en-US" sz="2400" dirty="0" smtClean="0">
                <a:solidFill>
                  <a:srgbClr val="4B5064"/>
                </a:solidFill>
                <a:latin typeface="Times New Roman"/>
                <a:cs typeface="Times New Roman"/>
              </a:rPr>
            </a:br>
            <a:r>
              <a:rPr lang="en-US" sz="2400" dirty="0" err="1">
                <a:solidFill>
                  <a:srgbClr val="4B5064"/>
                </a:solidFill>
                <a:latin typeface="Times New Roman"/>
                <a:cs typeface="Times New Roman"/>
              </a:rPr>
              <a:t>Cinzia</a:t>
            </a:r>
            <a:r>
              <a:rPr lang="en-US" sz="2400" dirty="0">
                <a:solidFill>
                  <a:srgbClr val="4B5064"/>
                </a:solidFill>
                <a:latin typeface="Times New Roman"/>
                <a:cs typeface="Times New Roman"/>
              </a:rPr>
              <a:t> Losavio</a:t>
            </a:r>
            <a:r>
              <a:rPr lang="en-US" sz="2400" baseline="30000" dirty="0">
                <a:solidFill>
                  <a:srgbClr val="4B5064"/>
                </a:solidFill>
                <a:latin typeface="Times New Roman"/>
                <a:cs typeface="Times New Roman"/>
              </a:rPr>
              <a:t>1</a:t>
            </a:r>
            <a:r>
              <a:rPr lang="en-US" sz="2400" dirty="0">
                <a:solidFill>
                  <a:srgbClr val="4B5064"/>
                </a:solidFill>
                <a:latin typeface="Times New Roman"/>
                <a:cs typeface="Times New Roman"/>
              </a:rPr>
              <a:t> and </a:t>
            </a:r>
            <a:r>
              <a:rPr lang="en-US" sz="2400" dirty="0" err="1">
                <a:solidFill>
                  <a:srgbClr val="4B5064"/>
                </a:solidFill>
                <a:latin typeface="Times New Roman"/>
                <a:cs typeface="Times New Roman"/>
              </a:rPr>
              <a:t>Juste</a:t>
            </a:r>
            <a:r>
              <a:rPr lang="en-US" sz="2400" dirty="0">
                <a:solidFill>
                  <a:srgbClr val="4B5064"/>
                </a:solidFill>
                <a:latin typeface="Times New Roman"/>
                <a:cs typeface="Times New Roman"/>
              </a:rPr>
              <a:t> Raimbault</a:t>
            </a:r>
            <a:r>
              <a:rPr lang="en-US" sz="2400" baseline="30000" dirty="0">
                <a:solidFill>
                  <a:srgbClr val="4B5064"/>
                </a:solidFill>
                <a:latin typeface="Times New Roman"/>
                <a:cs typeface="Times New Roman"/>
              </a:rPr>
              <a:t>1,2</a:t>
            </a:r>
            <a:r>
              <a:rPr lang="en-US" sz="2400" dirty="0">
                <a:solidFill>
                  <a:srgbClr val="4B5064"/>
                </a:solidFill>
                <a:latin typeface="Times New Roman"/>
                <a:cs typeface="Times New Roman"/>
              </a:rPr>
              <a:t/>
            </a:r>
            <a:br>
              <a:rPr lang="en-US" sz="2400" dirty="0">
                <a:solidFill>
                  <a:srgbClr val="4B5064"/>
                </a:solidFill>
                <a:latin typeface="Times New Roman"/>
                <a:cs typeface="Times New Roman"/>
              </a:rPr>
            </a:br>
            <a:r>
              <a:rPr lang="en-US" dirty="0">
                <a:solidFill>
                  <a:srgbClr val="4B5064"/>
                </a:solidFill>
                <a:latin typeface="Times New Roman"/>
                <a:cs typeface="Times New Roman"/>
              </a:rPr>
              <a:t>(1) UMR CNRS 8504 </a:t>
            </a:r>
            <a:r>
              <a:rPr lang="en-US" dirty="0" err="1">
                <a:solidFill>
                  <a:srgbClr val="4B5064"/>
                </a:solidFill>
                <a:latin typeface="Times New Roman"/>
                <a:cs typeface="Times New Roman"/>
              </a:rPr>
              <a:t>Géographie-cités</a:t>
            </a:r>
            <a:r>
              <a:rPr lang="en-US" dirty="0">
                <a:solidFill>
                  <a:srgbClr val="4B5064"/>
                </a:solidFill>
                <a:latin typeface="Times New Roman"/>
                <a:cs typeface="Times New Roman"/>
              </a:rPr>
              <a:t> </a:t>
            </a:r>
            <a:r>
              <a:rPr lang="en-US" dirty="0" smtClean="0">
                <a:solidFill>
                  <a:srgbClr val="4B5064"/>
                </a:solidFill>
                <a:latin typeface="Times New Roman"/>
                <a:cs typeface="Times New Roman"/>
              </a:rPr>
              <a:t>and (</a:t>
            </a:r>
            <a:r>
              <a:rPr lang="en-US" dirty="0">
                <a:solidFill>
                  <a:srgbClr val="4B5064"/>
                </a:solidFill>
                <a:latin typeface="Times New Roman"/>
                <a:cs typeface="Times New Roman"/>
              </a:rPr>
              <a:t>2) UMR-T IFSTTAR 9403 LVMT </a:t>
            </a:r>
            <a:endParaRPr lang="it-IT" dirty="0">
              <a:solidFill>
                <a:srgbClr val="4B5064"/>
              </a:solidFill>
              <a:latin typeface="Times New Roman"/>
              <a:cs typeface="Times New Roman"/>
            </a:endParaRPr>
          </a:p>
        </p:txBody>
      </p:sp>
    </p:spTree>
    <p:extLst>
      <p:ext uri="{BB962C8B-B14F-4D97-AF65-F5344CB8AC3E}">
        <p14:creationId xmlns:p14="http://schemas.microsoft.com/office/powerpoint/2010/main" val="6427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Residential Dynamics</a:t>
            </a:r>
            <a:endParaRPr lang="en-US" dirty="0"/>
          </a:p>
        </p:txBody>
      </p:sp>
      <p:sp>
        <p:nvSpPr>
          <p:cNvPr id="4" name="Segnaposto contenuto 2"/>
          <p:cNvSpPr>
            <a:spLocks noGrp="1"/>
          </p:cNvSpPr>
          <p:nvPr>
            <p:ph sz="half" idx="1"/>
          </p:nvPr>
        </p:nvSpPr>
        <p:spPr>
          <a:xfrm>
            <a:off x="612648" y="1600200"/>
            <a:ext cx="8153400" cy="2188840"/>
          </a:xfrm>
        </p:spPr>
        <p:txBody>
          <a:bodyPr>
            <a:normAutofit/>
          </a:bodyPr>
          <a:lstStyle/>
          <a:p>
            <a:pPr algn="just">
              <a:buFont typeface="Arial"/>
              <a:buChar char="•"/>
            </a:pPr>
            <a:r>
              <a:rPr lang="en-US" sz="2400" dirty="0" smtClean="0"/>
              <a:t>Variety of economic profiles : migrants wealth </a:t>
            </a:r>
            <a:r>
              <a:rPr lang="en-US" sz="2400" i="1" dirty="0" smtClean="0"/>
              <a:t>w ~ g(w)</a:t>
            </a:r>
          </a:p>
          <a:p>
            <a:pPr algn="just">
              <a:buFont typeface="Arial"/>
              <a:buChar char="•"/>
            </a:pPr>
            <a:r>
              <a:rPr lang="en-US" sz="2400" dirty="0" smtClean="0"/>
              <a:t>Corresponding Economic categories</a:t>
            </a:r>
            <a:endParaRPr lang="en-US" sz="2400" i="1" dirty="0" smtClean="0"/>
          </a:p>
          <a:p>
            <a:pPr algn="just">
              <a:buFont typeface="Arial"/>
              <a:buChar char="•"/>
            </a:pPr>
            <a:r>
              <a:rPr lang="en-US" sz="2400" dirty="0" smtClean="0"/>
              <a:t>State regulates dynamics with control term </a:t>
            </a:r>
            <a:r>
              <a:rPr lang="en-US" sz="2400" i="1" dirty="0" err="1" smtClean="0"/>
              <a:t>h</a:t>
            </a:r>
            <a:r>
              <a:rPr lang="en-US" sz="2400" i="1" baseline="-25000" dirty="0" err="1"/>
              <a:t>j</a:t>
            </a:r>
            <a:r>
              <a:rPr lang="en-US" sz="2400" i="1" baseline="-25000" dirty="0"/>
              <a:t> </a:t>
            </a:r>
            <a:r>
              <a:rPr lang="en-US" sz="2400" i="1" baseline="30000" dirty="0" smtClean="0"/>
              <a:t>(c)</a:t>
            </a:r>
          </a:p>
          <a:p>
            <a:pPr algn="just">
              <a:buFont typeface="Arial"/>
              <a:buChar char="•"/>
            </a:pPr>
            <a:r>
              <a:rPr lang="en-US" sz="2400" dirty="0" smtClean="0"/>
              <a:t>Discrete Choice utilities include accessibilities, cost of life and risk aversion :</a:t>
            </a:r>
            <a:endParaRPr lang="en-US" sz="2400" i="1" dirty="0" smtClean="0"/>
          </a:p>
          <a:p>
            <a:pPr algn="just">
              <a:buFont typeface="Arial"/>
              <a:buChar char="•"/>
            </a:pPr>
            <a:endParaRPr lang="it-IT" sz="2000" dirty="0"/>
          </a:p>
        </p:txBody>
      </p:sp>
      <p:pic>
        <p:nvPicPr>
          <p:cNvPr id="3" name="Picture 2" descr="utils_short.png"/>
          <p:cNvPicPr>
            <a:picLocks noChangeAspect="1"/>
          </p:cNvPicPr>
          <p:nvPr/>
        </p:nvPicPr>
        <p:blipFill>
          <a:blip cstate="email">
            <a:extLst>
              <a:ext uri="{28A0092B-C50C-407E-A947-70E740481C1C}">
                <a14:useLocalDpi xmlns:a14="http://schemas.microsoft.com/office/drawing/2010/main"/>
              </a:ext>
            </a:extLst>
          </a:blip>
          <a:stretch>
            <a:fillRect/>
          </a:stretch>
        </p:blipFill>
        <p:spPr>
          <a:xfrm>
            <a:off x="683568" y="4077072"/>
            <a:ext cx="7596336" cy="1497969"/>
          </a:xfrm>
          <a:prstGeom prst="rect">
            <a:avLst/>
          </a:prstGeom>
        </p:spPr>
      </p:pic>
    </p:spTree>
    <p:extLst>
      <p:ext uri="{BB962C8B-B14F-4D97-AF65-F5344CB8AC3E}">
        <p14:creationId xmlns:p14="http://schemas.microsoft.com/office/powerpoint/2010/main" val="38756030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Evolution</a:t>
            </a:r>
            <a:endParaRPr lang="en-US" dirty="0"/>
          </a:p>
        </p:txBody>
      </p:sp>
      <p:sp>
        <p:nvSpPr>
          <p:cNvPr id="3" name="Segnaposto contenuto 2"/>
          <p:cNvSpPr>
            <a:spLocks noGrp="1"/>
          </p:cNvSpPr>
          <p:nvPr>
            <p:ph sz="half" idx="1"/>
          </p:nvPr>
        </p:nvSpPr>
        <p:spPr>
          <a:xfrm>
            <a:off x="611560" y="1844824"/>
            <a:ext cx="8153400" cy="3240360"/>
          </a:xfrm>
        </p:spPr>
        <p:txBody>
          <a:bodyPr>
            <a:normAutofit fontScale="92500" lnSpcReduction="20000"/>
          </a:bodyPr>
          <a:lstStyle/>
          <a:p>
            <a:pPr marL="0" indent="0" algn="just">
              <a:buNone/>
            </a:pPr>
            <a:r>
              <a:rPr lang="en-US" sz="2400" dirty="0" smtClean="0"/>
              <a:t>At each time step :</a:t>
            </a:r>
          </a:p>
          <a:p>
            <a:pPr algn="just">
              <a:buFont typeface="Arial"/>
              <a:buChar char="•"/>
            </a:pPr>
            <a:r>
              <a:rPr lang="en-US" sz="2400" dirty="0" smtClean="0"/>
              <a:t>Cities </a:t>
            </a:r>
            <a:r>
              <a:rPr lang="en-US" sz="2400" dirty="0" err="1" smtClean="0"/>
              <a:t>mesoscopic</a:t>
            </a:r>
            <a:r>
              <a:rPr lang="en-US" sz="2400" dirty="0" smtClean="0"/>
              <a:t> evolution (</a:t>
            </a:r>
            <a:r>
              <a:rPr lang="en-US" sz="2400" dirty="0" err="1" smtClean="0"/>
              <a:t>Gibrat’s</a:t>
            </a:r>
            <a:r>
              <a:rPr lang="en-US" sz="2400" dirty="0" smtClean="0"/>
              <a:t> laws and Scaling laws) ; patch level distribution through preferential attachment scheme</a:t>
            </a:r>
            <a:endParaRPr lang="en-US" sz="2400" i="1" dirty="0" smtClean="0"/>
          </a:p>
          <a:p>
            <a:pPr algn="just">
              <a:buFont typeface="Arial"/>
              <a:buChar char="•"/>
            </a:pPr>
            <a:r>
              <a:rPr lang="fr-FR" sz="2400" dirty="0" smtClean="0"/>
              <a:t>New migrants enter the city, </a:t>
            </a:r>
            <a:r>
              <a:rPr lang="fr-FR" sz="2400" dirty="0" err="1" smtClean="0"/>
              <a:t>settle</a:t>
            </a:r>
            <a:r>
              <a:rPr lang="fr-FR" sz="2400" dirty="0" smtClean="0"/>
              <a:t> </a:t>
            </a:r>
            <a:r>
              <a:rPr lang="fr-FR" sz="2400" dirty="0" err="1" smtClean="0"/>
              <a:t>given</a:t>
            </a:r>
            <a:r>
              <a:rPr lang="fr-FR" sz="2400" dirty="0" smtClean="0"/>
              <a:t> </a:t>
            </a:r>
            <a:r>
              <a:rPr lang="fr-FR" sz="2400" dirty="0" err="1" smtClean="0"/>
              <a:t>their</a:t>
            </a:r>
            <a:r>
              <a:rPr lang="fr-FR" sz="2400" dirty="0" smtClean="0"/>
              <a:t> social network (</a:t>
            </a:r>
            <a:r>
              <a:rPr lang="zh-CN" altLang="en-US" sz="2400" dirty="0" smtClean="0"/>
              <a:t>关系）</a:t>
            </a:r>
            <a:endParaRPr lang="en-US" sz="2400" i="1" dirty="0" smtClean="0"/>
          </a:p>
          <a:p>
            <a:pPr algn="just">
              <a:buFont typeface="Arial"/>
              <a:buChar char="•"/>
            </a:pPr>
            <a:r>
              <a:rPr lang="fr-FR" sz="2400" dirty="0" err="1" smtClean="0"/>
              <a:t>Discrete</a:t>
            </a:r>
            <a:r>
              <a:rPr lang="fr-FR" sz="2400" dirty="0" smtClean="0"/>
              <a:t> </a:t>
            </a:r>
            <a:r>
              <a:rPr lang="fr-FR" sz="2400" dirty="0" err="1" smtClean="0"/>
              <a:t>choice</a:t>
            </a:r>
            <a:r>
              <a:rPr lang="fr-FR" sz="2400" dirty="0" smtClean="0"/>
              <a:t> migrations (</a:t>
            </a:r>
            <a:r>
              <a:rPr lang="fr-FR" sz="2400" dirty="0" err="1" smtClean="0"/>
              <a:t>randomly</a:t>
            </a:r>
            <a:r>
              <a:rPr lang="fr-FR" sz="2400" dirty="0" smtClean="0"/>
              <a:t> </a:t>
            </a:r>
            <a:r>
              <a:rPr lang="fr-FR" sz="2400" dirty="0" err="1" smtClean="0"/>
              <a:t>drawn</a:t>
            </a:r>
            <a:r>
              <a:rPr lang="fr-FR" sz="2400" dirty="0" smtClean="0"/>
              <a:t> for </a:t>
            </a:r>
            <a:r>
              <a:rPr lang="fr-FR" sz="2400" dirty="0" err="1" smtClean="0"/>
              <a:t>each</a:t>
            </a:r>
            <a:r>
              <a:rPr lang="fr-FR" sz="2400" dirty="0" smtClean="0"/>
              <a:t> migrant)</a:t>
            </a:r>
            <a:endParaRPr lang="en-US" sz="2400" i="1" baseline="30000" dirty="0" smtClean="0"/>
          </a:p>
          <a:p>
            <a:pPr algn="just">
              <a:buFont typeface="Arial"/>
              <a:buChar char="•"/>
            </a:pPr>
            <a:r>
              <a:rPr lang="en-US" sz="2400" dirty="0" smtClean="0"/>
              <a:t>Update migrants </a:t>
            </a:r>
            <a:r>
              <a:rPr lang="en-US" sz="2400" dirty="0" err="1" smtClean="0"/>
              <a:t>wealths</a:t>
            </a:r>
            <a:r>
              <a:rPr lang="en-US" sz="2400" dirty="0" smtClean="0"/>
              <a:t> and economic categories</a:t>
            </a:r>
          </a:p>
          <a:p>
            <a:pPr algn="just">
              <a:buFont typeface="Arial"/>
              <a:buChar char="•"/>
            </a:pPr>
            <a:r>
              <a:rPr lang="en-US" sz="2400" dirty="0" smtClean="0"/>
              <a:t>Update accessibilities</a:t>
            </a:r>
          </a:p>
          <a:p>
            <a:pPr algn="just">
              <a:buFont typeface="Arial"/>
              <a:buChar char="•"/>
            </a:pPr>
            <a:endParaRPr lang="it-IT" sz="2000" dirty="0"/>
          </a:p>
        </p:txBody>
      </p:sp>
    </p:spTree>
    <p:extLst>
      <p:ext uri="{BB962C8B-B14F-4D97-AF65-F5344CB8AC3E}">
        <p14:creationId xmlns:p14="http://schemas.microsoft.com/office/powerpoint/2010/main" val="16600255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Implementation</a:t>
            </a:r>
            <a:endParaRPr lang="en-US" dirty="0"/>
          </a:p>
        </p:txBody>
      </p:sp>
      <p:sp>
        <p:nvSpPr>
          <p:cNvPr id="4" name="Segnaposto contenuto 2"/>
          <p:cNvSpPr>
            <a:spLocks noGrp="1"/>
          </p:cNvSpPr>
          <p:nvPr>
            <p:ph sz="half" idx="1"/>
          </p:nvPr>
        </p:nvSpPr>
        <p:spPr>
          <a:xfrm>
            <a:off x="612648" y="1600200"/>
            <a:ext cx="8153400" cy="1036712"/>
          </a:xfrm>
        </p:spPr>
        <p:txBody>
          <a:bodyPr>
            <a:normAutofit lnSpcReduction="10000"/>
          </a:bodyPr>
          <a:lstStyle/>
          <a:p>
            <a:pPr marL="0" indent="0" algn="just">
              <a:buNone/>
            </a:pPr>
            <a:r>
              <a:rPr lang="en-US" sz="2000" dirty="0" smtClean="0"/>
              <a:t>Implementation in </a:t>
            </a:r>
            <a:r>
              <a:rPr lang="en-US" sz="2000" dirty="0" err="1" smtClean="0"/>
              <a:t>NetLogo</a:t>
            </a:r>
            <a:r>
              <a:rPr lang="en-US" sz="2000" dirty="0" smtClean="0"/>
              <a:t> (</a:t>
            </a:r>
            <a:r>
              <a:rPr lang="en-US" sz="2000" dirty="0" err="1" smtClean="0"/>
              <a:t>Wilenski</a:t>
            </a:r>
            <a:r>
              <a:rPr lang="en-US" sz="2000" dirty="0" smtClean="0"/>
              <a:t>, 1999) ; High Performance Computing exploration with </a:t>
            </a:r>
            <a:r>
              <a:rPr lang="en-US" sz="2000" dirty="0" err="1" smtClean="0"/>
              <a:t>OpenMole</a:t>
            </a:r>
            <a:r>
              <a:rPr lang="en-US" sz="2000" dirty="0" smtClean="0"/>
              <a:t> (</a:t>
            </a:r>
            <a:r>
              <a:rPr lang="en-US" sz="2000" dirty="0" err="1" smtClean="0"/>
              <a:t>Reuillon</a:t>
            </a:r>
            <a:r>
              <a:rPr lang="en-US" sz="2000" dirty="0" smtClean="0"/>
              <a:t> et al., 2013)</a:t>
            </a:r>
          </a:p>
          <a:p>
            <a:pPr marL="0" indent="0" algn="just">
              <a:buNone/>
            </a:pPr>
            <a:r>
              <a:rPr lang="en-US" sz="2000" dirty="0" smtClean="0"/>
              <a:t>Synthetic Data : Synthetic city system</a:t>
            </a:r>
          </a:p>
        </p:txBody>
      </p:sp>
      <p:pic>
        <p:nvPicPr>
          <p:cNvPr id="3" name="Picture 2" descr="ex_interfac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1640" y="2820584"/>
            <a:ext cx="6264696" cy="3195886"/>
          </a:xfrm>
          <a:prstGeom prst="rect">
            <a:avLst/>
          </a:prstGeom>
        </p:spPr>
      </p:pic>
    </p:spTree>
    <p:extLst>
      <p:ext uri="{BB962C8B-B14F-4D97-AF65-F5344CB8AC3E}">
        <p14:creationId xmlns:p14="http://schemas.microsoft.com/office/powerpoint/2010/main" val="35763771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Convergence</a:t>
            </a:r>
            <a:endParaRPr lang="en-US" dirty="0"/>
          </a:p>
        </p:txBody>
      </p:sp>
      <p:sp>
        <p:nvSpPr>
          <p:cNvPr id="3" name="Segnaposto contenuto 2"/>
          <p:cNvSpPr>
            <a:spLocks noGrp="1"/>
          </p:cNvSpPr>
          <p:nvPr>
            <p:ph sz="half" idx="1"/>
          </p:nvPr>
        </p:nvSpPr>
        <p:spPr>
          <a:xfrm>
            <a:off x="611560" y="1628800"/>
            <a:ext cx="8153400" cy="604664"/>
          </a:xfrm>
        </p:spPr>
        <p:txBody>
          <a:bodyPr>
            <a:normAutofit fontScale="92500" lnSpcReduction="20000"/>
          </a:bodyPr>
          <a:lstStyle/>
          <a:p>
            <a:pPr marL="0" indent="0" algn="just">
              <a:buNone/>
            </a:pPr>
            <a:r>
              <a:rPr lang="en-US" sz="2000" dirty="0" smtClean="0"/>
              <a:t>Internal validation by checking statistical convergence and establish number of repetitions needed</a:t>
            </a:r>
          </a:p>
        </p:txBody>
      </p:sp>
      <p:pic>
        <p:nvPicPr>
          <p:cNvPr id="4" name="Picture 3" descr="hist_indiv.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1560" y="2348880"/>
            <a:ext cx="3796928" cy="3634732"/>
          </a:xfrm>
          <a:prstGeom prst="rect">
            <a:avLst/>
          </a:prstGeom>
        </p:spPr>
      </p:pic>
      <p:pic>
        <p:nvPicPr>
          <p:cNvPr id="5" name="Picture 4" descr="hist_wealthGain.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2040" y="2348880"/>
            <a:ext cx="3672408" cy="3537073"/>
          </a:xfrm>
          <a:prstGeom prst="rect">
            <a:avLst/>
          </a:prstGeom>
        </p:spPr>
      </p:pic>
    </p:spTree>
    <p:extLst>
      <p:ext uri="{BB962C8B-B14F-4D97-AF65-F5344CB8AC3E}">
        <p14:creationId xmlns:p14="http://schemas.microsoft.com/office/powerpoint/2010/main" val="189277816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Results : Phase Diagrams</a:t>
            </a:r>
            <a:endParaRPr lang="en-US" dirty="0"/>
          </a:p>
        </p:txBody>
      </p:sp>
      <p:sp>
        <p:nvSpPr>
          <p:cNvPr id="3" name="Segnaposto contenuto 2"/>
          <p:cNvSpPr>
            <a:spLocks noGrp="1"/>
          </p:cNvSpPr>
          <p:nvPr>
            <p:ph sz="half" idx="1"/>
          </p:nvPr>
        </p:nvSpPr>
        <p:spPr>
          <a:xfrm>
            <a:off x="2163360" y="1458672"/>
            <a:ext cx="5816151" cy="604664"/>
          </a:xfrm>
        </p:spPr>
        <p:txBody>
          <a:bodyPr>
            <a:normAutofit/>
          </a:bodyPr>
          <a:lstStyle/>
          <a:p>
            <a:pPr marL="0" indent="0" algn="just">
              <a:buNone/>
            </a:pPr>
            <a:r>
              <a:rPr lang="en-US" sz="2000" dirty="0" smtClean="0"/>
              <a:t>Grid Exploration of the parameter space</a:t>
            </a:r>
          </a:p>
        </p:txBody>
      </p:sp>
      <p:pic>
        <p:nvPicPr>
          <p:cNvPr id="4" name="Picture 3" descr="deltaU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9552" y="1853067"/>
            <a:ext cx="3591357" cy="2383160"/>
          </a:xfrm>
          <a:prstGeom prst="rect">
            <a:avLst/>
          </a:prstGeom>
        </p:spPr>
      </p:pic>
      <p:pic>
        <p:nvPicPr>
          <p:cNvPr id="5" name="Picture 4" descr="indivMigrations.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932040" y="1884047"/>
            <a:ext cx="3744416" cy="2246650"/>
          </a:xfrm>
          <a:prstGeom prst="rect">
            <a:avLst/>
          </a:prstGeom>
        </p:spPr>
      </p:pic>
      <p:pic>
        <p:nvPicPr>
          <p:cNvPr id="6" name="Picture 5" descr="wealthGain.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771800" y="4236227"/>
            <a:ext cx="3851920" cy="2311152"/>
          </a:xfrm>
          <a:prstGeom prst="rect">
            <a:avLst/>
          </a:prstGeom>
        </p:spPr>
      </p:pic>
    </p:spTree>
    <p:extLst>
      <p:ext uri="{BB962C8B-B14F-4D97-AF65-F5344CB8AC3E}">
        <p14:creationId xmlns:p14="http://schemas.microsoft.com/office/powerpoint/2010/main" val="33104502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Perspectives</a:t>
            </a:r>
            <a:endParaRPr lang="en-US" dirty="0"/>
          </a:p>
        </p:txBody>
      </p:sp>
      <p:sp>
        <p:nvSpPr>
          <p:cNvPr id="3" name="Segnaposto contenuto 2"/>
          <p:cNvSpPr>
            <a:spLocks noGrp="1"/>
          </p:cNvSpPr>
          <p:nvPr>
            <p:ph sz="half" idx="1"/>
          </p:nvPr>
        </p:nvSpPr>
        <p:spPr>
          <a:xfrm>
            <a:off x="612648" y="1600200"/>
            <a:ext cx="8153400" cy="4493096"/>
          </a:xfrm>
        </p:spPr>
        <p:txBody>
          <a:bodyPr>
            <a:normAutofit lnSpcReduction="10000"/>
          </a:bodyPr>
          <a:lstStyle/>
          <a:p>
            <a:pPr algn="just">
              <a:buFont typeface="Arial"/>
              <a:buChar char="•"/>
            </a:pPr>
            <a:r>
              <a:rPr lang="fr-FR" sz="2400" dirty="0" err="1" smtClean="0"/>
              <a:t>Next</a:t>
            </a:r>
            <a:r>
              <a:rPr lang="fr-FR" sz="2400" dirty="0" smtClean="0"/>
              <a:t> </a:t>
            </a:r>
            <a:r>
              <a:rPr lang="fr-FR" sz="2400" dirty="0" err="1" smtClean="0"/>
              <a:t>steps</a:t>
            </a:r>
            <a:r>
              <a:rPr lang="fr-FR" sz="2400" dirty="0" smtClean="0"/>
              <a:t> :</a:t>
            </a:r>
          </a:p>
          <a:p>
            <a:pPr lvl="1" algn="just">
              <a:buFont typeface="Arial"/>
              <a:buChar char="•"/>
            </a:pPr>
            <a:r>
              <a:rPr lang="fr-FR" sz="2100" dirty="0" smtClean="0"/>
              <a:t>Full exploration on </a:t>
            </a:r>
            <a:r>
              <a:rPr lang="fr-FR" sz="2100" dirty="0" err="1" smtClean="0"/>
              <a:t>synthetic</a:t>
            </a:r>
            <a:r>
              <a:rPr lang="fr-FR" sz="2100" dirty="0" smtClean="0"/>
              <a:t> data : model </a:t>
            </a:r>
            <a:r>
              <a:rPr lang="fr-FR" sz="2100" dirty="0" err="1" smtClean="0"/>
              <a:t>behavior</a:t>
            </a:r>
            <a:endParaRPr lang="fr-FR" sz="2100" dirty="0" smtClean="0"/>
          </a:p>
          <a:p>
            <a:pPr lvl="1" algn="just">
              <a:buFont typeface="Arial"/>
              <a:buChar char="•"/>
            </a:pPr>
            <a:r>
              <a:rPr lang="fr-FR" sz="2100" dirty="0" err="1" smtClean="0"/>
              <a:t>Stylization</a:t>
            </a:r>
            <a:r>
              <a:rPr lang="fr-FR" sz="2100" dirty="0" smtClean="0"/>
              <a:t> and </a:t>
            </a:r>
            <a:r>
              <a:rPr lang="fr-FR" sz="2100" dirty="0" err="1" smtClean="0"/>
              <a:t>scenarization</a:t>
            </a:r>
            <a:r>
              <a:rPr lang="fr-FR" sz="2100" dirty="0" smtClean="0"/>
              <a:t> of real DPR configuration, model </a:t>
            </a:r>
            <a:r>
              <a:rPr lang="fr-FR" sz="2100" dirty="0" err="1" smtClean="0"/>
              <a:t>behavior</a:t>
            </a:r>
            <a:r>
              <a:rPr lang="fr-FR" sz="2100" dirty="0" smtClean="0"/>
              <a:t> on real and </a:t>
            </a:r>
            <a:r>
              <a:rPr lang="fr-FR" sz="2100" dirty="0" err="1" smtClean="0"/>
              <a:t>hybrid</a:t>
            </a:r>
            <a:r>
              <a:rPr lang="fr-FR" sz="2100" dirty="0" smtClean="0"/>
              <a:t> configurations</a:t>
            </a:r>
          </a:p>
          <a:p>
            <a:pPr lvl="1" algn="just">
              <a:buFont typeface="Arial"/>
              <a:buChar char="•"/>
            </a:pPr>
            <a:r>
              <a:rPr lang="fr-FR" sz="2100" dirty="0" err="1" smtClean="0"/>
              <a:t>Targeted</a:t>
            </a:r>
            <a:r>
              <a:rPr lang="fr-FR" sz="2100" dirty="0" smtClean="0"/>
              <a:t> </a:t>
            </a:r>
            <a:r>
              <a:rPr lang="fr-FR" sz="2100" dirty="0" err="1" smtClean="0"/>
              <a:t>experience</a:t>
            </a:r>
            <a:r>
              <a:rPr lang="fr-FR" sz="2100" dirty="0" smtClean="0"/>
              <a:t> plans (</a:t>
            </a:r>
            <a:r>
              <a:rPr lang="fr-FR" sz="2100" dirty="0" err="1" smtClean="0"/>
              <a:t>e.g</a:t>
            </a:r>
            <a:r>
              <a:rPr lang="fr-FR" sz="2100" dirty="0" smtClean="0"/>
              <a:t>. : </a:t>
            </a:r>
            <a:r>
              <a:rPr lang="fr-FR" sz="2100" dirty="0" err="1" smtClean="0"/>
              <a:t>role</a:t>
            </a:r>
            <a:r>
              <a:rPr lang="fr-FR" sz="2100" dirty="0" smtClean="0"/>
              <a:t> of </a:t>
            </a:r>
            <a:r>
              <a:rPr lang="fr-FR" sz="2100" dirty="0" err="1" smtClean="0"/>
              <a:t>economic</a:t>
            </a:r>
            <a:r>
              <a:rPr lang="fr-FR" sz="2100" dirty="0" smtClean="0"/>
              <a:t> </a:t>
            </a:r>
            <a:r>
              <a:rPr lang="fr-FR" sz="2100" dirty="0" err="1" smtClean="0"/>
              <a:t>diversity</a:t>
            </a:r>
            <a:r>
              <a:rPr lang="fr-FR" sz="2100" dirty="0" smtClean="0"/>
              <a:t>, influence of state </a:t>
            </a:r>
            <a:r>
              <a:rPr lang="fr-FR" sz="2100" dirty="0" err="1" smtClean="0"/>
              <a:t>regulation</a:t>
            </a:r>
            <a:r>
              <a:rPr lang="fr-FR" sz="2100" dirty="0" smtClean="0"/>
              <a:t>)</a:t>
            </a:r>
          </a:p>
          <a:p>
            <a:pPr lvl="1" algn="just">
              <a:buFont typeface="Arial"/>
              <a:buChar char="•"/>
            </a:pPr>
            <a:r>
              <a:rPr lang="fr-FR" sz="2100" dirty="0" err="1" smtClean="0"/>
              <a:t>Iterative</a:t>
            </a:r>
            <a:r>
              <a:rPr lang="fr-FR" sz="2100" dirty="0" smtClean="0"/>
              <a:t> </a:t>
            </a:r>
            <a:r>
              <a:rPr lang="fr-FR" sz="2100" dirty="0" err="1" smtClean="0"/>
              <a:t>further</a:t>
            </a:r>
            <a:r>
              <a:rPr lang="fr-FR" sz="2100" dirty="0" smtClean="0"/>
              <a:t> construction/multi-</a:t>
            </a:r>
            <a:r>
              <a:rPr lang="fr-FR" sz="2100" dirty="0" err="1" smtClean="0"/>
              <a:t>modeling</a:t>
            </a:r>
            <a:r>
              <a:rPr lang="fr-FR" sz="2100" dirty="0" smtClean="0"/>
              <a:t> (</a:t>
            </a:r>
            <a:r>
              <a:rPr lang="fr-FR" sz="2100" dirty="0" err="1" smtClean="0"/>
              <a:t>e.g</a:t>
            </a:r>
            <a:r>
              <a:rPr lang="fr-FR" sz="2100" dirty="0" smtClean="0"/>
              <a:t>. </a:t>
            </a:r>
            <a:r>
              <a:rPr lang="fr-FR" sz="2100" dirty="0" err="1" smtClean="0"/>
              <a:t>generations</a:t>
            </a:r>
            <a:r>
              <a:rPr lang="fr-FR" sz="2100" dirty="0" smtClean="0"/>
              <a:t>)</a:t>
            </a:r>
            <a:endParaRPr lang="fr-FR" sz="2100" dirty="0"/>
          </a:p>
          <a:p>
            <a:pPr algn="just">
              <a:buFont typeface="Arial"/>
              <a:buChar char="•"/>
            </a:pPr>
            <a:r>
              <a:rPr lang="fr-FR" sz="2400" dirty="0" err="1" smtClean="0"/>
              <a:t>Expected</a:t>
            </a:r>
            <a:r>
              <a:rPr lang="fr-FR" sz="2400" dirty="0" smtClean="0"/>
              <a:t> </a:t>
            </a:r>
            <a:r>
              <a:rPr lang="fr-FR" sz="2400" dirty="0" err="1" smtClean="0"/>
              <a:t>Results</a:t>
            </a:r>
            <a:r>
              <a:rPr lang="fr-FR" sz="2400" dirty="0" smtClean="0"/>
              <a:t> :</a:t>
            </a:r>
          </a:p>
          <a:p>
            <a:pPr lvl="1" algn="just">
              <a:buFont typeface="Arial"/>
              <a:buChar char="•"/>
            </a:pPr>
            <a:r>
              <a:rPr lang="fr-FR" sz="2100" dirty="0" smtClean="0"/>
              <a:t>Impact of </a:t>
            </a:r>
            <a:r>
              <a:rPr lang="fr-FR" sz="2100" dirty="0" err="1" smtClean="0"/>
              <a:t>processes</a:t>
            </a:r>
            <a:r>
              <a:rPr lang="fr-FR" sz="2100" dirty="0" smtClean="0"/>
              <a:t> </a:t>
            </a:r>
            <a:r>
              <a:rPr lang="fr-FR" sz="2100" dirty="0" err="1" smtClean="0"/>
              <a:t>linked</a:t>
            </a:r>
            <a:r>
              <a:rPr lang="fr-FR" sz="2100" dirty="0" smtClean="0"/>
              <a:t> to migrants </a:t>
            </a:r>
            <a:r>
              <a:rPr lang="fr-FR" sz="2100" dirty="0" err="1" smtClean="0"/>
              <a:t>diversities</a:t>
            </a:r>
            <a:r>
              <a:rPr lang="fr-FR" sz="2100" dirty="0" smtClean="0"/>
              <a:t> on </a:t>
            </a:r>
            <a:r>
              <a:rPr lang="fr-FR" sz="2100" dirty="0" err="1" smtClean="0"/>
              <a:t>emergent</a:t>
            </a:r>
            <a:r>
              <a:rPr lang="fr-FR" sz="2100" dirty="0" smtClean="0"/>
              <a:t> </a:t>
            </a:r>
            <a:r>
              <a:rPr lang="fr-FR" sz="2100" dirty="0" err="1" smtClean="0"/>
              <a:t>dynamics</a:t>
            </a:r>
            <a:endParaRPr lang="fr-FR" sz="2100" dirty="0" smtClean="0"/>
          </a:p>
          <a:p>
            <a:pPr lvl="1" algn="just">
              <a:buFont typeface="Arial"/>
              <a:buChar char="•"/>
            </a:pPr>
            <a:r>
              <a:rPr lang="fr-FR" sz="2100" dirty="0" smtClean="0"/>
              <a:t>Explore or </a:t>
            </a:r>
            <a:r>
              <a:rPr lang="fr-FR" sz="2100" dirty="0" err="1" smtClean="0"/>
              <a:t>unveil</a:t>
            </a:r>
            <a:r>
              <a:rPr lang="fr-FR" sz="2100" dirty="0" smtClean="0"/>
              <a:t> state </a:t>
            </a:r>
            <a:r>
              <a:rPr lang="fr-FR" sz="2100" dirty="0" err="1" smtClean="0"/>
              <a:t>strategies</a:t>
            </a:r>
            <a:r>
              <a:rPr lang="fr-FR" sz="2100" dirty="0" smtClean="0"/>
              <a:t> (</a:t>
            </a:r>
            <a:r>
              <a:rPr lang="fr-FR" sz="2100" dirty="0" err="1" smtClean="0"/>
              <a:t>through</a:t>
            </a:r>
            <a:r>
              <a:rPr lang="fr-FR" sz="2100" dirty="0" smtClean="0"/>
              <a:t> </a:t>
            </a:r>
            <a:r>
              <a:rPr lang="fr-FR" sz="2100" dirty="0" err="1" smtClean="0"/>
              <a:t>regulations</a:t>
            </a:r>
            <a:r>
              <a:rPr lang="fr-FR" sz="2100" dirty="0" smtClean="0"/>
              <a:t> or </a:t>
            </a:r>
            <a:r>
              <a:rPr lang="fr-FR" sz="2100" dirty="0" err="1" smtClean="0"/>
              <a:t>companies</a:t>
            </a:r>
            <a:r>
              <a:rPr lang="fr-FR" sz="2100" dirty="0" smtClean="0"/>
              <a:t> control)</a:t>
            </a:r>
          </a:p>
          <a:p>
            <a:pPr lvl="1" algn="just">
              <a:buFont typeface="Arial"/>
              <a:buChar char="•"/>
            </a:pPr>
            <a:endParaRPr lang="fr-FR" sz="2100" dirty="0" smtClean="0"/>
          </a:p>
          <a:p>
            <a:pPr lvl="1" algn="just">
              <a:buFont typeface="Arial"/>
              <a:buChar char="•"/>
            </a:pPr>
            <a:endParaRPr lang="en-US" sz="2100" dirty="0" smtClean="0"/>
          </a:p>
          <a:p>
            <a:pPr algn="just">
              <a:buFont typeface="Arial"/>
              <a:buChar char="•"/>
            </a:pPr>
            <a:endParaRPr lang="it-IT" sz="2000" dirty="0"/>
          </a:p>
        </p:txBody>
      </p:sp>
    </p:spTree>
    <p:extLst>
      <p:ext uri="{BB962C8B-B14F-4D97-AF65-F5344CB8AC3E}">
        <p14:creationId xmlns:p14="http://schemas.microsoft.com/office/powerpoint/2010/main" val="352097181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Segnaposto contenuto 2"/>
          <p:cNvSpPr>
            <a:spLocks noGrp="1"/>
          </p:cNvSpPr>
          <p:nvPr>
            <p:ph sz="half" idx="1"/>
          </p:nvPr>
        </p:nvSpPr>
        <p:spPr>
          <a:xfrm>
            <a:off x="612648" y="1600200"/>
            <a:ext cx="8153400" cy="2836912"/>
          </a:xfrm>
        </p:spPr>
        <p:txBody>
          <a:bodyPr>
            <a:normAutofit/>
          </a:bodyPr>
          <a:lstStyle/>
          <a:p>
            <a:pPr algn="just">
              <a:buFont typeface="Arial"/>
              <a:buChar char="•"/>
            </a:pPr>
            <a:r>
              <a:rPr lang="fr-FR" sz="2400" dirty="0" smtClean="0"/>
              <a:t>A first insight </a:t>
            </a:r>
            <a:r>
              <a:rPr lang="fr-FR" sz="2400" dirty="0" err="1" smtClean="0"/>
              <a:t>into</a:t>
            </a:r>
            <a:r>
              <a:rPr lang="fr-FR" sz="2400" dirty="0" smtClean="0"/>
              <a:t> an inter-</a:t>
            </a:r>
            <a:r>
              <a:rPr lang="fr-FR" sz="2400" dirty="0" err="1" smtClean="0"/>
              <a:t>disciplinary</a:t>
            </a:r>
            <a:r>
              <a:rPr lang="fr-FR" sz="2400" dirty="0" smtClean="0"/>
              <a:t> </a:t>
            </a:r>
            <a:r>
              <a:rPr lang="fr-FR" sz="2400" dirty="0" err="1" smtClean="0"/>
              <a:t>complex</a:t>
            </a:r>
            <a:r>
              <a:rPr lang="fr-FR" sz="2400" dirty="0" smtClean="0"/>
              <a:t> </a:t>
            </a:r>
            <a:r>
              <a:rPr lang="fr-FR" sz="2400" dirty="0" err="1" smtClean="0"/>
              <a:t>approach</a:t>
            </a:r>
            <a:r>
              <a:rPr lang="fr-FR" sz="2400" dirty="0" smtClean="0"/>
              <a:t> on </a:t>
            </a:r>
            <a:r>
              <a:rPr lang="fr-FR" sz="2400" dirty="0" err="1" smtClean="0"/>
              <a:t>Meso-scale</a:t>
            </a:r>
            <a:r>
              <a:rPr lang="fr-FR" sz="2400" dirty="0" smtClean="0"/>
              <a:t> migration </a:t>
            </a:r>
            <a:r>
              <a:rPr lang="fr-FR" sz="2400" dirty="0" err="1" smtClean="0"/>
              <a:t>dynamics</a:t>
            </a:r>
            <a:endParaRPr lang="fr-FR" sz="2400" dirty="0" smtClean="0"/>
          </a:p>
          <a:p>
            <a:pPr algn="just">
              <a:buFont typeface="Arial"/>
              <a:buChar char="•"/>
            </a:pPr>
            <a:r>
              <a:rPr lang="fr-FR" sz="2400" dirty="0" err="1" smtClean="0"/>
              <a:t>Cruciality</a:t>
            </a:r>
            <a:r>
              <a:rPr lang="fr-FR" sz="2400" dirty="0" smtClean="0"/>
              <a:t> of </a:t>
            </a:r>
            <a:r>
              <a:rPr lang="fr-FR" sz="2400" dirty="0" err="1" smtClean="0"/>
              <a:t>both</a:t>
            </a:r>
            <a:r>
              <a:rPr lang="fr-FR" sz="2400" dirty="0" smtClean="0"/>
              <a:t> qualitative </a:t>
            </a:r>
            <a:r>
              <a:rPr lang="fr-FR" sz="2400" dirty="0" err="1" smtClean="0"/>
              <a:t>empirical</a:t>
            </a:r>
            <a:r>
              <a:rPr lang="fr-FR" sz="2400" dirty="0" smtClean="0"/>
              <a:t> </a:t>
            </a:r>
            <a:r>
              <a:rPr lang="fr-FR" sz="2400" dirty="0" err="1" smtClean="0"/>
              <a:t>knowledge</a:t>
            </a:r>
            <a:r>
              <a:rPr lang="fr-FR" sz="2400" dirty="0" smtClean="0"/>
              <a:t> and quantitative </a:t>
            </a:r>
            <a:r>
              <a:rPr lang="fr-FR" sz="2400" dirty="0" err="1" smtClean="0"/>
              <a:t>theoretical</a:t>
            </a:r>
            <a:r>
              <a:rPr lang="fr-FR" sz="2400" dirty="0" smtClean="0"/>
              <a:t> </a:t>
            </a:r>
            <a:r>
              <a:rPr lang="fr-FR" sz="2400" dirty="0" err="1" smtClean="0"/>
              <a:t>knowledge</a:t>
            </a:r>
            <a:endParaRPr lang="fr-FR" sz="2400" dirty="0"/>
          </a:p>
          <a:p>
            <a:pPr algn="just">
              <a:buFont typeface="Arial"/>
              <a:buChar char="•"/>
            </a:pPr>
            <a:r>
              <a:rPr lang="fr-FR" sz="2400" dirty="0" err="1" smtClean="0"/>
              <a:t>Complementarity</a:t>
            </a:r>
            <a:r>
              <a:rPr lang="fr-FR" sz="2400" dirty="0" smtClean="0"/>
              <a:t> </a:t>
            </a:r>
            <a:r>
              <a:rPr lang="fr-FR" sz="2400" dirty="0" err="1" smtClean="0"/>
              <a:t>with</a:t>
            </a:r>
            <a:r>
              <a:rPr lang="fr-FR" sz="2400" dirty="0" smtClean="0"/>
              <a:t> « </a:t>
            </a:r>
            <a:r>
              <a:rPr lang="fr-FR" sz="2400" dirty="0" err="1" smtClean="0"/>
              <a:t>classical</a:t>
            </a:r>
            <a:r>
              <a:rPr lang="fr-FR" sz="2400" dirty="0" smtClean="0"/>
              <a:t> » </a:t>
            </a:r>
            <a:r>
              <a:rPr lang="fr-FR" sz="2400" dirty="0" err="1" smtClean="0"/>
              <a:t>approaches</a:t>
            </a:r>
            <a:r>
              <a:rPr lang="fr-FR" sz="2400" dirty="0" smtClean="0"/>
              <a:t>, in </a:t>
            </a:r>
            <a:r>
              <a:rPr lang="fr-FR" sz="2400" dirty="0" err="1" smtClean="0"/>
              <a:t>particular</a:t>
            </a:r>
            <a:r>
              <a:rPr lang="fr-FR" sz="2400" dirty="0" smtClean="0"/>
              <a:t> quantitative contributions (</a:t>
            </a:r>
            <a:r>
              <a:rPr lang="fr-FR" sz="2400" dirty="0" err="1" smtClean="0"/>
              <a:t>statistics</a:t>
            </a:r>
            <a:r>
              <a:rPr lang="fr-FR" sz="2400" dirty="0" smtClean="0"/>
              <a:t>, </a:t>
            </a:r>
            <a:r>
              <a:rPr lang="fr-FR" sz="2400" dirty="0" err="1" smtClean="0"/>
              <a:t>equilibrium</a:t>
            </a:r>
            <a:r>
              <a:rPr lang="fr-FR" sz="2400" dirty="0" smtClean="0"/>
              <a:t> </a:t>
            </a:r>
            <a:r>
              <a:rPr lang="fr-FR" sz="2400" dirty="0" err="1" smtClean="0"/>
              <a:t>economics</a:t>
            </a:r>
            <a:r>
              <a:rPr lang="fr-FR" sz="2400" dirty="0" smtClean="0"/>
              <a:t>)</a:t>
            </a:r>
            <a:endParaRPr lang="en-US" sz="2100" dirty="0" smtClean="0"/>
          </a:p>
          <a:p>
            <a:pPr algn="just">
              <a:buFont typeface="Arial"/>
              <a:buChar char="•"/>
            </a:pPr>
            <a:endParaRPr lang="it-IT" sz="2000" dirty="0"/>
          </a:p>
        </p:txBody>
      </p:sp>
      <p:sp>
        <p:nvSpPr>
          <p:cNvPr id="3" name="Rectangle 2"/>
          <p:cNvSpPr/>
          <p:nvPr/>
        </p:nvSpPr>
        <p:spPr>
          <a:xfrm>
            <a:off x="539552" y="5013176"/>
            <a:ext cx="7344816" cy="666849"/>
          </a:xfrm>
          <a:prstGeom prst="rect">
            <a:avLst/>
          </a:prstGeom>
        </p:spPr>
        <p:txBody>
          <a:bodyPr wrap="square">
            <a:spAutoFit/>
          </a:bodyPr>
          <a:lstStyle/>
          <a:p>
            <a:r>
              <a:rPr lang="en-US" sz="2800" baseline="30000" dirty="0"/>
              <a:t>All code and data </a:t>
            </a:r>
            <a:r>
              <a:rPr lang="en-US" sz="2800" baseline="30000" dirty="0" smtClean="0"/>
              <a:t>available for reproducibility </a:t>
            </a:r>
            <a:r>
              <a:rPr lang="en-US" sz="2800" baseline="30000" dirty="0"/>
              <a:t>at</a:t>
            </a:r>
          </a:p>
          <a:p>
            <a:r>
              <a:rPr lang="en-US" sz="2800" baseline="30000" dirty="0"/>
              <a:t>https://</a:t>
            </a:r>
            <a:r>
              <a:rPr lang="en-US" sz="2800" baseline="30000" dirty="0" err="1"/>
              <a:t>github.com</a:t>
            </a:r>
            <a:r>
              <a:rPr lang="en-US" sz="2800" baseline="30000" dirty="0"/>
              <a:t>/</a:t>
            </a:r>
            <a:r>
              <a:rPr lang="en-US" sz="2800" baseline="30000" dirty="0" err="1"/>
              <a:t>JusteRaimbault</a:t>
            </a:r>
            <a:r>
              <a:rPr lang="en-US" sz="2800" baseline="30000" dirty="0"/>
              <a:t>/</a:t>
            </a:r>
            <a:r>
              <a:rPr lang="en-US" sz="2800" baseline="30000" dirty="0" err="1"/>
              <a:t>MigrationDynamics</a:t>
            </a:r>
            <a:endParaRPr lang="en-US" sz="2800" dirty="0"/>
          </a:p>
        </p:txBody>
      </p:sp>
    </p:spTree>
    <p:extLst>
      <p:ext uri="{BB962C8B-B14F-4D97-AF65-F5344CB8AC3E}">
        <p14:creationId xmlns:p14="http://schemas.microsoft.com/office/powerpoint/2010/main" val="19366140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Reserve Slides</a:t>
            </a:r>
            <a:endParaRPr lang="en-US" dirty="0"/>
          </a:p>
        </p:txBody>
      </p:sp>
      <p:sp>
        <p:nvSpPr>
          <p:cNvPr id="3" name="Content Placeholder 2"/>
          <p:cNvSpPr>
            <a:spLocks noGrp="1"/>
          </p:cNvSpPr>
          <p:nvPr>
            <p:ph sz="half" idx="1"/>
          </p:nvPr>
        </p:nvSpPr>
        <p:spPr>
          <a:xfrm>
            <a:off x="2411760" y="3212976"/>
            <a:ext cx="3886200" cy="975337"/>
          </a:xfrm>
        </p:spPr>
        <p:txBody>
          <a:bodyPr>
            <a:normAutofit/>
          </a:bodyPr>
          <a:lstStyle/>
          <a:p>
            <a:pPr marL="0" indent="0">
              <a:buNone/>
            </a:pPr>
            <a:r>
              <a:rPr lang="en-US" sz="4400" dirty="0" smtClean="0"/>
              <a:t>Reserve Slides</a:t>
            </a:r>
            <a:endParaRPr lang="en-US" sz="4400" dirty="0"/>
          </a:p>
        </p:txBody>
      </p:sp>
    </p:spTree>
    <p:extLst>
      <p:ext uri="{BB962C8B-B14F-4D97-AF65-F5344CB8AC3E}">
        <p14:creationId xmlns:p14="http://schemas.microsoft.com/office/powerpoint/2010/main" val="24450723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Utilities</a:t>
            </a:r>
            <a:endParaRPr lang="en-US" dirty="0"/>
          </a:p>
        </p:txBody>
      </p:sp>
      <p:pic>
        <p:nvPicPr>
          <p:cNvPr id="5" name="Picture 4" descr="utilities.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556792"/>
            <a:ext cx="9144000" cy="4507606"/>
          </a:xfrm>
          <a:prstGeom prst="rect">
            <a:avLst/>
          </a:prstGeom>
        </p:spPr>
      </p:pic>
    </p:spTree>
    <p:extLst>
      <p:ext uri="{BB962C8B-B14F-4D97-AF65-F5344CB8AC3E}">
        <p14:creationId xmlns:p14="http://schemas.microsoft.com/office/powerpoint/2010/main" val="38261180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Choice Probabilities</a:t>
            </a:r>
            <a:endParaRPr lang="en-US" dirty="0"/>
          </a:p>
        </p:txBody>
      </p:sp>
      <p:pic>
        <p:nvPicPr>
          <p:cNvPr id="5" name="Picture 4" descr="move_proba.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552700"/>
            <a:ext cx="9144000" cy="1743691"/>
          </a:xfrm>
          <a:prstGeom prst="rect">
            <a:avLst/>
          </a:prstGeom>
        </p:spPr>
      </p:pic>
    </p:spTree>
    <p:extLst>
      <p:ext uri="{BB962C8B-B14F-4D97-AF65-F5344CB8AC3E}">
        <p14:creationId xmlns:p14="http://schemas.microsoft.com/office/powerpoint/2010/main" val="16811078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olo 8"/>
          <p:cNvSpPr>
            <a:spLocks noGrp="1"/>
          </p:cNvSpPr>
          <p:nvPr>
            <p:ph type="ctrTitle"/>
          </p:nvPr>
        </p:nvSpPr>
        <p:spPr>
          <a:xfrm>
            <a:off x="392618" y="695735"/>
            <a:ext cx="8280920" cy="1813661"/>
          </a:xfrm>
        </p:spPr>
        <p:txBody>
          <a:bodyPr>
            <a:noAutofit/>
          </a:bodyPr>
          <a:lstStyle/>
          <a:p>
            <a:pPr algn="ctr"/>
            <a:r>
              <a:rPr lang="en-US" sz="2400" dirty="0" smtClean="0">
                <a:solidFill>
                  <a:srgbClr val="000090"/>
                </a:solidFill>
              </a:rPr>
              <a:t/>
            </a:r>
            <a:br>
              <a:rPr lang="en-US" sz="2400" dirty="0" smtClean="0">
                <a:solidFill>
                  <a:srgbClr val="000090"/>
                </a:solidFill>
              </a:rPr>
            </a:br>
            <a:r>
              <a:rPr lang="en-US" sz="2400" dirty="0" smtClean="0">
                <a:solidFill>
                  <a:srgbClr val="000090"/>
                </a:solidFill>
              </a:rPr>
              <a:t/>
            </a:r>
            <a:br>
              <a:rPr lang="en-US" sz="2400" dirty="0" smtClean="0">
                <a:solidFill>
                  <a:srgbClr val="000090"/>
                </a:solidFill>
              </a:rPr>
            </a:br>
            <a:r>
              <a:rPr lang="en-US" sz="2400" dirty="0">
                <a:solidFill>
                  <a:srgbClr val="000090"/>
                </a:solidFill>
              </a:rPr>
              <a:t/>
            </a:r>
            <a:br>
              <a:rPr lang="en-US" sz="2400" dirty="0">
                <a:solidFill>
                  <a:srgbClr val="000090"/>
                </a:solidFill>
              </a:rPr>
            </a:br>
            <a:r>
              <a:rPr lang="en-US" sz="2400" dirty="0" smtClean="0">
                <a:solidFill>
                  <a:srgbClr val="000090"/>
                </a:solidFill>
              </a:rPr>
              <a:t/>
            </a:r>
            <a:br>
              <a:rPr lang="en-US" sz="2400" dirty="0" smtClean="0">
                <a:solidFill>
                  <a:srgbClr val="000090"/>
                </a:solidFill>
              </a:rPr>
            </a:br>
            <a:r>
              <a:rPr lang="en-US" sz="2400" dirty="0">
                <a:solidFill>
                  <a:srgbClr val="000090"/>
                </a:solidFill>
              </a:rPr>
              <a:t/>
            </a:r>
            <a:br>
              <a:rPr lang="en-US" sz="2400" dirty="0">
                <a:solidFill>
                  <a:srgbClr val="000090"/>
                </a:solidFill>
              </a:rPr>
            </a:br>
            <a:endParaRPr lang="it-IT" sz="1800" dirty="0">
              <a:solidFill>
                <a:srgbClr val="000090"/>
              </a:solidFill>
            </a:endParaRPr>
          </a:p>
        </p:txBody>
      </p:sp>
      <p:sp>
        <p:nvSpPr>
          <p:cNvPr id="2" name="Rettangolo 1"/>
          <p:cNvSpPr/>
          <p:nvPr/>
        </p:nvSpPr>
        <p:spPr>
          <a:xfrm>
            <a:off x="539553" y="3122384"/>
            <a:ext cx="8133985" cy="738664"/>
          </a:xfrm>
          <a:prstGeom prst="rect">
            <a:avLst/>
          </a:prstGeom>
        </p:spPr>
        <p:txBody>
          <a:bodyPr wrap="square">
            <a:spAutoFit/>
          </a:bodyPr>
          <a:lstStyle/>
          <a:p>
            <a:pPr algn="ctr"/>
            <a:r>
              <a:rPr lang="en-US" sz="2400" dirty="0" smtClean="0">
                <a:solidFill>
                  <a:srgbClr val="4B5064"/>
                </a:solidFill>
              </a:rPr>
              <a:t/>
            </a:r>
            <a:br>
              <a:rPr lang="en-US" sz="2400" dirty="0" smtClean="0">
                <a:solidFill>
                  <a:srgbClr val="4B5064"/>
                </a:solidFill>
              </a:rPr>
            </a:br>
            <a:endParaRPr lang="it-IT" dirty="0">
              <a:solidFill>
                <a:srgbClr val="4B5064"/>
              </a:solidFill>
            </a:endParaRPr>
          </a:p>
        </p:txBody>
      </p:sp>
      <p:pic>
        <p:nvPicPr>
          <p:cNvPr id="7" name="Segnaposto contenuto 5"/>
          <p:cNvPicPr>
            <a:picLocks noChangeAspect="1"/>
          </p:cNvPicPr>
          <p:nvPr/>
        </p:nvPicPr>
        <p:blipFill rotWithShape="1">
          <a:blip r:embed="rId3" cstate="email">
            <a:extLst>
              <a:ext uri="{28A0092B-C50C-407E-A947-70E740481C1C}">
                <a14:useLocalDpi xmlns:a14="http://schemas.microsoft.com/office/drawing/2010/main"/>
              </a:ext>
            </a:extLst>
          </a:blip>
          <a:srcRect l="-3536" t="-50169" r="-1356" b="-41711"/>
          <a:stretch/>
        </p:blipFill>
        <p:spPr>
          <a:xfrm>
            <a:off x="135871" y="-459432"/>
            <a:ext cx="8828617" cy="2672884"/>
          </a:xfrm>
          <a:prstGeom prst="rect">
            <a:avLst/>
          </a:prstGeom>
        </p:spPr>
      </p:pic>
      <p:sp>
        <p:nvSpPr>
          <p:cNvPr id="4" name="Rettangolo 3"/>
          <p:cNvSpPr/>
          <p:nvPr/>
        </p:nvSpPr>
        <p:spPr>
          <a:xfrm>
            <a:off x="755576" y="1700808"/>
            <a:ext cx="8784976" cy="523220"/>
          </a:xfrm>
          <a:prstGeom prst="rect">
            <a:avLst/>
          </a:prstGeom>
        </p:spPr>
        <p:txBody>
          <a:bodyPr wrap="square">
            <a:spAutoFit/>
          </a:bodyPr>
          <a:lstStyle/>
          <a:p>
            <a:r>
              <a:rPr lang="en-US" sz="1400" i="1" dirty="0">
                <a:solidFill>
                  <a:srgbClr val="4B5064"/>
                </a:solidFill>
                <a:latin typeface="Times New Roman"/>
                <a:cs typeface="Times New Roman"/>
              </a:rPr>
              <a:t>MEDIUM is led by CNRS, hosted by </a:t>
            </a:r>
            <a:r>
              <a:rPr lang="en-US" sz="1400" i="1" dirty="0" err="1">
                <a:solidFill>
                  <a:srgbClr val="4B5064"/>
                </a:solidFill>
                <a:latin typeface="Times New Roman"/>
                <a:cs typeface="Times New Roman"/>
              </a:rPr>
              <a:t>Géographie-cités</a:t>
            </a:r>
            <a:r>
              <a:rPr lang="en-US" sz="1400" i="1" dirty="0">
                <a:solidFill>
                  <a:srgbClr val="4B5064"/>
                </a:solidFill>
                <a:latin typeface="Times New Roman"/>
                <a:cs typeface="Times New Roman"/>
              </a:rPr>
              <a:t> and co-financed by the European </a:t>
            </a:r>
            <a:r>
              <a:rPr lang="en-US" sz="1400" i="1" dirty="0" smtClean="0">
                <a:solidFill>
                  <a:srgbClr val="4B5064"/>
                </a:solidFill>
                <a:latin typeface="Times New Roman"/>
                <a:cs typeface="Times New Roman"/>
              </a:rPr>
              <a:t>Union. </a:t>
            </a:r>
          </a:p>
          <a:p>
            <a:r>
              <a:rPr lang="en-US" sz="1400" i="1" dirty="0" smtClean="0">
                <a:solidFill>
                  <a:srgbClr val="4B5064"/>
                </a:solidFill>
                <a:latin typeface="Times New Roman"/>
                <a:cs typeface="Times New Roman"/>
              </a:rPr>
              <a:t>Scientific coordinator: Pr. </a:t>
            </a:r>
            <a:r>
              <a:rPr lang="en-US" sz="1400" i="1" dirty="0" err="1" smtClean="0">
                <a:solidFill>
                  <a:srgbClr val="4B5064"/>
                </a:solidFill>
                <a:latin typeface="Times New Roman"/>
                <a:cs typeface="Times New Roman"/>
              </a:rPr>
              <a:t>Natacha</a:t>
            </a:r>
            <a:r>
              <a:rPr lang="en-US" sz="1400" i="1" dirty="0" smtClean="0">
                <a:solidFill>
                  <a:srgbClr val="4B5064"/>
                </a:solidFill>
                <a:latin typeface="Times New Roman"/>
                <a:cs typeface="Times New Roman"/>
              </a:rPr>
              <a:t> AVELINE-DUBACH</a:t>
            </a:r>
            <a:endParaRPr lang="en-US" sz="1400" i="1" dirty="0">
              <a:solidFill>
                <a:srgbClr val="4B5064"/>
              </a:solidFill>
              <a:latin typeface="Times New Roman"/>
              <a:cs typeface="Times New Roman"/>
            </a:endParaRPr>
          </a:p>
        </p:txBody>
      </p:sp>
      <p:sp>
        <p:nvSpPr>
          <p:cNvPr id="5" name="Rettangolo 4"/>
          <p:cNvSpPr/>
          <p:nvPr/>
        </p:nvSpPr>
        <p:spPr>
          <a:xfrm>
            <a:off x="467544" y="2564904"/>
            <a:ext cx="8208912" cy="3570209"/>
          </a:xfrm>
          <a:prstGeom prst="rect">
            <a:avLst/>
          </a:prstGeom>
        </p:spPr>
        <p:txBody>
          <a:bodyPr wrap="square">
            <a:spAutoFit/>
          </a:bodyPr>
          <a:lstStyle/>
          <a:p>
            <a:pPr marL="285750" indent="-285750" algn="just">
              <a:buFont typeface="Arial"/>
              <a:buChar char="•"/>
            </a:pPr>
            <a:r>
              <a:rPr lang="en-US" b="1" dirty="0" smtClean="0">
                <a:solidFill>
                  <a:srgbClr val="4B5064"/>
                </a:solidFill>
                <a:latin typeface="Times New Roman"/>
                <a:cs typeface="Times New Roman"/>
              </a:rPr>
              <a:t>PARTNERS </a:t>
            </a:r>
            <a:r>
              <a:rPr lang="en-US" b="1" dirty="0">
                <a:solidFill>
                  <a:srgbClr val="4B5064"/>
                </a:solidFill>
                <a:latin typeface="Times New Roman"/>
                <a:cs typeface="Times New Roman"/>
              </a:rPr>
              <a:t>:</a:t>
            </a:r>
          </a:p>
          <a:p>
            <a:pPr algn="just"/>
            <a:r>
              <a:rPr lang="en-US" dirty="0">
                <a:solidFill>
                  <a:srgbClr val="4B5064"/>
                </a:solidFill>
                <a:latin typeface="Times New Roman"/>
                <a:cs typeface="Times New Roman"/>
              </a:rPr>
              <a:t>	</a:t>
            </a:r>
            <a:r>
              <a:rPr lang="en-US" sz="1600" dirty="0">
                <a:solidFill>
                  <a:srgbClr val="4B5064"/>
                </a:solidFill>
                <a:latin typeface="Times New Roman"/>
                <a:cs typeface="Times New Roman"/>
              </a:rPr>
              <a:t>COORDINATOR INSTITUTION</a:t>
            </a:r>
            <a:r>
              <a:rPr lang="en-US" dirty="0">
                <a:solidFill>
                  <a:srgbClr val="4B5064"/>
                </a:solidFill>
                <a:latin typeface="Times New Roman"/>
                <a:cs typeface="Times New Roman"/>
              </a:rPr>
              <a:t>: </a:t>
            </a:r>
            <a:r>
              <a:rPr lang="en-US" sz="1600" dirty="0">
                <a:solidFill>
                  <a:srgbClr val="4B5064"/>
                </a:solidFill>
                <a:latin typeface="Times New Roman"/>
                <a:cs typeface="Times New Roman"/>
              </a:rPr>
              <a:t>CNRS (France); </a:t>
            </a:r>
          </a:p>
          <a:p>
            <a:pPr algn="just"/>
            <a:r>
              <a:rPr lang="en-US" sz="1600" dirty="0">
                <a:solidFill>
                  <a:srgbClr val="4B5064"/>
                </a:solidFill>
                <a:latin typeface="Times New Roman"/>
                <a:cs typeface="Times New Roman"/>
              </a:rPr>
              <a:t>	4 CO-APPLICANTS : Hangzhou Normal University in China, Science Po Aix in </a:t>
            </a:r>
            <a:r>
              <a:rPr lang="en-US" sz="1600" dirty="0" smtClean="0">
                <a:solidFill>
                  <a:srgbClr val="4B5064"/>
                </a:solidFill>
                <a:latin typeface="Times New Roman"/>
                <a:cs typeface="Times New Roman"/>
              </a:rPr>
              <a:t>	France</a:t>
            </a:r>
            <a:r>
              <a:rPr lang="en-US" sz="1600" dirty="0">
                <a:solidFill>
                  <a:srgbClr val="4B5064"/>
                </a:solidFill>
                <a:latin typeface="Times New Roman"/>
                <a:cs typeface="Times New Roman"/>
              </a:rPr>
              <a:t>, </a:t>
            </a:r>
            <a:r>
              <a:rPr lang="en-US" sz="1600" dirty="0" err="1">
                <a:solidFill>
                  <a:srgbClr val="4B5064"/>
                </a:solidFill>
                <a:latin typeface="Times New Roman"/>
                <a:cs typeface="Times New Roman"/>
              </a:rPr>
              <a:t>Ca</a:t>
            </a:r>
            <a:r>
              <a:rPr lang="en-US" sz="1600" dirty="0">
                <a:solidFill>
                  <a:srgbClr val="4B5064"/>
                </a:solidFill>
                <a:latin typeface="Times New Roman"/>
                <a:cs typeface="Times New Roman"/>
              </a:rPr>
              <a:t>’ </a:t>
            </a:r>
            <a:r>
              <a:rPr lang="en-US" sz="1600" dirty="0" err="1" smtClean="0">
                <a:solidFill>
                  <a:srgbClr val="4B5064"/>
                </a:solidFill>
                <a:latin typeface="Times New Roman"/>
                <a:cs typeface="Times New Roman"/>
              </a:rPr>
              <a:t>Foscari</a:t>
            </a:r>
            <a:r>
              <a:rPr lang="en-US" sz="1600" dirty="0" smtClean="0">
                <a:solidFill>
                  <a:srgbClr val="4B5064"/>
                </a:solidFill>
                <a:latin typeface="Times New Roman"/>
                <a:cs typeface="Times New Roman"/>
              </a:rPr>
              <a:t> </a:t>
            </a:r>
            <a:r>
              <a:rPr lang="en-US" sz="1600" dirty="0">
                <a:solidFill>
                  <a:srgbClr val="4B5064"/>
                </a:solidFill>
                <a:latin typeface="Times New Roman"/>
                <a:cs typeface="Times New Roman"/>
              </a:rPr>
              <a:t>University in Italy, Spatial Foresight GmbH in Luxembourg;</a:t>
            </a:r>
          </a:p>
          <a:p>
            <a:pPr algn="just"/>
            <a:r>
              <a:rPr lang="en-US" sz="1600" dirty="0">
                <a:solidFill>
                  <a:srgbClr val="4B5064"/>
                </a:solidFill>
                <a:latin typeface="Times New Roman"/>
                <a:cs typeface="Times New Roman"/>
              </a:rPr>
              <a:t>	2 ASSOCIATES IN SWITZERLAND: the universities of Lausanne and Neuchatel </a:t>
            </a:r>
          </a:p>
          <a:p>
            <a:pPr algn="just"/>
            <a:endParaRPr lang="en-US" sz="1600"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THREE MEDIUM-SIZED CITIES</a:t>
            </a:r>
            <a:r>
              <a:rPr lang="en-US" dirty="0">
                <a:solidFill>
                  <a:srgbClr val="4B5064"/>
                </a:solidFill>
                <a:latin typeface="Times New Roman"/>
                <a:cs typeface="Times New Roman"/>
              </a:rPr>
              <a:t>:  Hangzhou, Zhuhai and Datong</a:t>
            </a:r>
          </a:p>
          <a:p>
            <a:pPr algn="just"/>
            <a:endParaRPr lang="en-US"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OBJECTIVE</a:t>
            </a:r>
            <a:r>
              <a:rPr lang="en-US" dirty="0">
                <a:solidFill>
                  <a:srgbClr val="4B5064"/>
                </a:solidFill>
                <a:latin typeface="Times New Roman"/>
                <a:cs typeface="Times New Roman"/>
              </a:rPr>
              <a:t>: to study the socio-economic and urban development dynamics</a:t>
            </a:r>
          </a:p>
          <a:p>
            <a:pPr algn="just"/>
            <a:endParaRPr lang="en-US" dirty="0">
              <a:solidFill>
                <a:srgbClr val="4B5064"/>
              </a:solidFill>
              <a:latin typeface="Times New Roman"/>
              <a:cs typeface="Times New Roman"/>
            </a:endParaRPr>
          </a:p>
          <a:p>
            <a:pPr marL="285750" indent="-285750" algn="just">
              <a:buFont typeface="Arial"/>
              <a:buChar char="•"/>
            </a:pPr>
            <a:r>
              <a:rPr lang="en-US" b="1" dirty="0">
                <a:solidFill>
                  <a:srgbClr val="4B5064"/>
                </a:solidFill>
                <a:latin typeface="Times New Roman"/>
                <a:cs typeface="Times New Roman"/>
              </a:rPr>
              <a:t>INTERESTS</a:t>
            </a:r>
            <a:r>
              <a:rPr lang="en-US" dirty="0">
                <a:solidFill>
                  <a:srgbClr val="4B5064"/>
                </a:solidFill>
                <a:latin typeface="Times New Roman"/>
                <a:cs typeface="Times New Roman"/>
              </a:rPr>
              <a:t>: urban governance, strategic planning, urban mobility, inclusion of migrants, ICT or networks of multinational corporations.</a:t>
            </a:r>
          </a:p>
          <a:p>
            <a:pPr algn="just"/>
            <a:endParaRPr lang="it-IT" dirty="0">
              <a:solidFill>
                <a:srgbClr val="4B5064"/>
              </a:solidFill>
              <a:latin typeface="Times New Roman"/>
              <a:cs typeface="Times New Roman"/>
            </a:endParaRPr>
          </a:p>
        </p:txBody>
      </p:sp>
    </p:spTree>
    <p:extLst>
      <p:ext uri="{BB962C8B-B14F-4D97-AF65-F5344CB8AC3E}">
        <p14:creationId xmlns:p14="http://schemas.microsoft.com/office/powerpoint/2010/main" val="337898187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pic>
        <p:nvPicPr>
          <p:cNvPr id="5" name="Picture 4" descr="bib1.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1520" y="1916832"/>
            <a:ext cx="4355976" cy="1944216"/>
          </a:xfrm>
          <a:prstGeom prst="rect">
            <a:avLst/>
          </a:prstGeom>
        </p:spPr>
      </p:pic>
      <p:pic>
        <p:nvPicPr>
          <p:cNvPr id="6" name="Picture 5" descr="bib2.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88024" y="1916831"/>
            <a:ext cx="3744416" cy="2281391"/>
          </a:xfrm>
          <a:prstGeom prst="rect">
            <a:avLst/>
          </a:prstGeom>
        </p:spPr>
      </p:pic>
      <p:pic>
        <p:nvPicPr>
          <p:cNvPr id="7" name="Picture 6" descr="bib3.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1520" y="3933056"/>
            <a:ext cx="4355976" cy="555218"/>
          </a:xfrm>
          <a:prstGeom prst="rect">
            <a:avLst/>
          </a:prstGeom>
        </p:spPr>
      </p:pic>
    </p:spTree>
    <p:extLst>
      <p:ext uri="{BB962C8B-B14F-4D97-AF65-F5344CB8AC3E}">
        <p14:creationId xmlns:p14="http://schemas.microsoft.com/office/powerpoint/2010/main" val="12618432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Learning the </a:t>
            </a:r>
            <a:r>
              <a:rPr lang="it-IT" dirty="0" err="1" smtClean="0"/>
              <a:t>language</a:t>
            </a:r>
            <a:endParaRPr lang="it-IT" dirty="0"/>
          </a:p>
        </p:txBody>
      </p:sp>
      <p:sp>
        <p:nvSpPr>
          <p:cNvPr id="3" name="Segnaposto contenuto 2"/>
          <p:cNvSpPr>
            <a:spLocks noGrp="1"/>
          </p:cNvSpPr>
          <p:nvPr>
            <p:ph sz="quarter" idx="1"/>
          </p:nvPr>
        </p:nvSpPr>
        <p:spPr/>
        <p:txBody>
          <a:bodyPr/>
          <a:lstStyle/>
          <a:p>
            <a:r>
              <a:rPr lang="it-IT" dirty="0" smtClean="0"/>
              <a:t> Foto ZIRAN</a:t>
            </a:r>
          </a:p>
          <a:p>
            <a:endParaRPr lang="it-IT" dirty="0"/>
          </a:p>
          <a:p>
            <a:r>
              <a:rPr lang="it-IT" dirty="0" smtClean="0"/>
              <a:t>My first </a:t>
            </a:r>
            <a:r>
              <a:rPr lang="it-IT" dirty="0" err="1" smtClean="0"/>
              <a:t>messages</a:t>
            </a:r>
            <a:r>
              <a:rPr lang="it-IT" dirty="0" smtClean="0"/>
              <a:t> in </a:t>
            </a:r>
            <a:r>
              <a:rPr lang="it-IT" dirty="0" err="1" smtClean="0"/>
              <a:t>chinese</a:t>
            </a:r>
            <a:r>
              <a:rPr lang="is-IS" dirty="0" smtClean="0"/>
              <a:t>…. (screenshot)</a:t>
            </a:r>
          </a:p>
          <a:p>
            <a:r>
              <a:rPr lang="is-IS" dirty="0" smtClean="0"/>
              <a:t>Setting discussion groups</a:t>
            </a:r>
            <a:endParaRPr lang="it-IT" dirty="0" smtClean="0"/>
          </a:p>
          <a:p>
            <a:endParaRPr lang="it-IT" dirty="0"/>
          </a:p>
          <a:p>
            <a:endParaRPr lang="it-IT" dirty="0" smtClean="0"/>
          </a:p>
          <a:p>
            <a:endParaRPr lang="it-IT" dirty="0"/>
          </a:p>
        </p:txBody>
      </p:sp>
    </p:spTree>
    <p:extLst>
      <p:ext uri="{BB962C8B-B14F-4D97-AF65-F5344CB8AC3E}">
        <p14:creationId xmlns:p14="http://schemas.microsoft.com/office/powerpoint/2010/main" val="31814256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Getting</a:t>
            </a:r>
            <a:r>
              <a:rPr lang="it-IT" dirty="0" smtClean="0"/>
              <a:t> to </a:t>
            </a:r>
            <a:r>
              <a:rPr lang="it-IT" dirty="0" err="1" smtClean="0"/>
              <a:t>know</a:t>
            </a:r>
            <a:r>
              <a:rPr lang="it-IT" dirty="0" smtClean="0"/>
              <a:t> the </a:t>
            </a:r>
            <a:r>
              <a:rPr lang="it-IT" dirty="0" err="1" smtClean="0"/>
              <a:t>context</a:t>
            </a:r>
            <a:endParaRPr lang="it-IT" dirty="0"/>
          </a:p>
        </p:txBody>
      </p:sp>
      <p:sp>
        <p:nvSpPr>
          <p:cNvPr id="3" name="Segnaposto contenuto 2"/>
          <p:cNvSpPr>
            <a:spLocks noGrp="1"/>
          </p:cNvSpPr>
          <p:nvPr>
            <p:ph sz="quarter" idx="1"/>
          </p:nvPr>
        </p:nvSpPr>
        <p:spPr/>
        <p:txBody>
          <a:bodyPr/>
          <a:lstStyle/>
          <a:p>
            <a:r>
              <a:rPr lang="it-IT" dirty="0" smtClean="0"/>
              <a:t>Meeting - </a:t>
            </a:r>
            <a:r>
              <a:rPr lang="it-IT" dirty="0" err="1" smtClean="0"/>
              <a:t>interviewing</a:t>
            </a:r>
            <a:r>
              <a:rPr lang="it-IT" dirty="0" smtClean="0"/>
              <a:t> to </a:t>
            </a:r>
            <a:r>
              <a:rPr lang="it-IT" dirty="0" err="1" smtClean="0"/>
              <a:t>people</a:t>
            </a:r>
            <a:r>
              <a:rPr lang="it-IT" dirty="0" smtClean="0"/>
              <a:t> (photo Rebecca + </a:t>
            </a:r>
            <a:r>
              <a:rPr lang="it-IT" dirty="0" err="1" smtClean="0"/>
              <a:t>Ye</a:t>
            </a:r>
            <a:r>
              <a:rPr lang="it-IT" dirty="0" smtClean="0"/>
              <a:t> e Gerry)</a:t>
            </a:r>
            <a:endParaRPr lang="is-IS" dirty="0" smtClean="0"/>
          </a:p>
          <a:p>
            <a:r>
              <a:rPr lang="is-IS" dirty="0" smtClean="0"/>
              <a:t>Getting to know local culture (city-rural areas)</a:t>
            </a:r>
          </a:p>
          <a:p>
            <a:endParaRPr lang="is-IS" dirty="0" smtClean="0"/>
          </a:p>
          <a:p>
            <a:r>
              <a:rPr lang="is-IS" dirty="0" smtClean="0"/>
              <a:t>One photo selected for the Contest</a:t>
            </a:r>
          </a:p>
          <a:p>
            <a:endParaRPr lang="it-IT" dirty="0"/>
          </a:p>
        </p:txBody>
      </p:sp>
    </p:spTree>
    <p:extLst>
      <p:ext uri="{BB962C8B-B14F-4D97-AF65-F5344CB8AC3E}">
        <p14:creationId xmlns:p14="http://schemas.microsoft.com/office/powerpoint/2010/main" val="61973459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r>
              <a:rPr lang="it-IT" dirty="0" err="1" smtClean="0"/>
              <a:t>Fieldwork</a:t>
            </a:r>
            <a:r>
              <a:rPr lang="it-IT" dirty="0" smtClean="0"/>
              <a:t> </a:t>
            </a:r>
            <a:r>
              <a:rPr lang="it-IT" dirty="0" err="1" smtClean="0"/>
              <a:t>informants</a:t>
            </a:r>
            <a:endParaRPr lang="it-IT" dirty="0"/>
          </a:p>
        </p:txBody>
      </p:sp>
      <p:sp>
        <p:nvSpPr>
          <p:cNvPr id="8" name="Segnaposto contenuto 7"/>
          <p:cNvSpPr>
            <a:spLocks noGrp="1"/>
          </p:cNvSpPr>
          <p:nvPr>
            <p:ph sz="half" idx="1"/>
          </p:nvPr>
        </p:nvSpPr>
        <p:spPr/>
        <p:txBody>
          <a:bodyPr/>
          <a:lstStyle/>
          <a:p>
            <a:r>
              <a:rPr lang="it-IT" dirty="0" smtClean="0"/>
              <a:t>Rebecca (photo in the </a:t>
            </a:r>
            <a:r>
              <a:rPr lang="it-IT" dirty="0" err="1" smtClean="0"/>
              <a:t>village</a:t>
            </a:r>
            <a:r>
              <a:rPr lang="it-IT" dirty="0" smtClean="0"/>
              <a:t>, </a:t>
            </a:r>
            <a:r>
              <a:rPr lang="it-IT" dirty="0" err="1" smtClean="0"/>
              <a:t>during</a:t>
            </a:r>
            <a:r>
              <a:rPr lang="it-IT" dirty="0" smtClean="0"/>
              <a:t> the </a:t>
            </a:r>
            <a:r>
              <a:rPr lang="it-IT" dirty="0" err="1" smtClean="0"/>
              <a:t>interviews</a:t>
            </a:r>
            <a:r>
              <a:rPr lang="it-IT" dirty="0" smtClean="0"/>
              <a:t>)</a:t>
            </a:r>
          </a:p>
          <a:p>
            <a:r>
              <a:rPr lang="it-IT" dirty="0" err="1" smtClean="0"/>
              <a:t>Joy</a:t>
            </a:r>
            <a:r>
              <a:rPr lang="it-IT" dirty="0" smtClean="0"/>
              <a:t> (screen </a:t>
            </a:r>
            <a:r>
              <a:rPr lang="it-IT" dirty="0" err="1" smtClean="0"/>
              <a:t>shot</a:t>
            </a:r>
            <a:r>
              <a:rPr lang="it-IT" dirty="0"/>
              <a:t> </a:t>
            </a:r>
            <a:r>
              <a:rPr lang="it-IT" dirty="0" smtClean="0"/>
              <a:t>in DT)</a:t>
            </a:r>
            <a:endParaRPr lang="it-IT" dirty="0"/>
          </a:p>
        </p:txBody>
      </p:sp>
      <p:sp>
        <p:nvSpPr>
          <p:cNvPr id="9" name="Segnaposto contenuto 8"/>
          <p:cNvSpPr>
            <a:spLocks noGrp="1"/>
          </p:cNvSpPr>
          <p:nvPr>
            <p:ph sz="half" idx="2"/>
          </p:nvPr>
        </p:nvSpPr>
        <p:spPr/>
        <p:txBody>
          <a:bodyPr/>
          <a:lstStyle/>
          <a:p>
            <a:r>
              <a:rPr lang="it-IT" dirty="0" smtClean="0"/>
              <a:t>The </a:t>
            </a:r>
            <a:r>
              <a:rPr lang="it-IT" dirty="0" err="1" smtClean="0"/>
              <a:t>students</a:t>
            </a:r>
            <a:r>
              <a:rPr lang="it-IT" dirty="0" smtClean="0"/>
              <a:t> </a:t>
            </a:r>
          </a:p>
          <a:p>
            <a:r>
              <a:rPr lang="it-IT" dirty="0" smtClean="0"/>
              <a:t>(durante il workshop e prima)</a:t>
            </a:r>
          </a:p>
          <a:p>
            <a:r>
              <a:rPr lang="it-IT" dirty="0" smtClean="0"/>
              <a:t>The workshops</a:t>
            </a:r>
          </a:p>
          <a:p>
            <a:endParaRPr lang="it-IT" dirty="0"/>
          </a:p>
          <a:p>
            <a:endParaRPr lang="it-IT" dirty="0"/>
          </a:p>
        </p:txBody>
      </p:sp>
    </p:spTree>
    <p:extLst>
      <p:ext uri="{BB962C8B-B14F-4D97-AF65-F5344CB8AC3E}">
        <p14:creationId xmlns:p14="http://schemas.microsoft.com/office/powerpoint/2010/main" val="35283085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People perception of </a:t>
            </a:r>
            <a:r>
              <a:rPr lang="en-US" dirty="0" err="1" smtClean="0"/>
              <a:t>developmement</a:t>
            </a:r>
            <a:endParaRPr lang="en-US" dirty="0"/>
          </a:p>
        </p:txBody>
      </p:sp>
      <p:sp>
        <p:nvSpPr>
          <p:cNvPr id="3" name="Content Placeholder 2"/>
          <p:cNvSpPr>
            <a:spLocks noGrp="1"/>
          </p:cNvSpPr>
          <p:nvPr>
            <p:ph sz="half" idx="1"/>
          </p:nvPr>
        </p:nvSpPr>
        <p:spPr/>
        <p:txBody>
          <a:bodyPr/>
          <a:lstStyle/>
          <a:p>
            <a:r>
              <a:rPr lang="en-US" dirty="0" smtClean="0"/>
              <a:t>The visual frame</a:t>
            </a:r>
          </a:p>
          <a:p>
            <a:endParaRPr lang="en-US" dirty="0"/>
          </a:p>
        </p:txBody>
      </p:sp>
      <p:sp>
        <p:nvSpPr>
          <p:cNvPr id="4" name="Content Placeholder 3"/>
          <p:cNvSpPr>
            <a:spLocks noGrp="1"/>
          </p:cNvSpPr>
          <p:nvPr>
            <p:ph sz="half" idx="2"/>
          </p:nvPr>
        </p:nvSpPr>
        <p:spPr/>
        <p:txBody>
          <a:bodyPr/>
          <a:lstStyle/>
          <a:p>
            <a:r>
              <a:rPr lang="en-US" dirty="0" smtClean="0"/>
              <a:t>Some sentences</a:t>
            </a:r>
            <a:endParaRPr lang="en-US" dirty="0"/>
          </a:p>
        </p:txBody>
      </p:sp>
    </p:spTree>
    <p:extLst>
      <p:ext uri="{BB962C8B-B14F-4D97-AF65-F5344CB8AC3E}">
        <p14:creationId xmlns:p14="http://schemas.microsoft.com/office/powerpoint/2010/main" val="16007307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Single images</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6732210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dirty="0" smtClean="0"/>
              <a:t>Their composition</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13005085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sz="half" idx="1"/>
          </p:nvPr>
        </p:nvSpPr>
        <p:spPr/>
        <p:txBody>
          <a:bodyPr/>
          <a:lstStyle/>
          <a:p>
            <a:r>
              <a:rPr lang="en-US" dirty="0" smtClean="0"/>
              <a:t>Interplay with SW</a:t>
            </a:r>
          </a:p>
          <a:p>
            <a:r>
              <a:rPr lang="en-US" dirty="0" smtClean="0"/>
              <a:t>Continue the research</a:t>
            </a:r>
          </a:p>
          <a:p>
            <a:r>
              <a:rPr lang="en-US" dirty="0" smtClean="0"/>
              <a:t>Setting a interviews online + to collect more + people views</a:t>
            </a:r>
          </a:p>
          <a:p>
            <a:r>
              <a:rPr lang="en-US" dirty="0" smtClean="0"/>
              <a:t>And exhibition next year?</a:t>
            </a:r>
          </a:p>
          <a:p>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393176884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a:latin typeface="Times New Roman"/>
                <a:cs typeface="Times New Roman"/>
              </a:rPr>
              <a:t>Mega-city regions </a:t>
            </a:r>
            <a:endParaRPr lang="it-IT" dirty="0">
              <a:latin typeface="Times New Roman"/>
              <a:cs typeface="Times New Roman"/>
            </a:endParaRPr>
          </a:p>
        </p:txBody>
      </p:sp>
      <p:sp>
        <p:nvSpPr>
          <p:cNvPr id="3" name="Segnaposto contenuto 2"/>
          <p:cNvSpPr>
            <a:spLocks noGrp="1"/>
          </p:cNvSpPr>
          <p:nvPr>
            <p:ph sz="quarter" idx="1"/>
          </p:nvPr>
        </p:nvSpPr>
        <p:spPr/>
        <p:txBody>
          <a:bodyPr>
            <a:normAutofit fontScale="77500" lnSpcReduction="20000"/>
          </a:bodyPr>
          <a:lstStyle/>
          <a:p>
            <a:pPr marL="0" indent="0" algn="just">
              <a:buNone/>
            </a:pPr>
            <a:r>
              <a:rPr lang="en-US" sz="3200" dirty="0" smtClean="0">
                <a:latin typeface="Times New Roman"/>
                <a:cs typeface="Times New Roman"/>
              </a:rPr>
              <a:t>«</a:t>
            </a:r>
            <a:r>
              <a:rPr lang="en-US" sz="3200" i="1" dirty="0" smtClean="0">
                <a:latin typeface="Times New Roman"/>
                <a:cs typeface="Times New Roman"/>
              </a:rPr>
              <a:t>Mega-city regions (MCRs) are integrated sets of cities and their surrounding suburban hinterlands across which labor and capital can be reallocated at very low cost</a:t>
            </a:r>
            <a:r>
              <a:rPr lang="en-US" sz="3200" dirty="0" smtClean="0">
                <a:latin typeface="Times New Roman"/>
                <a:cs typeface="Times New Roman"/>
              </a:rPr>
              <a:t>» (Florida, Gulden &amp; </a:t>
            </a:r>
            <a:r>
              <a:rPr lang="en-US" sz="3200" dirty="0" err="1" smtClean="0">
                <a:latin typeface="Times New Roman"/>
                <a:cs typeface="Times New Roman"/>
              </a:rPr>
              <a:t>Mellander</a:t>
            </a:r>
            <a:r>
              <a:rPr lang="en-US" sz="3200" dirty="0" smtClean="0">
                <a:latin typeface="Times New Roman"/>
                <a:cs typeface="Times New Roman"/>
              </a:rPr>
              <a:t>, 2008). </a:t>
            </a:r>
          </a:p>
          <a:p>
            <a:pPr marL="0" indent="0" algn="just">
              <a:buNone/>
            </a:pPr>
            <a:endParaRPr lang="en-US" sz="3200" dirty="0" smtClean="0">
              <a:latin typeface="Times New Roman"/>
              <a:cs typeface="Times New Roman"/>
            </a:endParaRPr>
          </a:p>
          <a:p>
            <a:pPr marL="0" indent="0" algn="just">
              <a:buNone/>
            </a:pPr>
            <a:r>
              <a:rPr lang="en-US" sz="3100" dirty="0" smtClean="0">
                <a:latin typeface="Times New Roman"/>
                <a:cs typeface="Times New Roman"/>
              </a:rPr>
              <a:t>Main characteristics: </a:t>
            </a:r>
          </a:p>
          <a:p>
            <a:pPr marL="0" indent="0" algn="just">
              <a:buNone/>
            </a:pPr>
            <a:endParaRPr lang="en-US" sz="3100" dirty="0" smtClean="0">
              <a:latin typeface="Times New Roman"/>
              <a:cs typeface="Times New Roman"/>
            </a:endParaRPr>
          </a:p>
          <a:p>
            <a:pPr algn="just">
              <a:buFont typeface="Wingdings" charset="2"/>
              <a:buChar char="Ø"/>
            </a:pPr>
            <a:r>
              <a:rPr lang="en-US" sz="3100" dirty="0" smtClean="0">
                <a:latin typeface="Times New Roman"/>
                <a:cs typeface="Times New Roman"/>
              </a:rPr>
              <a:t>Globally connected (Hall and Pain, 2006)</a:t>
            </a:r>
          </a:p>
          <a:p>
            <a:pPr algn="just">
              <a:buFont typeface="Wingdings" charset="2"/>
              <a:buChar char="Ø"/>
            </a:pPr>
            <a:r>
              <a:rPr lang="en-US" sz="3100" dirty="0">
                <a:latin typeface="Times New Roman"/>
                <a:cs typeface="Times New Roman"/>
              </a:rPr>
              <a:t>S</a:t>
            </a:r>
            <a:r>
              <a:rPr lang="en-US" sz="3100" dirty="0" smtClean="0">
                <a:latin typeface="Times New Roman"/>
                <a:cs typeface="Times New Roman"/>
              </a:rPr>
              <a:t>ymbiosis between urban and rural areas </a:t>
            </a:r>
          </a:p>
          <a:p>
            <a:pPr algn="just">
              <a:buFont typeface="Wingdings" charset="2"/>
              <a:buChar char="Ø"/>
            </a:pPr>
            <a:r>
              <a:rPr lang="en-US" sz="3100" dirty="0">
                <a:latin typeface="Times New Roman"/>
                <a:cs typeface="Times New Roman"/>
              </a:rPr>
              <a:t>M</a:t>
            </a:r>
            <a:r>
              <a:rPr lang="en-US" sz="3100" dirty="0" smtClean="0">
                <a:latin typeface="Times New Roman"/>
                <a:cs typeface="Times New Roman"/>
              </a:rPr>
              <a:t>igration flows</a:t>
            </a:r>
          </a:p>
          <a:p>
            <a:pPr algn="just">
              <a:buFont typeface="Wingdings" charset="2"/>
              <a:buChar char="Ø"/>
            </a:pPr>
            <a:r>
              <a:rPr lang="en-US" sz="3100" dirty="0">
                <a:latin typeface="Times New Roman"/>
                <a:cs typeface="Times New Roman"/>
              </a:rPr>
              <a:t>D</a:t>
            </a:r>
            <a:r>
              <a:rPr lang="en-US" sz="3100" dirty="0" smtClean="0">
                <a:latin typeface="Times New Roman"/>
                <a:cs typeface="Times New Roman"/>
              </a:rPr>
              <a:t>ensity of connections</a:t>
            </a:r>
          </a:p>
          <a:p>
            <a:pPr algn="just">
              <a:buFont typeface="Wingdings" charset="2"/>
              <a:buChar char="Ø"/>
            </a:pPr>
            <a:r>
              <a:rPr lang="en-US" sz="3100" dirty="0">
                <a:latin typeface="Times New Roman"/>
                <a:cs typeface="Times New Roman"/>
              </a:rPr>
              <a:t>R</a:t>
            </a:r>
            <a:r>
              <a:rPr lang="en-US" sz="3100" dirty="0" smtClean="0">
                <a:latin typeface="Times New Roman"/>
                <a:cs typeface="Times New Roman"/>
              </a:rPr>
              <a:t>egional migration patterns (</a:t>
            </a:r>
            <a:r>
              <a:rPr lang="en-US" sz="2800" dirty="0" smtClean="0"/>
              <a:t>Mu and </a:t>
            </a:r>
            <a:r>
              <a:rPr lang="en-US" sz="2800" dirty="0" err="1" smtClean="0"/>
              <a:t>Yeh</a:t>
            </a:r>
            <a:r>
              <a:rPr lang="en-US" sz="2800" dirty="0" smtClean="0"/>
              <a:t>, 2016</a:t>
            </a:r>
            <a:r>
              <a:rPr lang="en-US" sz="3100" dirty="0" smtClean="0">
                <a:latin typeface="Times New Roman"/>
                <a:cs typeface="Times New Roman"/>
              </a:rPr>
              <a:t>)</a:t>
            </a:r>
          </a:p>
          <a:p>
            <a:endParaRPr lang="en-US" dirty="0">
              <a:latin typeface="Times New Roman"/>
              <a:cs typeface="Times New Roman"/>
            </a:endParaRPr>
          </a:p>
        </p:txBody>
      </p:sp>
    </p:spTree>
    <p:extLst>
      <p:ext uri="{BB962C8B-B14F-4D97-AF65-F5344CB8AC3E}">
        <p14:creationId xmlns:p14="http://schemas.microsoft.com/office/powerpoint/2010/main" val="1680883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a:cs typeface="Times New Roman"/>
              </a:rPr>
              <a:t>Pearl River Delta (PRD) </a:t>
            </a:r>
            <a:r>
              <a:rPr lang="en-US" sz="2400" dirty="0" smtClean="0">
                <a:latin typeface="Times New Roman"/>
                <a:cs typeface="Times New Roman"/>
              </a:rPr>
              <a:t>: the </a:t>
            </a:r>
            <a:r>
              <a:rPr lang="en-US" sz="2400" dirty="0">
                <a:latin typeface="Times New Roman"/>
                <a:cs typeface="Times New Roman"/>
              </a:rPr>
              <a:t>most prosperous and dynamic mega-city region in </a:t>
            </a:r>
            <a:r>
              <a:rPr lang="en-US" sz="2400" dirty="0" smtClean="0">
                <a:latin typeface="Times New Roman"/>
                <a:cs typeface="Times New Roman"/>
              </a:rPr>
              <a:t>terms </a:t>
            </a:r>
            <a:r>
              <a:rPr lang="en-US" sz="2400" dirty="0">
                <a:latin typeface="Times New Roman"/>
                <a:cs typeface="Times New Roman"/>
              </a:rPr>
              <a:t>of migration waves</a:t>
            </a:r>
            <a:r>
              <a:rPr lang="it-IT" sz="2400" dirty="0">
                <a:latin typeface="Times New Roman"/>
                <a:cs typeface="Times New Roman"/>
              </a:rPr>
              <a:t> </a:t>
            </a:r>
            <a:endParaRPr lang="fr-FR" sz="2400" dirty="0">
              <a:latin typeface="Times New Roman"/>
              <a:cs typeface="Times New Roman"/>
            </a:endParaRPr>
          </a:p>
        </p:txBody>
      </p:sp>
      <p:pic>
        <p:nvPicPr>
          <p:cNvPr id="4" name="Content Placeholder 3"/>
          <p:cNvPicPr>
            <a:picLocks noGrp="1" noChangeAspect="1"/>
          </p:cNvPicPr>
          <p:nvPr>
            <p:ph sz="quarter" idx="1"/>
          </p:nvPr>
        </p:nvPicPr>
        <p:blipFill>
          <a:blip r:embed="rId3" cstate="email">
            <a:extLst>
              <a:ext uri="{28A0092B-C50C-407E-A947-70E740481C1C}">
                <a14:useLocalDpi xmlns:a14="http://schemas.microsoft.com/office/drawing/2010/main"/>
              </a:ext>
            </a:extLst>
          </a:blip>
          <a:stretch>
            <a:fillRect/>
          </a:stretch>
        </p:blipFill>
        <p:spPr>
          <a:xfrm>
            <a:off x="395536" y="1700808"/>
            <a:ext cx="4248471" cy="35727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04048" y="3356992"/>
            <a:ext cx="3670574" cy="2823518"/>
          </a:xfrm>
          <a:prstGeom prst="rect">
            <a:avLst/>
          </a:prstGeom>
          <a:ln>
            <a:noFill/>
          </a:ln>
          <a:effectLst>
            <a:outerShdw blurRad="190500" algn="tl" rotWithShape="0">
              <a:srgbClr val="000000">
                <a:alpha val="70000"/>
              </a:srgbClr>
            </a:outerShdw>
          </a:effectLst>
        </p:spPr>
      </p:pic>
      <p:sp>
        <p:nvSpPr>
          <p:cNvPr id="7" name="Right Triangle 6"/>
          <p:cNvSpPr/>
          <p:nvPr/>
        </p:nvSpPr>
        <p:spPr>
          <a:xfrm rot="2700000">
            <a:off x="3975886" y="3768991"/>
            <a:ext cx="1989304" cy="1989304"/>
          </a:xfrm>
          <a:prstGeom prst="rtTriangle">
            <a:avLst/>
          </a:prstGeom>
          <a:solidFill>
            <a:srgbClr val="E3A192">
              <a:alpha val="61000"/>
            </a:srgbClr>
          </a:solidFill>
          <a:ln>
            <a:solidFill>
              <a:srgbClr val="A9432B"/>
            </a:solidFill>
          </a:ln>
          <a:effectLst>
            <a:innerShdw blurRad="63500" dist="50800" dir="8100000">
              <a:schemeClr val="accent2">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CasellaDiTesto 2"/>
          <p:cNvSpPr txBox="1"/>
          <p:nvPr/>
        </p:nvSpPr>
        <p:spPr>
          <a:xfrm>
            <a:off x="5652120" y="3284984"/>
            <a:ext cx="2830684" cy="530915"/>
          </a:xfrm>
          <a:prstGeom prst="rect">
            <a:avLst/>
          </a:prstGeom>
          <a:noFill/>
        </p:spPr>
        <p:txBody>
          <a:bodyPr wrap="square" rtlCol="0">
            <a:spAutoFit/>
          </a:bodyPr>
          <a:lstStyle/>
          <a:p>
            <a:r>
              <a:rPr lang="en-US" sz="1050" b="1" dirty="0" smtClean="0">
                <a:solidFill>
                  <a:schemeClr val="tx2">
                    <a:lumMod val="75000"/>
                  </a:schemeClr>
                </a:solidFill>
              </a:rPr>
              <a:t>The Pearl River Delta Region in China </a:t>
            </a:r>
            <a:endParaRPr lang="en-US" sz="1050" dirty="0" smtClean="0">
              <a:solidFill>
                <a:schemeClr val="tx2">
                  <a:lumMod val="75000"/>
                </a:schemeClr>
              </a:solidFill>
            </a:endParaRPr>
          </a:p>
          <a:p>
            <a:endParaRPr lang="it-IT" dirty="0"/>
          </a:p>
        </p:txBody>
      </p:sp>
      <p:pic>
        <p:nvPicPr>
          <p:cNvPr id="8" name="Segnaposto contenuto 3" descr="DSC05890.JPG"/>
          <p:cNvPicPr>
            <a:picLocks noChangeAspect="1"/>
          </p:cNvPicPr>
          <p:nvPr/>
        </p:nvPicPr>
        <p:blipFill>
          <a:blip r:embed="rId5" cstate="email">
            <a:alphaModFix/>
            <a:extLst>
              <a:ext uri="{28A0092B-C50C-407E-A947-70E740481C1C}">
                <a14:useLocalDpi xmlns:a14="http://schemas.microsoft.com/office/drawing/2010/main"/>
              </a:ext>
            </a:extLst>
          </a:blip>
          <a:srcRect/>
          <a:stretch>
            <a:fillRect/>
          </a:stretch>
        </p:blipFill>
        <p:spPr>
          <a:xfrm>
            <a:off x="5364088" y="1484784"/>
            <a:ext cx="3085854" cy="1659061"/>
          </a:xfrm>
          <a:prstGeom prst="rect">
            <a:avLst/>
          </a:prstGeom>
        </p:spPr>
      </p:pic>
      <p:sp>
        <p:nvSpPr>
          <p:cNvPr id="6" name="Rettangolo 5"/>
          <p:cNvSpPr/>
          <p:nvPr/>
        </p:nvSpPr>
        <p:spPr>
          <a:xfrm>
            <a:off x="7596336" y="5949280"/>
            <a:ext cx="1034220" cy="200055"/>
          </a:xfrm>
          <a:prstGeom prst="rect">
            <a:avLst/>
          </a:prstGeom>
        </p:spPr>
        <p:txBody>
          <a:bodyPr wrap="none">
            <a:spAutoFit/>
          </a:bodyPr>
          <a:lstStyle/>
          <a:p>
            <a:r>
              <a:rPr lang="en-US" sz="700" dirty="0" smtClean="0">
                <a:solidFill>
                  <a:srgbClr val="1D3446"/>
                </a:solidFill>
              </a:rPr>
              <a:t>Source: Invest HK, 2010</a:t>
            </a:r>
            <a:endParaRPr lang="en-US" sz="700" dirty="0">
              <a:solidFill>
                <a:srgbClr val="1D3446"/>
              </a:solidFill>
            </a:endParaRPr>
          </a:p>
        </p:txBody>
      </p:sp>
      <p:sp>
        <p:nvSpPr>
          <p:cNvPr id="9" name="Rettangolo 8"/>
          <p:cNvSpPr/>
          <p:nvPr/>
        </p:nvSpPr>
        <p:spPr>
          <a:xfrm>
            <a:off x="7164288" y="3068960"/>
            <a:ext cx="1313180" cy="200055"/>
          </a:xfrm>
          <a:prstGeom prst="rect">
            <a:avLst/>
          </a:prstGeom>
        </p:spPr>
        <p:txBody>
          <a:bodyPr wrap="none">
            <a:spAutoFit/>
          </a:bodyPr>
          <a:lstStyle/>
          <a:p>
            <a:r>
              <a:rPr lang="it-IT" sz="700" dirty="0" smtClean="0">
                <a:solidFill>
                  <a:srgbClr val="1D3446"/>
                </a:solidFill>
              </a:rPr>
              <a:t>Picture by Cinzia Losavio, 2016</a:t>
            </a:r>
            <a:endParaRPr lang="it-IT" sz="700" dirty="0">
              <a:solidFill>
                <a:srgbClr val="1D3446"/>
              </a:solidFill>
            </a:endParaRPr>
          </a:p>
        </p:txBody>
      </p:sp>
    </p:spTree>
    <p:extLst>
      <p:ext uri="{BB962C8B-B14F-4D97-AF65-F5344CB8AC3E}">
        <p14:creationId xmlns:p14="http://schemas.microsoft.com/office/powerpoint/2010/main" val="182902374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sz="3600" dirty="0" smtClean="0">
                <a:solidFill>
                  <a:srgbClr val="1D3446"/>
                </a:solidFill>
                <a:latin typeface="Times New Roman"/>
                <a:cs typeface="Times New Roman"/>
              </a:rPr>
              <a:t>PRD </a:t>
            </a:r>
            <a:r>
              <a:rPr lang="en-US" sz="3600" dirty="0">
                <a:solidFill>
                  <a:srgbClr val="1D3446"/>
                </a:solidFill>
                <a:latin typeface="Times New Roman"/>
                <a:cs typeface="Times New Roman"/>
              </a:rPr>
              <a:t>Mega-city </a:t>
            </a:r>
            <a:r>
              <a:rPr lang="en-US" sz="3600" dirty="0" smtClean="0">
                <a:solidFill>
                  <a:srgbClr val="1D3446"/>
                </a:solidFill>
                <a:latin typeface="Times New Roman"/>
                <a:cs typeface="Times New Roman"/>
              </a:rPr>
              <a:t>region characteristics</a:t>
            </a:r>
            <a:endParaRPr lang="it-IT" sz="3600" dirty="0">
              <a:solidFill>
                <a:srgbClr val="1D3446"/>
              </a:solidFill>
              <a:latin typeface="Times New Roman"/>
              <a:cs typeface="Times New Roman"/>
            </a:endParaRPr>
          </a:p>
        </p:txBody>
      </p:sp>
      <p:sp>
        <p:nvSpPr>
          <p:cNvPr id="11" name="CasellaDiTesto 10"/>
          <p:cNvSpPr txBox="1"/>
          <p:nvPr/>
        </p:nvSpPr>
        <p:spPr>
          <a:xfrm>
            <a:off x="5724128" y="1628800"/>
            <a:ext cx="1479892" cy="369332"/>
          </a:xfrm>
          <a:prstGeom prst="rect">
            <a:avLst/>
          </a:prstGeom>
          <a:noFill/>
        </p:spPr>
        <p:txBody>
          <a:bodyPr wrap="none" rtlCol="0">
            <a:spAutoFit/>
          </a:bodyPr>
          <a:lstStyle/>
          <a:p>
            <a:r>
              <a:rPr lang="en-US" b="1" dirty="0" smtClean="0">
                <a:solidFill>
                  <a:srgbClr val="1D3446"/>
                </a:solidFill>
                <a:latin typeface="Times New Roman"/>
                <a:cs typeface="Times New Roman"/>
              </a:rPr>
              <a:t>Polycentrism</a:t>
            </a:r>
            <a:endParaRPr lang="en-US" dirty="0">
              <a:solidFill>
                <a:srgbClr val="1D3446"/>
              </a:solidFill>
              <a:latin typeface="Times New Roman"/>
              <a:cs typeface="Times New Roman"/>
            </a:endParaRPr>
          </a:p>
        </p:txBody>
      </p:sp>
      <p:pic>
        <p:nvPicPr>
          <p:cNvPr id="5" name="Immagine 4" descr="PRD_GDP_by_city.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3888" y="1988840"/>
            <a:ext cx="5486400" cy="4184039"/>
          </a:xfrm>
          <a:prstGeom prst="rect">
            <a:avLst/>
          </a:prstGeom>
        </p:spPr>
      </p:pic>
      <p:sp>
        <p:nvSpPr>
          <p:cNvPr id="4" name="CasellaDiTesto 3"/>
          <p:cNvSpPr txBox="1"/>
          <p:nvPr/>
        </p:nvSpPr>
        <p:spPr>
          <a:xfrm>
            <a:off x="166285" y="2575562"/>
            <a:ext cx="4131733" cy="2308324"/>
          </a:xfrm>
          <a:prstGeom prst="rect">
            <a:avLst/>
          </a:prstGeom>
          <a:noFill/>
        </p:spPr>
        <p:txBody>
          <a:bodyPr wrap="square" rtlCol="0">
            <a:spAutoFit/>
          </a:bodyPr>
          <a:lstStyle/>
          <a:p>
            <a:r>
              <a:rPr lang="en-US" dirty="0" smtClean="0">
                <a:solidFill>
                  <a:srgbClr val="1D3446"/>
                </a:solidFill>
                <a:latin typeface="Times New Roman"/>
                <a:cs typeface="Times New Roman"/>
              </a:rPr>
              <a:t>In 2015, the PRD accounted for:</a:t>
            </a:r>
          </a:p>
          <a:p>
            <a:endParaRPr lang="en-US" dirty="0" smtClean="0">
              <a:solidFill>
                <a:srgbClr val="1D3446"/>
              </a:solidFill>
              <a:latin typeface="Times New Roman"/>
              <a:cs typeface="Times New Roman"/>
            </a:endParaRPr>
          </a:p>
          <a:p>
            <a:pPr marL="285750" indent="-285750">
              <a:buFont typeface="Wingdings" charset="2"/>
              <a:buChar char="Ø"/>
            </a:pPr>
            <a:r>
              <a:rPr lang="en-US" dirty="0" smtClean="0">
                <a:solidFill>
                  <a:srgbClr val="1D3446"/>
                </a:solidFill>
                <a:latin typeface="Times New Roman"/>
                <a:cs typeface="Times New Roman"/>
              </a:rPr>
              <a:t>4.3% of China’s total population </a:t>
            </a:r>
          </a:p>
          <a:p>
            <a:pPr marL="285750" indent="-285750">
              <a:buFont typeface="Wingdings" charset="2"/>
              <a:buChar char="Ø"/>
            </a:pPr>
            <a:r>
              <a:rPr lang="en-US" dirty="0" smtClean="0">
                <a:solidFill>
                  <a:srgbClr val="1D3446"/>
                </a:solidFill>
                <a:latin typeface="Times New Roman"/>
                <a:cs typeface="Times New Roman"/>
              </a:rPr>
              <a:t>9.1% of China’s GDP</a:t>
            </a:r>
          </a:p>
          <a:p>
            <a:pPr marL="285750" indent="-285750">
              <a:buFontTx/>
              <a:buChar char="-"/>
            </a:pPr>
            <a:endParaRPr lang="en-US" dirty="0" smtClean="0">
              <a:solidFill>
                <a:srgbClr val="1D3446"/>
              </a:solidFill>
              <a:latin typeface="Times New Roman"/>
              <a:cs typeface="Times New Roman"/>
            </a:endParaRPr>
          </a:p>
          <a:p>
            <a:pPr marL="285750" indent="-285750">
              <a:buFont typeface="Wingdings" charset="2"/>
              <a:buChar char="Ø"/>
            </a:pPr>
            <a:r>
              <a:rPr lang="en-US" dirty="0" smtClean="0">
                <a:solidFill>
                  <a:srgbClr val="1D3446"/>
                </a:solidFill>
                <a:latin typeface="Times New Roman"/>
                <a:cs typeface="Times New Roman"/>
              </a:rPr>
              <a:t>26.8% of China’s total export </a:t>
            </a:r>
            <a:endParaRPr lang="en-US" dirty="0">
              <a:solidFill>
                <a:srgbClr val="1D3446"/>
              </a:solidFill>
              <a:latin typeface="Times New Roman"/>
              <a:cs typeface="Times New Roman"/>
            </a:endParaRPr>
          </a:p>
        </p:txBody>
      </p:sp>
    </p:spTree>
    <p:extLst>
      <p:ext uri="{BB962C8B-B14F-4D97-AF65-F5344CB8AC3E}">
        <p14:creationId xmlns:p14="http://schemas.microsoft.com/office/powerpoint/2010/main" val="33392243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733181"/>
          </a:xfrm>
        </p:spPr>
        <p:txBody>
          <a:bodyPr>
            <a:normAutofit/>
          </a:bodyPr>
          <a:lstStyle/>
          <a:p>
            <a:r>
              <a:rPr lang="en-US" sz="2000" dirty="0" smtClean="0">
                <a:latin typeface="Times New Roman"/>
                <a:cs typeface="Times New Roman"/>
              </a:rPr>
              <a:t>This </a:t>
            </a:r>
            <a:r>
              <a:rPr lang="en-US" sz="2000" dirty="0">
                <a:latin typeface="Times New Roman"/>
                <a:cs typeface="Times New Roman"/>
              </a:rPr>
              <a:t>agent-based </a:t>
            </a:r>
            <a:r>
              <a:rPr lang="en-US" sz="2000" dirty="0" smtClean="0">
                <a:latin typeface="Times New Roman"/>
                <a:cs typeface="Times New Roman"/>
              </a:rPr>
              <a:t>model simulates migrants </a:t>
            </a:r>
            <a:r>
              <a:rPr lang="en-US" sz="2000" dirty="0">
                <a:latin typeface="Times New Roman"/>
                <a:cs typeface="Times New Roman"/>
              </a:rPr>
              <a:t>residential patterns taking into account the full range of migrants’ socio-economical </a:t>
            </a:r>
            <a:r>
              <a:rPr lang="en-US" sz="2000" dirty="0" smtClean="0">
                <a:latin typeface="Times New Roman"/>
                <a:cs typeface="Times New Roman"/>
              </a:rPr>
              <a:t>status</a:t>
            </a:r>
            <a:endParaRPr lang="it-IT" sz="2000" dirty="0">
              <a:latin typeface="Times New Roman"/>
              <a:cs typeface="Times New Roman"/>
            </a:endParaRPr>
          </a:p>
        </p:txBody>
      </p:sp>
      <p:sp>
        <p:nvSpPr>
          <p:cNvPr id="3" name="Segnaposto contenuto 2"/>
          <p:cNvSpPr>
            <a:spLocks noGrp="1"/>
          </p:cNvSpPr>
          <p:nvPr>
            <p:ph sz="quarter" idx="1"/>
          </p:nvPr>
        </p:nvSpPr>
        <p:spPr>
          <a:xfrm>
            <a:off x="251520" y="1410261"/>
            <a:ext cx="8712968" cy="587924"/>
          </a:xfrm>
        </p:spPr>
        <p:txBody>
          <a:bodyPr>
            <a:normAutofit/>
          </a:bodyPr>
          <a:lstStyle/>
          <a:p>
            <a:pPr marL="0" indent="0" algn="ctr">
              <a:buNone/>
            </a:pPr>
            <a:r>
              <a:rPr lang="en-US" sz="2400" dirty="0" smtClean="0">
                <a:solidFill>
                  <a:srgbClr val="1D3446"/>
                </a:solidFill>
              </a:rPr>
              <a:t>3 dimensions to discern migrant</a:t>
            </a:r>
            <a:r>
              <a:rPr lang="en-US" sz="2400" dirty="0">
                <a:solidFill>
                  <a:srgbClr val="1D3446"/>
                </a:solidFill>
              </a:rPr>
              <a:t> </a:t>
            </a:r>
            <a:r>
              <a:rPr lang="en-US" sz="2400" dirty="0" smtClean="0">
                <a:solidFill>
                  <a:srgbClr val="1D3446"/>
                </a:solidFill>
              </a:rPr>
              <a:t>workers diversity</a:t>
            </a:r>
            <a:endParaRPr lang="it-IT" sz="2400" dirty="0">
              <a:solidFill>
                <a:srgbClr val="1D3446"/>
              </a:solidFill>
            </a:endParaRPr>
          </a:p>
          <a:p>
            <a:endParaRPr lang="en-US" sz="2400" dirty="0" smtClean="0"/>
          </a:p>
          <a:p>
            <a:endParaRPr lang="en-US" sz="2400" dirty="0" smtClean="0"/>
          </a:p>
          <a:p>
            <a:endParaRPr lang="it-IT" sz="2400" dirty="0"/>
          </a:p>
          <a:p>
            <a:pPr lvl="0"/>
            <a:endParaRPr lang="en-US" sz="2400" dirty="0" smtClean="0"/>
          </a:p>
          <a:p>
            <a:pPr lvl="0"/>
            <a:endParaRPr lang="it-IT" sz="2400" dirty="0"/>
          </a:p>
          <a:p>
            <a:endParaRPr lang="it-IT" sz="2400" dirty="0"/>
          </a:p>
        </p:txBody>
      </p:sp>
      <p:sp>
        <p:nvSpPr>
          <p:cNvPr id="4" name="CasellaDiTesto 3"/>
          <p:cNvSpPr txBox="1"/>
          <p:nvPr/>
        </p:nvSpPr>
        <p:spPr>
          <a:xfrm>
            <a:off x="251520" y="4005064"/>
            <a:ext cx="2240325" cy="338554"/>
          </a:xfrm>
          <a:prstGeom prst="rect">
            <a:avLst/>
          </a:prstGeom>
          <a:noFill/>
          <a:effectLst>
            <a:glow rad="101600">
              <a:schemeClr val="accent1">
                <a:satMod val="175000"/>
                <a:alpha val="40000"/>
              </a:schemeClr>
            </a:glow>
          </a:effectLst>
        </p:spPr>
        <p:txBody>
          <a:bodyPr wrap="square" rtlCol="0">
            <a:spAutoFit/>
          </a:bodyPr>
          <a:lstStyle/>
          <a:p>
            <a:r>
              <a:rPr lang="en-US" sz="1600" b="1" dirty="0" smtClean="0">
                <a:solidFill>
                  <a:srgbClr val="1D3446"/>
                </a:solidFill>
              </a:rPr>
              <a:t>PROFESSIONAL</a:t>
            </a:r>
            <a:endParaRPr lang="it-IT" sz="1600" dirty="0">
              <a:solidFill>
                <a:srgbClr val="1D3446"/>
              </a:solidFill>
            </a:endParaRPr>
          </a:p>
        </p:txBody>
      </p:sp>
      <p:sp>
        <p:nvSpPr>
          <p:cNvPr id="5" name="CasellaDiTesto 4"/>
          <p:cNvSpPr txBox="1"/>
          <p:nvPr/>
        </p:nvSpPr>
        <p:spPr>
          <a:xfrm>
            <a:off x="2915816" y="2420888"/>
            <a:ext cx="2551814" cy="338554"/>
          </a:xfrm>
          <a:prstGeom prst="rect">
            <a:avLst/>
          </a:prstGeom>
          <a:noFill/>
        </p:spPr>
        <p:txBody>
          <a:bodyPr wrap="square" rtlCol="0">
            <a:spAutoFit/>
          </a:bodyPr>
          <a:lstStyle/>
          <a:p>
            <a:r>
              <a:rPr lang="en-US" sz="1600" b="1" dirty="0">
                <a:solidFill>
                  <a:srgbClr val="1D3446"/>
                </a:solidFill>
              </a:rPr>
              <a:t>RESIDENTIAL</a:t>
            </a:r>
            <a:endParaRPr lang="it-IT" sz="1600" dirty="0">
              <a:solidFill>
                <a:srgbClr val="1D3446"/>
              </a:solidFill>
            </a:endParaRPr>
          </a:p>
        </p:txBody>
      </p:sp>
      <p:sp>
        <p:nvSpPr>
          <p:cNvPr id="6" name="CasellaDiTesto 5"/>
          <p:cNvSpPr txBox="1"/>
          <p:nvPr/>
        </p:nvSpPr>
        <p:spPr>
          <a:xfrm>
            <a:off x="6444208" y="3356992"/>
            <a:ext cx="2575775" cy="338554"/>
          </a:xfrm>
          <a:prstGeom prst="rect">
            <a:avLst/>
          </a:prstGeom>
          <a:noFill/>
        </p:spPr>
        <p:txBody>
          <a:bodyPr wrap="square" rtlCol="0">
            <a:spAutoFit/>
          </a:bodyPr>
          <a:lstStyle/>
          <a:p>
            <a:r>
              <a:rPr lang="en-US" sz="1600" b="1" dirty="0">
                <a:solidFill>
                  <a:srgbClr val="1D3446"/>
                </a:solidFill>
              </a:rPr>
              <a:t>GENERATIONAL</a:t>
            </a:r>
            <a:endParaRPr lang="it-IT" sz="1600" dirty="0">
              <a:solidFill>
                <a:srgbClr val="1D3446"/>
              </a:solidFill>
            </a:endParaRPr>
          </a:p>
        </p:txBody>
      </p:sp>
      <p:pic>
        <p:nvPicPr>
          <p:cNvPr id="13" name="Picture 8"/>
          <p:cNvPicPr/>
          <p:nvPr/>
        </p:nvPicPr>
        <p:blipFill>
          <a:blip r:embed="rId3" cstate="email">
            <a:extLst>
              <a:ext uri="{28A0092B-C50C-407E-A947-70E740481C1C}">
                <a14:useLocalDpi xmlns:a14="http://schemas.microsoft.com/office/drawing/2010/main"/>
              </a:ext>
            </a:extLst>
          </a:blip>
          <a:stretch>
            <a:fillRect/>
          </a:stretch>
        </p:blipFill>
        <p:spPr>
          <a:xfrm>
            <a:off x="251520" y="4365104"/>
            <a:ext cx="3279780" cy="1727200"/>
          </a:xfrm>
          <a:prstGeom prst="rect">
            <a:avLst/>
          </a:prstGeom>
        </p:spPr>
      </p:pic>
      <p:pic>
        <p:nvPicPr>
          <p:cNvPr id="17" name="Immagin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96136" y="3717032"/>
            <a:ext cx="3137438" cy="2223933"/>
          </a:xfrm>
          <a:prstGeom prst="rect">
            <a:avLst/>
          </a:prstGeom>
        </p:spPr>
      </p:pic>
      <p:pic>
        <p:nvPicPr>
          <p:cNvPr id="19" name="Picture 11"/>
          <p:cNvPicPr/>
          <p:nvPr/>
        </p:nvPicPr>
        <p:blipFill>
          <a:blip r:embed="rId5" cstate="email">
            <a:extLst>
              <a:ext uri="{28A0092B-C50C-407E-A947-70E740481C1C}">
                <a14:useLocalDpi xmlns:a14="http://schemas.microsoft.com/office/drawing/2010/main"/>
              </a:ext>
            </a:extLst>
          </a:blip>
          <a:stretch>
            <a:fillRect/>
          </a:stretch>
        </p:blipFill>
        <p:spPr>
          <a:xfrm>
            <a:off x="2843808" y="2780928"/>
            <a:ext cx="2838450" cy="1540510"/>
          </a:xfrm>
          <a:prstGeom prst="rect">
            <a:avLst/>
          </a:prstGeom>
        </p:spPr>
      </p:pic>
      <p:cxnSp>
        <p:nvCxnSpPr>
          <p:cNvPr id="21" name="Connettore 2 20"/>
          <p:cNvCxnSpPr/>
          <p:nvPr/>
        </p:nvCxnSpPr>
        <p:spPr>
          <a:xfrm flipH="1">
            <a:off x="1403648" y="1843860"/>
            <a:ext cx="1966963" cy="2017188"/>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ttore 2 23"/>
          <p:cNvCxnSpPr/>
          <p:nvPr/>
        </p:nvCxnSpPr>
        <p:spPr>
          <a:xfrm>
            <a:off x="3347864" y="1844824"/>
            <a:ext cx="4081710" cy="1585140"/>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a:off x="3370610" y="1843860"/>
            <a:ext cx="121270" cy="505020"/>
          </a:xfrm>
          <a:prstGeom prst="straightConnector1">
            <a:avLst/>
          </a:prstGeom>
          <a:ln>
            <a:solidFill>
              <a:srgbClr val="A9432B"/>
            </a:solidFill>
            <a:tailEnd type="arrow"/>
          </a:ln>
        </p:spPr>
        <p:style>
          <a:lnRef idx="1">
            <a:schemeClr val="accent1"/>
          </a:lnRef>
          <a:fillRef idx="0">
            <a:schemeClr val="accent1"/>
          </a:fillRef>
          <a:effectRef idx="0">
            <a:schemeClr val="accent1"/>
          </a:effectRef>
          <a:fontRef idx="minor">
            <a:schemeClr val="tx1"/>
          </a:fontRef>
        </p:style>
      </p:cxnSp>
      <p:sp>
        <p:nvSpPr>
          <p:cNvPr id="30" name="Rettangolo 29"/>
          <p:cNvSpPr/>
          <p:nvPr/>
        </p:nvSpPr>
        <p:spPr>
          <a:xfrm>
            <a:off x="4139952" y="4293096"/>
            <a:ext cx="1608133" cy="215444"/>
          </a:xfrm>
          <a:prstGeom prst="rect">
            <a:avLst/>
          </a:prstGeom>
        </p:spPr>
        <p:txBody>
          <a:bodyPr wrap="none">
            <a:spAutoFit/>
          </a:bodyPr>
          <a:lstStyle/>
          <a:p>
            <a:r>
              <a:rPr lang="it-IT" sz="800" dirty="0"/>
              <a:t>Picture by Cinzia Losavio, 2016</a:t>
            </a:r>
          </a:p>
        </p:txBody>
      </p:sp>
      <p:sp>
        <p:nvSpPr>
          <p:cNvPr id="31" name="Rettangolo 30"/>
          <p:cNvSpPr/>
          <p:nvPr/>
        </p:nvSpPr>
        <p:spPr>
          <a:xfrm>
            <a:off x="2051720" y="6021288"/>
            <a:ext cx="1608133" cy="215444"/>
          </a:xfrm>
          <a:prstGeom prst="rect">
            <a:avLst/>
          </a:prstGeom>
        </p:spPr>
        <p:txBody>
          <a:bodyPr wrap="none">
            <a:spAutoFit/>
          </a:bodyPr>
          <a:lstStyle/>
          <a:p>
            <a:r>
              <a:rPr lang="it-IT" sz="800" dirty="0"/>
              <a:t>Picture by Cinzia Losavio, 2016</a:t>
            </a:r>
          </a:p>
        </p:txBody>
      </p:sp>
      <p:sp>
        <p:nvSpPr>
          <p:cNvPr id="32" name="Rettangolo 31"/>
          <p:cNvSpPr/>
          <p:nvPr/>
        </p:nvSpPr>
        <p:spPr>
          <a:xfrm>
            <a:off x="7380312" y="5877272"/>
            <a:ext cx="1595309" cy="215444"/>
          </a:xfrm>
          <a:prstGeom prst="rect">
            <a:avLst/>
          </a:prstGeom>
        </p:spPr>
        <p:txBody>
          <a:bodyPr wrap="none">
            <a:spAutoFit/>
          </a:bodyPr>
          <a:lstStyle/>
          <a:p>
            <a:r>
              <a:rPr lang="it-IT" sz="800" dirty="0"/>
              <a:t>Picture by Cinzia Losavio, </a:t>
            </a:r>
            <a:r>
              <a:rPr lang="it-IT" sz="800" dirty="0" smtClean="0"/>
              <a:t>2017</a:t>
            </a:r>
          </a:p>
        </p:txBody>
      </p:sp>
      <p:graphicFrame>
        <p:nvGraphicFramePr>
          <p:cNvPr id="7" name="Tabella 6"/>
          <p:cNvGraphicFramePr>
            <a:graphicFrameLocks noGrp="1"/>
          </p:cNvGraphicFramePr>
          <p:nvPr>
            <p:extLst>
              <p:ext uri="{D42A27DB-BD31-4B8C-83A1-F6EECF244321}">
                <p14:modId xmlns:p14="http://schemas.microsoft.com/office/powerpoint/2010/main" val="1991660574"/>
              </p:ext>
            </p:extLst>
          </p:nvPr>
        </p:nvGraphicFramePr>
        <p:xfrm>
          <a:off x="310444" y="4007556"/>
          <a:ext cx="1813284" cy="365760"/>
        </p:xfrm>
        <a:graphic>
          <a:graphicData uri="http://schemas.openxmlformats.org/drawingml/2006/table">
            <a:tbl>
              <a:tblPr/>
              <a:tblGrid>
                <a:gridCol w="1813284"/>
              </a:tblGrid>
              <a:tr h="254000">
                <a:tc>
                  <a:txBody>
                    <a:bodyPr/>
                    <a:lstStyle/>
                    <a:p>
                      <a:endParaRPr lang="it-IT" dirty="0"/>
                    </a:p>
                  </a:txBody>
                  <a:tcPr>
                    <a:lnL w="57150" cmpd="sng">
                      <a:solidFill>
                        <a:srgbClr val="D16349">
                          <a:lumMod val="75000"/>
                        </a:srgbClr>
                      </a:solidFill>
                      <a:prstDash val="solid"/>
                    </a:lnL>
                    <a:lnR w="57150" cmpd="sng">
                      <a:solidFill>
                        <a:srgbClr val="D16349">
                          <a:lumMod val="75000"/>
                        </a:srgbClr>
                      </a:solidFill>
                      <a:prstDash val="solid"/>
                    </a:lnR>
                    <a:lnT w="57150" cmpd="sng">
                      <a:solidFill>
                        <a:srgbClr val="D16349">
                          <a:lumMod val="75000"/>
                        </a:srgbClr>
                      </a:solidFill>
                      <a:prstDash val="solid"/>
                    </a:lnT>
                    <a:lnB w="57150" cmpd="sng">
                      <a:solidFill>
                        <a:srgbClr val="D16349">
                          <a:lumMod val="75000"/>
                        </a:srgbClr>
                      </a:solidFill>
                      <a:prstDash val="solid"/>
                    </a:lnB>
                  </a:tcPr>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266298157"/>
              </p:ext>
            </p:extLst>
          </p:nvPr>
        </p:nvGraphicFramePr>
        <p:xfrm>
          <a:off x="2949222" y="2469444"/>
          <a:ext cx="1636889" cy="365760"/>
        </p:xfrm>
        <a:graphic>
          <a:graphicData uri="http://schemas.openxmlformats.org/drawingml/2006/table">
            <a:tbl>
              <a:tblPr/>
              <a:tblGrid>
                <a:gridCol w="1636889"/>
              </a:tblGrid>
              <a:tr h="342308">
                <a:tc>
                  <a:txBody>
                    <a:bodyPr/>
                    <a:lstStyle/>
                    <a:p>
                      <a:endParaRPr lang="it-IT" dirty="0"/>
                    </a:p>
                  </a:txBody>
                  <a:tcPr>
                    <a:lnL w="57150" cmpd="sng">
                      <a:solidFill>
                        <a:srgbClr val="D16349">
                          <a:lumMod val="75000"/>
                        </a:srgbClr>
                      </a:solidFill>
                      <a:prstDash val="solid"/>
                    </a:lnL>
                    <a:lnR w="57150" cmpd="sng">
                      <a:solidFill>
                        <a:srgbClr val="D16349">
                          <a:lumMod val="75000"/>
                        </a:srgbClr>
                      </a:solidFill>
                      <a:prstDash val="solid"/>
                    </a:lnR>
                    <a:lnT w="57150" cmpd="sng">
                      <a:solidFill>
                        <a:srgbClr val="D16349">
                          <a:lumMod val="75000"/>
                        </a:srgbClr>
                      </a:solidFill>
                      <a:prstDash val="solid"/>
                    </a:lnT>
                    <a:lnB w="57150" cmpd="sng">
                      <a:solidFill>
                        <a:srgbClr val="D16349">
                          <a:lumMod val="75000"/>
                        </a:srgbClr>
                      </a:solidFill>
                      <a:prstDash val="solid"/>
                    </a:lnB>
                  </a:tcPr>
                </a:tc>
              </a:tr>
            </a:tbl>
          </a:graphicData>
        </a:graphic>
      </p:graphicFrame>
    </p:spTree>
    <p:extLst>
      <p:ext uri="{BB962C8B-B14F-4D97-AF65-F5344CB8AC3E}">
        <p14:creationId xmlns:p14="http://schemas.microsoft.com/office/powerpoint/2010/main" val="31437484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60648"/>
            <a:ext cx="8534400" cy="758952"/>
          </a:xfrm>
        </p:spPr>
        <p:txBody>
          <a:bodyPr>
            <a:noAutofit/>
          </a:bodyPr>
          <a:lstStyle/>
          <a:p>
            <a:r>
              <a:rPr lang="en-US" sz="2800" dirty="0" smtClean="0">
                <a:latin typeface="Times New Roman"/>
                <a:cs typeface="Times New Roman"/>
              </a:rPr>
              <a:t>Main qualitative lessons from baseline model exploration: qualitative interpretation</a:t>
            </a:r>
            <a:endParaRPr lang="en-US" sz="2800" dirty="0">
              <a:latin typeface="Times New Roman"/>
              <a:cs typeface="Times New Roman"/>
            </a:endParaRPr>
          </a:p>
        </p:txBody>
      </p:sp>
      <p:sp>
        <p:nvSpPr>
          <p:cNvPr id="3" name="Segnaposto contenuto 2"/>
          <p:cNvSpPr>
            <a:spLocks noGrp="1"/>
          </p:cNvSpPr>
          <p:nvPr>
            <p:ph sz="quarter" idx="1"/>
          </p:nvPr>
        </p:nvSpPr>
        <p:spPr/>
        <p:txBody>
          <a:bodyPr>
            <a:normAutofit/>
          </a:bodyPr>
          <a:lstStyle/>
          <a:p>
            <a:r>
              <a:rPr lang="en-US" sz="2500" dirty="0" smtClean="0"/>
              <a:t>The model shows that in real situation the regime of job congestion dominates</a:t>
            </a:r>
          </a:p>
          <a:p>
            <a:pPr marL="0" indent="0">
              <a:buNone/>
            </a:pPr>
            <a:endParaRPr lang="en-US" sz="2500" dirty="0" smtClean="0"/>
          </a:p>
          <a:p>
            <a:r>
              <a:rPr lang="en-US" sz="2500" dirty="0" smtClean="0"/>
              <a:t>The importance of accessibility relative to the cost of life does not influence much dynamics at a macro level</a:t>
            </a:r>
          </a:p>
          <a:p>
            <a:pPr marL="0" indent="0">
              <a:buNone/>
            </a:pPr>
            <a:endParaRPr lang="en-US" sz="2500" dirty="0" smtClean="0"/>
          </a:p>
          <a:p>
            <a:r>
              <a:rPr lang="en-US" sz="2500" dirty="0" smtClean="0"/>
              <a:t>The importance of the external factor relative to the cost of life and the accessibility has a “U-shaped” influence on the role of time</a:t>
            </a:r>
            <a:endParaRPr lang="en-US" sz="2500" dirty="0"/>
          </a:p>
        </p:txBody>
      </p:sp>
    </p:spTree>
    <p:extLst>
      <p:ext uri="{BB962C8B-B14F-4D97-AF65-F5344CB8AC3E}">
        <p14:creationId xmlns:p14="http://schemas.microsoft.com/office/powerpoint/2010/main" val="20696821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Hybrid Agent-based Modeling</a:t>
            </a:r>
            <a:endParaRPr lang="en-US" dirty="0"/>
          </a:p>
        </p:txBody>
      </p:sp>
      <p:sp>
        <p:nvSpPr>
          <p:cNvPr id="6" name="Segnaposto contenuto 2"/>
          <p:cNvSpPr>
            <a:spLocks noGrp="1"/>
          </p:cNvSpPr>
          <p:nvPr>
            <p:ph sz="half" idx="1"/>
          </p:nvPr>
        </p:nvSpPr>
        <p:spPr>
          <a:xfrm>
            <a:off x="612648" y="1600200"/>
            <a:ext cx="8207824" cy="2332856"/>
          </a:xfrm>
        </p:spPr>
        <p:txBody>
          <a:bodyPr>
            <a:normAutofit/>
          </a:bodyPr>
          <a:lstStyle/>
          <a:p>
            <a:pPr marL="0" indent="0" algn="just">
              <a:buNone/>
            </a:pPr>
            <a:r>
              <a:rPr lang="en-US" sz="2000" dirty="0" smtClean="0"/>
              <a:t>Agent-based Modeling : from toy to fully </a:t>
            </a:r>
            <a:r>
              <a:rPr lang="en-US" sz="2000" dirty="0" err="1" smtClean="0"/>
              <a:t>parametrized</a:t>
            </a:r>
            <a:r>
              <a:rPr lang="en-US" sz="2000" dirty="0" smtClean="0"/>
              <a:t> models, to infer indirect knowledge on processes in Complex Systems.</a:t>
            </a:r>
          </a:p>
          <a:p>
            <a:pPr marL="0" indent="0" algn="just">
              <a:buNone/>
            </a:pPr>
            <a:r>
              <a:rPr lang="en-US" sz="2000" dirty="0" smtClean="0"/>
              <a:t>Recent trends : Pattern-oriented Modeling (Grimm et al., 2005) as a way to externally validate models ; return of Multi-Modeling (</a:t>
            </a:r>
            <a:r>
              <a:rPr lang="en-US" sz="2000" dirty="0" err="1" smtClean="0"/>
              <a:t>Cottineau</a:t>
            </a:r>
            <a:r>
              <a:rPr lang="en-US" sz="2000" dirty="0" smtClean="0"/>
              <a:t> et al., 2015) to discriminate alternative explanations ; High Performance Computing calibration bringing “proofs” in Social Sciences (Schmitt et al., 2014).</a:t>
            </a:r>
          </a:p>
          <a:p>
            <a:pPr marL="0" indent="0" algn="just">
              <a:buNone/>
            </a:pPr>
            <a:endParaRPr lang="it-IT" dirty="0"/>
          </a:p>
        </p:txBody>
      </p:sp>
      <p:pic>
        <p:nvPicPr>
          <p:cNvPr id="5" name="Picture 4" descr="modeling.pdf"/>
          <p:cNvPicPr>
            <a:picLocks noChangeAspect="1"/>
          </p:cNvPicPr>
          <p:nvPr/>
        </p:nvPicPr>
        <p:blipFill>
          <a:blip>
            <a:extLst>
              <a:ext uri="{28A0092B-C50C-407E-A947-70E740481C1C}">
                <a14:useLocalDpi xmlns:a14="http://schemas.microsoft.com/office/drawing/2010/main"/>
              </a:ext>
            </a:extLst>
          </a:blip>
          <a:stretch>
            <a:fillRect/>
          </a:stretch>
        </p:blipFill>
        <p:spPr>
          <a:xfrm>
            <a:off x="2483768" y="4005064"/>
            <a:ext cx="4248472" cy="1857117"/>
          </a:xfrm>
          <a:prstGeom prst="rect">
            <a:avLst/>
          </a:prstGeom>
        </p:spPr>
      </p:pic>
    </p:spTree>
    <p:extLst>
      <p:ext uri="{BB962C8B-B14F-4D97-AF65-F5344CB8AC3E}">
        <p14:creationId xmlns:p14="http://schemas.microsoft.com/office/powerpoint/2010/main" val="24745664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a:t>
            </a:r>
            <a:endParaRPr lang="en-US" dirty="0"/>
          </a:p>
        </p:txBody>
      </p:sp>
      <p:pic>
        <p:nvPicPr>
          <p:cNvPr id="3" name="Picture 2" descr="model.pdf"/>
          <p:cNvPicPr>
            <a:picLocks noChangeAspect="1"/>
          </p:cNvPicPr>
          <p:nvPr/>
        </p:nvPicPr>
        <p:blipFill>
          <a:blip>
            <a:extLst>
              <a:ext uri="{28A0092B-C50C-407E-A947-70E740481C1C}">
                <a14:useLocalDpi xmlns:a14="http://schemas.microsoft.com/office/drawing/2010/main"/>
              </a:ext>
            </a:extLst>
          </a:blip>
          <a:stretch>
            <a:fillRect/>
          </a:stretch>
        </p:blipFill>
        <p:spPr>
          <a:xfrm>
            <a:off x="971600" y="1488011"/>
            <a:ext cx="7272808" cy="4654597"/>
          </a:xfrm>
          <a:prstGeom prst="rect">
            <a:avLst/>
          </a:prstGeom>
        </p:spPr>
      </p:pic>
    </p:spTree>
    <p:extLst>
      <p:ext uri="{BB962C8B-B14F-4D97-AF65-F5344CB8AC3E}">
        <p14:creationId xmlns:p14="http://schemas.microsoft.com/office/powerpoint/2010/main" val="137838390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ttà">
  <a:themeElements>
    <a:clrScheme name="Città">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ttà">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ttà">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Città.thmx</Template>
  <TotalTime>1989</TotalTime>
  <Words>2179</Words>
  <Application>Microsoft Macintosh PowerPoint</Application>
  <PresentationFormat>Presentazione su schermo (4:3)</PresentationFormat>
  <Paragraphs>191</Paragraphs>
  <Slides>27</Slides>
  <Notes>8</Notes>
  <HiddenSlides>0</HiddenSlides>
  <MMClips>0</MMClips>
  <ScaleCrop>false</ScaleCrop>
  <HeadingPairs>
    <vt:vector size="4" baseType="variant">
      <vt:variant>
        <vt:lpstr>Tema</vt:lpstr>
      </vt:variant>
      <vt:variant>
        <vt:i4>1</vt:i4>
      </vt:variant>
      <vt:variant>
        <vt:lpstr>Titoli diapositive</vt:lpstr>
      </vt:variant>
      <vt:variant>
        <vt:i4>27</vt:i4>
      </vt:variant>
    </vt:vector>
  </HeadingPairs>
  <TitlesOfParts>
    <vt:vector size="28" baseType="lpstr">
      <vt:lpstr>Città</vt:lpstr>
      <vt:lpstr>     Agent-based Modeling of Migrant Workers Residential Dynamics within a Mega-city Region: the Case of the Pearl River Delta, China  </vt:lpstr>
      <vt:lpstr>     </vt:lpstr>
      <vt:lpstr>Mega-city regions </vt:lpstr>
      <vt:lpstr>Pearl River Delta (PRD) : the most prosperous and dynamic mega-city region in terms of migration waves </vt:lpstr>
      <vt:lpstr>PRD Mega-city region characteristics</vt:lpstr>
      <vt:lpstr>This agent-based model simulates migrants residential patterns taking into account the full range of migrants’ socio-economical status</vt:lpstr>
      <vt:lpstr>Main qualitative lessons from baseline model exploration: qualitative interpretation</vt:lpstr>
      <vt:lpstr>Hybrid Agent-based Modeling</vt:lpstr>
      <vt:lpstr>Model Structure</vt:lpstr>
      <vt:lpstr>Residential Dynamics</vt:lpstr>
      <vt:lpstr>Temporal Evolution</vt:lpstr>
      <vt:lpstr>Model Implementation</vt:lpstr>
      <vt:lpstr>First Results : Convergence</vt:lpstr>
      <vt:lpstr>First Results : Phase Diagrams</vt:lpstr>
      <vt:lpstr>Perspectives</vt:lpstr>
      <vt:lpstr>Conclusion</vt:lpstr>
      <vt:lpstr>Reserve Slides</vt:lpstr>
      <vt:lpstr>Discrete Choice Utilities</vt:lpstr>
      <vt:lpstr>Discrete Choice Probabilities</vt:lpstr>
      <vt:lpstr>References</vt:lpstr>
      <vt:lpstr>Learning the language</vt:lpstr>
      <vt:lpstr>Getting to know the context</vt:lpstr>
      <vt:lpstr>Fieldwork informants</vt:lpstr>
      <vt:lpstr>People perception of developmement</vt:lpstr>
      <vt:lpstr>Presentazione di PowerPoint</vt:lpstr>
      <vt:lpstr>Presentazione di PowerPoint</vt:lpstr>
      <vt:lpstr>Follow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agnese</dc:creator>
  <cp:lastModifiedBy>cinzia</cp:lastModifiedBy>
  <cp:revision>76</cp:revision>
  <dcterms:created xsi:type="dcterms:W3CDTF">2015-11-30T13:23:17Z</dcterms:created>
  <dcterms:modified xsi:type="dcterms:W3CDTF">2017-05-04T11:19:08Z</dcterms:modified>
</cp:coreProperties>
</file>