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56" r:id="rId2"/>
    <p:sldId id="257" r:id="rId3"/>
    <p:sldId id="258" r:id="rId4"/>
    <p:sldId id="264" r:id="rId5"/>
    <p:sldId id="265"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77" r:id="rId1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40" autoAdjust="0"/>
    <p:restoredTop sz="77778" autoAdjust="0"/>
  </p:normalViewPr>
  <p:slideViewPr>
    <p:cSldViewPr>
      <p:cViewPr varScale="1">
        <p:scale>
          <a:sx n="88" d="100"/>
          <a:sy n="88" d="100"/>
        </p:scale>
        <p:origin x="-111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251340-035B-435A-AE11-4DE1A5867DEE}" type="datetimeFigureOut">
              <a:rPr lang="it-IT" smtClean="0"/>
              <a:pPr/>
              <a:t>04/12/16</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5E41D-CE4C-4D44-BEA1-B9B8E80E5B7A}" type="slidenum">
              <a:rPr lang="it-IT" smtClean="0"/>
              <a:pPr/>
              <a:t>‹#›</a:t>
            </a:fld>
            <a:endParaRPr lang="it-IT"/>
          </a:p>
        </p:txBody>
      </p:sp>
    </p:spTree>
    <p:extLst>
      <p:ext uri="{BB962C8B-B14F-4D97-AF65-F5344CB8AC3E}">
        <p14:creationId xmlns:p14="http://schemas.microsoft.com/office/powerpoint/2010/main" val="393948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1</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smtClean="0">
                <a:solidFill>
                  <a:schemeClr val="tx1"/>
                </a:solidFill>
                <a:effectLst/>
                <a:latin typeface="+mn-lt"/>
                <a:ea typeface="+mn-ea"/>
                <a:cs typeface="+mn-cs"/>
              </a:rPr>
              <a:t>This presentation focuses on a Collaborative research projects between </a:t>
            </a:r>
            <a:r>
              <a:rPr lang="en-US" sz="1200" kern="1200" dirty="0" err="1" smtClean="0">
                <a:solidFill>
                  <a:schemeClr val="tx1"/>
                </a:solidFill>
                <a:effectLst/>
                <a:latin typeface="+mn-lt"/>
                <a:ea typeface="+mn-ea"/>
                <a:cs typeface="+mn-cs"/>
              </a:rPr>
              <a:t>Juste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Raimbault</a:t>
            </a:r>
            <a:r>
              <a:rPr lang="en-US" sz="1200" kern="1200" dirty="0" smtClean="0">
                <a:solidFill>
                  <a:schemeClr val="tx1"/>
                </a:solidFill>
                <a:effectLst/>
                <a:latin typeface="+mn-lt"/>
                <a:ea typeface="+mn-ea"/>
                <a:cs typeface="+mn-cs"/>
              </a:rPr>
              <a:t> and I, and it is the result of a transfer of knowledge between researchers with very different backgrounds and methods.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Combining qualitative and quantitative research We use an agent-based model to simulate residential dynamics of migrants in the Pearl River Delta (PRD) mega city region. Even though the model doesn't use statistical data but synthetic data, we identified a need for qualitative research in order to further investigate relevant contextual factors.</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Mega-city regions (MCRs) are integrated sets of cities and their surrounding suburban hinterlands across which </a:t>
            </a:r>
            <a:r>
              <a:rPr lang="en-US" sz="1200" kern="1200" dirty="0" err="1" smtClean="0">
                <a:solidFill>
                  <a:schemeClr val="tx1"/>
                </a:solidFill>
                <a:effectLst/>
                <a:latin typeface="+mn-lt"/>
                <a:ea typeface="+mn-ea"/>
                <a:cs typeface="+mn-cs"/>
              </a:rPr>
              <a:t>labour</a:t>
            </a:r>
            <a:r>
              <a:rPr lang="en-US" sz="1200" kern="1200" dirty="0" smtClean="0">
                <a:solidFill>
                  <a:schemeClr val="tx1"/>
                </a:solidFill>
                <a:effectLst/>
                <a:latin typeface="+mn-lt"/>
                <a:ea typeface="+mn-ea"/>
                <a:cs typeface="+mn-cs"/>
              </a:rPr>
              <a:t> and capital can be reallocated at very low cost (Florida, Gulden, &amp; </a:t>
            </a:r>
            <a:r>
              <a:rPr lang="en-US" sz="1200" kern="1200" dirty="0" err="1" smtClean="0">
                <a:solidFill>
                  <a:schemeClr val="tx1"/>
                </a:solidFill>
                <a:effectLst/>
                <a:latin typeface="+mn-lt"/>
                <a:ea typeface="+mn-ea"/>
                <a:cs typeface="+mn-cs"/>
              </a:rPr>
              <a:t>Mellander</a:t>
            </a:r>
            <a:r>
              <a:rPr lang="en-US" sz="1200" kern="1200" dirty="0" smtClean="0">
                <a:solidFill>
                  <a:schemeClr val="tx1"/>
                </a:solidFill>
                <a:effectLst/>
                <a:latin typeface="+mn-lt"/>
                <a:ea typeface="+mn-ea"/>
                <a:cs typeface="+mn-cs"/>
              </a:rPr>
              <a:t>, 2008). It was first coined by </a:t>
            </a:r>
            <a:r>
              <a:rPr lang="en-US" sz="1200" kern="1200" dirty="0" err="1" smtClean="0">
                <a:solidFill>
                  <a:schemeClr val="tx1"/>
                </a:solidFill>
                <a:effectLst/>
                <a:latin typeface="+mn-lt"/>
                <a:ea typeface="+mn-ea"/>
                <a:cs typeface="+mn-cs"/>
              </a:rPr>
              <a:t>Gottmann</a:t>
            </a:r>
            <a:r>
              <a:rPr lang="en-US" sz="1200" kern="1200" dirty="0" smtClean="0">
                <a:solidFill>
                  <a:schemeClr val="tx1"/>
                </a:solidFill>
                <a:effectLst/>
                <a:latin typeface="+mn-lt"/>
                <a:ea typeface="+mn-ea"/>
                <a:cs typeface="+mn-cs"/>
              </a:rPr>
              <a:t> (1961) using the term </a:t>
            </a:r>
            <a:r>
              <a:rPr lang="en-US" sz="1200" i="1" kern="1200" dirty="0" smtClean="0">
                <a:solidFill>
                  <a:schemeClr val="tx1"/>
                </a:solidFill>
                <a:effectLst/>
                <a:latin typeface="+mn-lt"/>
                <a:ea typeface="+mn-ea"/>
                <a:cs typeface="+mn-cs"/>
              </a:rPr>
              <a:t>megalopolis</a:t>
            </a:r>
            <a:r>
              <a:rPr lang="en-US" sz="1200" kern="1200" dirty="0" smtClean="0">
                <a:solidFill>
                  <a:schemeClr val="tx1"/>
                </a:solidFill>
                <a:effectLst/>
                <a:latin typeface="+mn-lt"/>
                <a:ea typeface="+mn-ea"/>
                <a:cs typeface="+mn-cs"/>
              </a:rPr>
              <a:t>—that he defines as “urban area of several tens of millions of people, including several cities and major urban centers, and extending continuously over several 100 km”.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represents the new economic unit that emerges as metropolitan regions not only grow upward and become denser but also grow outward and into one another (Florida et al., 2008) These spaces result of the networking of a group of metropolitan areas deployed around very large cities and it is characterized by the “symbiosis between urban and rural areas”. Other characteristic are migration flows, density of connections, and regional migration patterns. </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2</a:t>
            </a:fld>
            <a:endParaRPr lang="it-IT"/>
          </a:p>
        </p:txBody>
      </p:sp>
    </p:spTree>
    <p:extLst>
      <p:ext uri="{BB962C8B-B14F-4D97-AF65-F5344CB8AC3E}">
        <p14:creationId xmlns:p14="http://schemas.microsoft.com/office/powerpoint/2010/main" val="581173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Since the gradual decentralization of the state power which occurred in the beginning of  1990 Mega-city regions have become a new scale of Chinese State regulation, and in particular the pearl River Delta, represent the most prosperous and dynamic one in term of migration waves. That’s why we choose PRD as our unit of study.</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the Open Door Policy was implemented in 1978 the PRD launch a process of rapid economic and social transformation, becoming a global manufacturing region attracting an increasing number of migrant-workers from all over China. In fact, PRD was designed as an open economic zone in 1984, and was granted many ‘one step ahead’ policies to attract foreign capital, becoming the most important exporter center since economic reform.  </a:t>
            </a:r>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3</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smtClean="0">
                <a:solidFill>
                  <a:schemeClr val="tx1"/>
                </a:solidFill>
                <a:effectLst/>
                <a:latin typeface="+mn-lt"/>
                <a:ea typeface="+mn-ea"/>
                <a:cs typeface="+mn-cs"/>
              </a:rPr>
              <a:t>That results in an astonishing rise of population in the area. That today count more than 50 million people. If during the first year of the opening-up reforms the barycenter of the region was Guangzhou, over the last decade PRD has become increasing polycentric.</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Taking PRD as the unit of our model we try to reproduce migrants residential patterns taking into account the full range of migrants’ socio-economical status and their evolution. </a:t>
            </a:r>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4</a:t>
            </a:fld>
            <a:endParaRPr lang="it-IT"/>
          </a:p>
        </p:txBody>
      </p:sp>
    </p:spTree>
    <p:extLst>
      <p:ext uri="{BB962C8B-B14F-4D97-AF65-F5344CB8AC3E}">
        <p14:creationId xmlns:p14="http://schemas.microsoft.com/office/powerpoint/2010/main" val="321722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smtClean="0">
                <a:solidFill>
                  <a:schemeClr val="tx1"/>
                </a:solidFill>
                <a:effectLst/>
                <a:latin typeface="+mn-lt"/>
                <a:ea typeface="+mn-ea"/>
                <a:cs typeface="+mn-cs"/>
              </a:rPr>
              <a:t>Even though migrants workers are generally considered and treated as a uniform category, my previous research showed how considering their economical, cultural and human capital migrants workers are a very diversified social category. Especially 3 dimension are fundamental to understand migrant workers:</a:t>
            </a:r>
            <a:endParaRPr lang="it-IT"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ROFESSIONAL DIMENSION : industry, construction, private sector, services (will change not only their economical situation but which influence  migrants’ trajectory and the staying duration in the city and their residential choice.</a:t>
            </a:r>
            <a:endParaRPr lang="it-IT"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RESIDENTAIL DIMENSION</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could recognize two under-categories, with different socio-economic situation: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TEMPORARY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migrants working in the construction sector, who are really mobile, changing city or province according to the </a:t>
            </a:r>
            <a:r>
              <a:rPr lang="en-US" sz="1200" kern="1200" dirty="0" err="1" smtClean="0">
                <a:solidFill>
                  <a:schemeClr val="tx1"/>
                </a:solidFill>
                <a:effectLst/>
                <a:latin typeface="+mn-lt"/>
                <a:ea typeface="+mn-ea"/>
                <a:cs typeface="+mn-cs"/>
              </a:rPr>
              <a:t>labour</a:t>
            </a:r>
            <a:r>
              <a:rPr lang="en-US" sz="1200" kern="1200" dirty="0" smtClean="0">
                <a:solidFill>
                  <a:schemeClr val="tx1"/>
                </a:solidFill>
                <a:effectLst/>
                <a:latin typeface="+mn-lt"/>
                <a:ea typeface="+mn-ea"/>
                <a:cs typeface="+mn-cs"/>
              </a:rPr>
              <a:t> demand;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 seasonal migrants workers, most of the time are peasants working as farmer and cultivating their land who come to the urban area to sell their product at the city price but without paying the running costs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temporary migrants’ trajectory are more difficult to detect since they move in a discretional way</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PERMANENT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Who are living in the city for more than 6 months and are renting a room or apartment depending on their:</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Economic situation: revenues</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Social network </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Proximity to the work place</a:t>
            </a:r>
          </a:p>
          <a:p>
            <a:r>
              <a:rPr lang="en-US" sz="1200" kern="1200" dirty="0" smtClean="0">
                <a:solidFill>
                  <a:schemeClr val="tx1"/>
                </a:solidFill>
                <a:effectLst/>
                <a:latin typeface="+mn-lt"/>
                <a:ea typeface="+mn-ea"/>
                <a:cs typeface="+mn-cs"/>
              </a:rPr>
              <a:t> GENERATIONAL </a:t>
            </a:r>
            <a:r>
              <a:rPr lang="mr-IN" sz="1200" kern="1200" dirty="0" smtClean="0">
                <a:solidFill>
                  <a:schemeClr val="tx1"/>
                </a:solidFill>
                <a:effectLst/>
                <a:latin typeface="+mn-lt"/>
                <a:ea typeface="+mn-ea"/>
                <a:cs typeface="+mn-cs"/>
              </a:rPr>
              <a:t>…</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All these sub-categories have different mobility patterns, that we try to simulate in our model.</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Considering this diversity and translating it in qualitative stylized facts that correspond to precise patterns of synthetic data, this model aims at establishing a new perspective for understanding China’s urban and regional mobility employing a more qualitative approach, specifying the mechanisms </a:t>
            </a:r>
            <a:r>
              <a:rPr lang="en-US" sz="1200" kern="1200" dirty="0" err="1" smtClean="0">
                <a:solidFill>
                  <a:schemeClr val="tx1"/>
                </a:solidFill>
                <a:effectLst/>
                <a:latin typeface="+mn-lt"/>
                <a:ea typeface="+mn-ea"/>
                <a:cs typeface="+mn-cs"/>
              </a:rPr>
              <a:t>trhough</a:t>
            </a:r>
            <a:r>
              <a:rPr lang="en-US" sz="1200" kern="1200" dirty="0" smtClean="0">
                <a:solidFill>
                  <a:schemeClr val="tx1"/>
                </a:solidFill>
                <a:effectLst/>
                <a:latin typeface="+mn-lt"/>
                <a:ea typeface="+mn-ea"/>
                <a:cs typeface="+mn-cs"/>
              </a:rPr>
              <a:t> which Party-State shape the parameters of migrants’ choices.</a:t>
            </a:r>
          </a:p>
          <a:p>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give the floor to my </a:t>
            </a:r>
            <a:r>
              <a:rPr lang="en-US" sz="1200" kern="1200" dirty="0" err="1" smtClean="0">
                <a:solidFill>
                  <a:schemeClr val="tx1"/>
                </a:solidFill>
                <a:effectLst/>
                <a:latin typeface="+mn-lt"/>
                <a:ea typeface="+mn-ea"/>
                <a:cs typeface="+mn-cs"/>
              </a:rPr>
              <a:t>collegue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Raimault</a:t>
            </a:r>
            <a:r>
              <a:rPr lang="en-US" sz="1200" kern="1200" dirty="0" smtClean="0">
                <a:solidFill>
                  <a:schemeClr val="tx1"/>
                </a:solidFill>
                <a:effectLst/>
                <a:latin typeface="+mn-lt"/>
                <a:ea typeface="+mn-ea"/>
                <a:cs typeface="+mn-cs"/>
              </a:rPr>
              <a:t>, that will present the model and how it works.</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873ACFDE-97E4-6743-A27D-0D3445B6D195}" type="slidenum">
              <a:rPr lang="it-IT" smtClean="0"/>
              <a:t>5</a:t>
            </a:fld>
            <a:endParaRPr lang="it-IT"/>
          </a:p>
        </p:txBody>
      </p:sp>
    </p:spTree>
    <p:extLst>
      <p:ext uri="{BB962C8B-B14F-4D97-AF65-F5344CB8AC3E}">
        <p14:creationId xmlns:p14="http://schemas.microsoft.com/office/powerpoint/2010/main" val="15465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1"/>
      </p:bgRef>
    </p:bg>
    <p:spTree>
      <p:nvGrpSpPr>
        <p:cNvPr id="1" name=""/>
        <p:cNvGrpSpPr/>
        <p:nvPr/>
      </p:nvGrpSpPr>
      <p:grpSpPr>
        <a:xfrm>
          <a:off x="0" y="0"/>
          <a:ext cx="0" cy="0"/>
          <a:chOff x="0" y="0"/>
          <a:chExt cx="0" cy="0"/>
        </a:xfrm>
      </p:grpSpPr>
      <p:sp>
        <p:nvSpPr>
          <p:cNvPr id="7" name="Rettango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ttangolo 10"/>
          <p:cNvSpPr/>
          <p:nvPr/>
        </p:nvSpPr>
        <p:spPr>
          <a:xfrm>
            <a:off x="2267744" y="6237312"/>
            <a:ext cx="6120680" cy="50405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r"/>
            <a:r>
              <a:rPr lang="it-IT" sz="1200" dirty="0" err="1" smtClean="0">
                <a:latin typeface="Calibri" pitchFamily="34" charset="0"/>
              </a:rPr>
              <a:t>This</a:t>
            </a:r>
            <a:r>
              <a:rPr lang="it-IT" sz="1200" dirty="0" smtClean="0">
                <a:latin typeface="Calibri" pitchFamily="34" charset="0"/>
              </a:rPr>
              <a:t> project </a:t>
            </a:r>
            <a:r>
              <a:rPr lang="it-IT" sz="1200" dirty="0" err="1" smtClean="0">
                <a:latin typeface="Calibri" pitchFamily="34" charset="0"/>
              </a:rPr>
              <a:t>is</a:t>
            </a:r>
            <a:r>
              <a:rPr lang="it-IT" sz="1200" dirty="0" smtClean="0">
                <a:latin typeface="Calibri" pitchFamily="34" charset="0"/>
              </a:rPr>
              <a:t> </a:t>
            </a:r>
            <a:r>
              <a:rPr lang="it-IT" sz="1200" dirty="0" err="1" smtClean="0">
                <a:latin typeface="Calibri" pitchFamily="34" charset="0"/>
              </a:rPr>
              <a:t>funded</a:t>
            </a:r>
            <a:r>
              <a:rPr lang="it-IT" sz="1200" dirty="0" smtClean="0">
                <a:latin typeface="Calibri" pitchFamily="34" charset="0"/>
              </a:rPr>
              <a:t> </a:t>
            </a:r>
            <a:r>
              <a:rPr lang="it-IT" sz="1200" dirty="0" err="1" smtClean="0">
                <a:latin typeface="Calibri" pitchFamily="34" charset="0"/>
              </a:rPr>
              <a:t>by</a:t>
            </a:r>
            <a:r>
              <a:rPr lang="it-IT" sz="1200" dirty="0" smtClean="0">
                <a:latin typeface="Calibri" pitchFamily="34" charset="0"/>
              </a:rPr>
              <a:t> the </a:t>
            </a:r>
            <a:r>
              <a:rPr lang="it-IT" sz="1200" dirty="0" err="1" smtClean="0">
                <a:latin typeface="Calibri" pitchFamily="34" charset="0"/>
              </a:rPr>
              <a:t>European</a:t>
            </a:r>
            <a:r>
              <a:rPr lang="it-IT" sz="1200" dirty="0" smtClean="0">
                <a:latin typeface="Calibri" pitchFamily="34" charset="0"/>
              </a:rPr>
              <a:t> </a:t>
            </a:r>
            <a:r>
              <a:rPr lang="it-IT" sz="1200" dirty="0" err="1" smtClean="0">
                <a:latin typeface="Calibri" pitchFamily="34" charset="0"/>
              </a:rPr>
              <a:t>Union</a:t>
            </a:r>
            <a:endParaRPr lang="it-IT" sz="1200" dirty="0">
              <a:latin typeface="Calibri" pitchFamily="34" charset="0"/>
            </a:endParaRPr>
          </a:p>
        </p:txBody>
      </p:sp>
      <p:sp>
        <p:nvSpPr>
          <p:cNvPr id="8" name="Titolo 7"/>
          <p:cNvSpPr>
            <a:spLocks noGrp="1"/>
          </p:cNvSpPr>
          <p:nvPr>
            <p:ph type="ctrTitle"/>
          </p:nvPr>
        </p:nvSpPr>
        <p:spPr>
          <a:xfrm>
            <a:off x="1619672" y="620688"/>
            <a:ext cx="6477000" cy="1828800"/>
          </a:xfrm>
        </p:spPr>
        <p:txBody>
          <a:bodyPr anchor="b"/>
          <a:lstStyle>
            <a:lvl1pPr>
              <a:defRPr cap="all" baseline="0"/>
            </a:lvl1pPr>
          </a:lstStyle>
          <a:p>
            <a:r>
              <a:rPr kumimoji="0" lang="en-US" noProof="0" dirty="0" smtClean="0"/>
              <a:t>Fare </a:t>
            </a:r>
            <a:r>
              <a:rPr kumimoji="0" lang="en-US" noProof="0" dirty="0" err="1" smtClean="0"/>
              <a:t>clic</a:t>
            </a:r>
            <a:r>
              <a:rPr kumimoji="0" lang="en-US" noProof="0" dirty="0" smtClean="0"/>
              <a:t> per </a:t>
            </a:r>
            <a:r>
              <a:rPr kumimoji="0" lang="en-US" noProof="0" dirty="0" err="1" smtClean="0"/>
              <a:t>modificare</a:t>
            </a:r>
            <a:r>
              <a:rPr kumimoji="0" lang="en-US" noProof="0" dirty="0" smtClean="0"/>
              <a:t> lo stile del </a:t>
            </a:r>
            <a:r>
              <a:rPr kumimoji="0" lang="en-US" noProof="0" dirty="0" err="1" smtClean="0"/>
              <a:t>titolo</a:t>
            </a:r>
            <a:endParaRPr kumimoji="0" lang="en-US" noProof="0" dirty="0"/>
          </a:p>
        </p:txBody>
      </p:sp>
      <p:sp>
        <p:nvSpPr>
          <p:cNvPr id="9" name="Sottotitolo 8"/>
          <p:cNvSpPr>
            <a:spLocks noGrp="1"/>
          </p:cNvSpPr>
          <p:nvPr>
            <p:ph type="subTitle" idx="1" hasCustomPrompt="1"/>
          </p:nvPr>
        </p:nvSpPr>
        <p:spPr>
          <a:xfrm>
            <a:off x="2699792" y="3573016"/>
            <a:ext cx="4248472" cy="288031"/>
          </a:xfrm>
        </p:spPr>
        <p:txBody>
          <a:bodyPr anchor="ctr">
            <a:normAutofit/>
          </a:bodyPr>
          <a:lstStyle>
            <a:lvl1pPr marL="0" indent="0" algn="ctr">
              <a:buNone/>
              <a:defRPr sz="1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err="1" smtClean="0"/>
              <a:t>Event</a:t>
            </a:r>
            <a:r>
              <a:rPr kumimoji="0" lang="it-IT" dirty="0" smtClean="0"/>
              <a:t> </a:t>
            </a:r>
            <a:r>
              <a:rPr kumimoji="0" lang="it-IT" dirty="0" err="1" smtClean="0"/>
              <a:t>name</a:t>
            </a:r>
            <a:r>
              <a:rPr kumimoji="0" lang="it-IT" dirty="0" smtClean="0"/>
              <a:t>, Date, </a:t>
            </a:r>
            <a:r>
              <a:rPr kumimoji="0" lang="it-IT" dirty="0" err="1" smtClean="0"/>
              <a:t>Venue</a:t>
            </a:r>
            <a:endParaRPr kumimoji="0" lang="en-US" dirty="0"/>
          </a:p>
        </p:txBody>
      </p:sp>
      <p:sp>
        <p:nvSpPr>
          <p:cNvPr id="28" name="Segnaposto dat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it-IT" dirty="0" smtClean="0"/>
          </a:p>
        </p:txBody>
      </p:sp>
      <p:pic>
        <p:nvPicPr>
          <p:cNvPr id="13" name="Immagine 12" descr="flag_yellow_high.jpg"/>
          <p:cNvPicPr>
            <a:picLocks noChangeAspect="1"/>
          </p:cNvPicPr>
          <p:nvPr userDrawn="1"/>
        </p:nvPicPr>
        <p:blipFill>
          <a:blip r:embed="rId2" cstate="print"/>
          <a:stretch>
            <a:fillRect/>
          </a:stretch>
        </p:blipFill>
        <p:spPr>
          <a:xfrm>
            <a:off x="8388235" y="6237312"/>
            <a:ext cx="755765" cy="504056"/>
          </a:xfrm>
          <a:prstGeom prst="rect">
            <a:avLst/>
          </a:prstGeom>
        </p:spPr>
      </p:pic>
      <p:pic>
        <p:nvPicPr>
          <p:cNvPr id="10" name="Immagine 9" descr="Logo-NewRed-Grande-300DPI-1.jpg"/>
          <p:cNvPicPr>
            <a:picLocks noChangeAspect="1"/>
          </p:cNvPicPr>
          <p:nvPr userDrawn="1"/>
        </p:nvPicPr>
        <p:blipFill>
          <a:blip r:embed="rId3" cstate="print"/>
          <a:stretch>
            <a:fillRect/>
          </a:stretch>
        </p:blipFill>
        <p:spPr>
          <a:xfrm>
            <a:off x="179512" y="6165304"/>
            <a:ext cx="1872208" cy="57731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04/12/16</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bg>
      <p:bgRef idx="1001">
        <a:schemeClr val="bg1"/>
      </p:bgRef>
    </p:bg>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53200" y="609600"/>
            <a:ext cx="2057400" cy="55165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609600"/>
            <a:ext cx="5562600" cy="5516564"/>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a:xfrm>
            <a:off x="6553200" y="6248402"/>
            <a:ext cx="2209800" cy="365125"/>
          </a:xfrm>
        </p:spPr>
        <p:txBody>
          <a:bodyPr/>
          <a:lstStyle/>
          <a:p>
            <a:fld id="{4B6055F8-1D02-4417-9241-55C834FD9970}" type="datetimeFigureOut">
              <a:rPr lang="it-IT" smtClean="0"/>
              <a:pPr/>
              <a:t>04/12/16</a:t>
            </a:fld>
            <a:endParaRPr lang="it-IT" dirty="0"/>
          </a:p>
        </p:txBody>
      </p:sp>
      <p:sp>
        <p:nvSpPr>
          <p:cNvPr id="5" name="Segnaposto piè di pagina 4"/>
          <p:cNvSpPr>
            <a:spLocks noGrp="1"/>
          </p:cNvSpPr>
          <p:nvPr>
            <p:ph type="ftr" sz="quarter" idx="11"/>
          </p:nvPr>
        </p:nvSpPr>
        <p:spPr>
          <a:xfrm>
            <a:off x="457201" y="6248207"/>
            <a:ext cx="5573483" cy="365125"/>
          </a:xfrm>
        </p:spPr>
        <p:txBody>
          <a:bodyPr/>
          <a:lstStyle/>
          <a:p>
            <a:endParaRPr lang="it-IT" dirty="0"/>
          </a:p>
        </p:txBody>
      </p:sp>
      <p:sp>
        <p:nvSpPr>
          <p:cNvPr id="7" name="Rettango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ttango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ttango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egnaposto numero diapositiva 5"/>
          <p:cNvSpPr>
            <a:spLocks noGrp="1"/>
          </p:cNvSpPr>
          <p:nvPr>
            <p:ph type="sldNum" sz="quarter" idx="12"/>
          </p:nvPr>
        </p:nvSpPr>
        <p:spPr>
          <a:xfrm rot="5400000">
            <a:off x="5989638" y="144462"/>
            <a:ext cx="533400" cy="244476"/>
          </a:xfrm>
        </p:spPr>
        <p:txBody>
          <a:bodyPr/>
          <a:lstStyle/>
          <a:p>
            <a:fld id="{B007B441-5312-499D-93C3-6E37886527FA}" type="slidenum">
              <a:rPr lang="it-IT" smtClean="0"/>
              <a:pPr/>
              <a:t>‹#›</a:t>
            </a:fld>
            <a:endParaRPr lang="it-IT"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12648" y="228600"/>
            <a:ext cx="8153400" cy="990600"/>
          </a:xfrm>
        </p:spPr>
        <p:txBody>
          <a:bodyPr/>
          <a:lstStyle/>
          <a:p>
            <a:r>
              <a:rPr kumimoji="0" lang="it-IT" smtClean="0"/>
              <a:t>Fare clic per modificare lo stile del titolo</a:t>
            </a:r>
            <a:endParaRPr kumimoji="0" lang="en-US"/>
          </a:p>
        </p:txBody>
      </p:sp>
      <p:sp>
        <p:nvSpPr>
          <p:cNvPr id="4" name="Segnaposto data 3"/>
          <p:cNvSpPr>
            <a:spLocks noGrp="1"/>
          </p:cNvSpPr>
          <p:nvPr>
            <p:ph type="dt" sz="half" idx="10"/>
          </p:nvPr>
        </p:nvSpPr>
        <p:spPr/>
        <p:txBody>
          <a:bodyPr/>
          <a:lstStyle/>
          <a:p>
            <a:r>
              <a:rPr lang="it-IT" dirty="0" err="1" smtClean="0"/>
              <a:t>This</a:t>
            </a:r>
            <a:r>
              <a:rPr lang="it-IT" dirty="0" smtClean="0"/>
              <a:t> project </a:t>
            </a:r>
            <a:r>
              <a:rPr lang="it-IT" dirty="0" err="1" smtClean="0"/>
              <a:t>is</a:t>
            </a:r>
            <a:r>
              <a:rPr lang="it-IT" dirty="0" smtClean="0"/>
              <a:t> </a:t>
            </a:r>
            <a:r>
              <a:rPr lang="it-IT" dirty="0" err="1" smtClean="0"/>
              <a:t>funded</a:t>
            </a:r>
            <a:r>
              <a:rPr lang="it-IT" dirty="0" smtClean="0"/>
              <a:t> </a:t>
            </a:r>
            <a:r>
              <a:rPr lang="it-IT" dirty="0" err="1" smtClean="0"/>
              <a:t>by</a:t>
            </a:r>
            <a:r>
              <a:rPr lang="it-IT" dirty="0" smtClean="0"/>
              <a:t> the </a:t>
            </a:r>
            <a:r>
              <a:rPr lang="it-IT" dirty="0" err="1" smtClean="0"/>
              <a:t>European</a:t>
            </a:r>
            <a:r>
              <a:rPr lang="it-IT" dirty="0" smtClean="0"/>
              <a:t> </a:t>
            </a:r>
            <a:r>
              <a:rPr lang="it-IT" dirty="0" err="1" smtClean="0"/>
              <a:t>Union</a:t>
            </a:r>
            <a:endParaRPr lang="it-IT" dirty="0" smtClean="0"/>
          </a:p>
          <a:p>
            <a:endParaRPr lang="it-IT" dirty="0"/>
          </a:p>
        </p:txBody>
      </p:sp>
      <p:sp>
        <p:nvSpPr>
          <p:cNvPr id="6" name="Segnaposto numero diapositiva 5"/>
          <p:cNvSpPr>
            <a:spLocks noGrp="1"/>
          </p:cNvSpPr>
          <p:nvPr>
            <p:ph type="sldNum" sz="quarter" idx="12"/>
          </p:nvPr>
        </p:nvSpPr>
        <p:spPr/>
        <p:txBody>
          <a:bodyPr/>
          <a:lstStyle>
            <a:lvl1pPr>
              <a:defRPr>
                <a:solidFill>
                  <a:srgbClr val="FFFFFF"/>
                </a:solidFill>
              </a:defRPr>
            </a:lvl1pPr>
          </a:lstStyle>
          <a:p>
            <a:fld id="{B007B441-5312-499D-93C3-6E37886527FA}" type="slidenum">
              <a:rPr lang="it-IT" smtClean="0"/>
              <a:pPr/>
              <a:t>‹#›</a:t>
            </a:fld>
            <a:endParaRPr lang="it-IT" dirty="0"/>
          </a:p>
        </p:txBody>
      </p:sp>
      <p:sp>
        <p:nvSpPr>
          <p:cNvPr id="8" name="Segnaposto contenuto 7"/>
          <p:cNvSpPr>
            <a:spLocks noGrp="1"/>
          </p:cNvSpPr>
          <p:nvPr>
            <p:ph sz="quarter" idx="1"/>
          </p:nvPr>
        </p:nvSpPr>
        <p:spPr>
          <a:xfrm>
            <a:off x="612648" y="1600200"/>
            <a:ext cx="8153400" cy="4495800"/>
          </a:xfrm>
        </p:spPr>
        <p:txBody>
          <a:body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1"/>
      </p:bgRef>
    </p:bg>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7" name="Rettango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ttango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ttango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it-IT" smtClean="0"/>
              <a:t>Fare clic per modificare lo stile del titolo</a:t>
            </a:r>
            <a:endParaRPr kumimoji="0" lang="en-US"/>
          </a:p>
        </p:txBody>
      </p:sp>
      <p:sp>
        <p:nvSpPr>
          <p:cNvPr id="12" name="Segnaposto data 11"/>
          <p:cNvSpPr>
            <a:spLocks noGrp="1"/>
          </p:cNvSpPr>
          <p:nvPr>
            <p:ph type="dt" sz="half" idx="10"/>
          </p:nvPr>
        </p:nvSpPr>
        <p:spPr/>
        <p:txBody>
          <a:bodyPr/>
          <a:lstStyle/>
          <a:p>
            <a:fld id="{4B6055F8-1D02-4417-9241-55C834FD9970}" type="datetimeFigureOut">
              <a:rPr lang="it-IT" smtClean="0"/>
              <a:pPr/>
              <a:t>04/12/16</a:t>
            </a:fld>
            <a:endParaRPr lang="it-IT" dirty="0"/>
          </a:p>
        </p:txBody>
      </p:sp>
      <p:sp>
        <p:nvSpPr>
          <p:cNvPr id="13" name="Segnaposto numero diapositiva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007B441-5312-499D-93C3-6E37886527FA}" type="slidenum">
              <a:rPr lang="it-IT" smtClean="0"/>
              <a:pPr/>
              <a:t>‹#›</a:t>
            </a:fld>
            <a:endParaRPr lang="it-IT" dirty="0"/>
          </a:p>
        </p:txBody>
      </p:sp>
      <p:sp>
        <p:nvSpPr>
          <p:cNvPr id="14" name="Segnaposto piè di pagina 13"/>
          <p:cNvSpPr>
            <a:spLocks noGrp="1"/>
          </p:cNvSpPr>
          <p:nvPr>
            <p:ph type="ftr" sz="quarter" idx="12"/>
          </p:nvPr>
        </p:nvSpPr>
        <p:spPr/>
        <p:txBody>
          <a:bodyPr/>
          <a:lstStyle/>
          <a:p>
            <a:endParaRPr lang="it-IT" dirty="0"/>
          </a:p>
        </p:txBody>
      </p:sp>
      <p:pic>
        <p:nvPicPr>
          <p:cNvPr id="11" name="Immagine 10" descr="Logo-NewRed-Grande-300DPI-1.jpg"/>
          <p:cNvPicPr>
            <a:picLocks noChangeAspect="1"/>
          </p:cNvPicPr>
          <p:nvPr userDrawn="1"/>
        </p:nvPicPr>
        <p:blipFill>
          <a:blip r:embed="rId2" cstate="print"/>
          <a:stretch>
            <a:fillRect/>
          </a:stretch>
        </p:blipFill>
        <p:spPr>
          <a:xfrm>
            <a:off x="179512" y="6165304"/>
            <a:ext cx="1872208" cy="577318"/>
          </a:xfrm>
          <a:prstGeom prst="rect">
            <a:avLst/>
          </a:prstGeom>
        </p:spPr>
      </p:pic>
      <p:pic>
        <p:nvPicPr>
          <p:cNvPr id="16" name="Immagine 15" descr="flag_yellow_high.jpg"/>
          <p:cNvPicPr>
            <a:picLocks noChangeAspect="1"/>
          </p:cNvPicPr>
          <p:nvPr userDrawn="1"/>
        </p:nvPicPr>
        <p:blipFill>
          <a:blip r:embed="rId3" cstate="print"/>
          <a:stretch>
            <a:fillRect/>
          </a:stretch>
        </p:blipFill>
        <p:spPr>
          <a:xfrm>
            <a:off x="8388235" y="6237312"/>
            <a:ext cx="755765" cy="504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9" name="Segnaposto contenuto 8"/>
          <p:cNvSpPr>
            <a:spLocks noGrp="1"/>
          </p:cNvSpPr>
          <p:nvPr>
            <p:ph sz="quarter" idx="1"/>
          </p:nvPr>
        </p:nvSpPr>
        <p:spPr>
          <a:xfrm>
            <a:off x="609600" y="1589567"/>
            <a:ext cx="38862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844901" y="1589567"/>
            <a:ext cx="38862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8" name="Segnaposto data 7"/>
          <p:cNvSpPr>
            <a:spLocks noGrp="1"/>
          </p:cNvSpPr>
          <p:nvPr>
            <p:ph type="dt" sz="half" idx="15"/>
          </p:nvPr>
        </p:nvSpPr>
        <p:spPr/>
        <p:txBody>
          <a:bodyPr rtlCol="0"/>
          <a:lstStyle/>
          <a:p>
            <a:fld id="{4B6055F8-1D02-4417-9241-55C834FD9970}" type="datetimeFigureOut">
              <a:rPr lang="it-IT" smtClean="0"/>
              <a:pPr/>
              <a:t>04/12/16</a:t>
            </a:fld>
            <a:endParaRPr lang="it-IT" dirty="0"/>
          </a:p>
        </p:txBody>
      </p:sp>
      <p:sp>
        <p:nvSpPr>
          <p:cNvPr id="10" name="Segnaposto numero diapositiva 9"/>
          <p:cNvSpPr>
            <a:spLocks noGrp="1"/>
          </p:cNvSpPr>
          <p:nvPr>
            <p:ph type="sldNum" sz="quarter" idx="16"/>
          </p:nvPr>
        </p:nvSpPr>
        <p:spPr/>
        <p:txBody>
          <a:bodyPr rtlCol="0"/>
          <a:lstStyle/>
          <a:p>
            <a:fld id="{B007B441-5312-499D-93C3-6E37886527FA}" type="slidenum">
              <a:rPr lang="it-IT" smtClean="0"/>
              <a:pPr/>
              <a:t>‹#›</a:t>
            </a:fld>
            <a:endParaRPr lang="it-IT" dirty="0"/>
          </a:p>
        </p:txBody>
      </p:sp>
      <p:sp>
        <p:nvSpPr>
          <p:cNvPr id="12" name="Segnaposto piè di pagina 11"/>
          <p:cNvSpPr>
            <a:spLocks noGrp="1"/>
          </p:cNvSpPr>
          <p:nvPr>
            <p:ph type="ftr" sz="quarter" idx="17"/>
          </p:nvPr>
        </p:nvSpPr>
        <p:spPr/>
        <p:txBody>
          <a:bodyPr rtlCol="0"/>
          <a:lstStyle/>
          <a:p>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533400" y="273050"/>
            <a:ext cx="8153400" cy="869950"/>
          </a:xfrm>
        </p:spPr>
        <p:txBody>
          <a:bodyPr anchor="ctr"/>
          <a:lstStyle>
            <a:lvl1pPr>
              <a:defRPr/>
            </a:lvl1pPr>
          </a:lstStyle>
          <a:p>
            <a:r>
              <a:rPr kumimoji="0" lang="it-IT" smtClean="0"/>
              <a:t>Fare clic per modificare lo stile del titolo</a:t>
            </a:r>
            <a:endParaRPr kumimoji="0" lang="en-US"/>
          </a:p>
        </p:txBody>
      </p:sp>
      <p:sp>
        <p:nvSpPr>
          <p:cNvPr id="11" name="Segnaposto contenuto 10"/>
          <p:cNvSpPr>
            <a:spLocks noGrp="1"/>
          </p:cNvSpPr>
          <p:nvPr>
            <p:ph sz="quarter" idx="2"/>
          </p:nvPr>
        </p:nvSpPr>
        <p:spPr>
          <a:xfrm>
            <a:off x="609600" y="2438400"/>
            <a:ext cx="3886200" cy="35814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quarter" idx="4"/>
          </p:nvPr>
        </p:nvSpPr>
        <p:spPr>
          <a:xfrm>
            <a:off x="4800600" y="2438400"/>
            <a:ext cx="3886200" cy="35814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0" name="Segnaposto data 9"/>
          <p:cNvSpPr>
            <a:spLocks noGrp="1"/>
          </p:cNvSpPr>
          <p:nvPr>
            <p:ph type="dt" sz="half" idx="15"/>
          </p:nvPr>
        </p:nvSpPr>
        <p:spPr/>
        <p:txBody>
          <a:bodyPr rtlCol="0"/>
          <a:lstStyle/>
          <a:p>
            <a:fld id="{4B6055F8-1D02-4417-9241-55C834FD9970}" type="datetimeFigureOut">
              <a:rPr lang="it-IT" smtClean="0"/>
              <a:pPr/>
              <a:t>04/12/16</a:t>
            </a:fld>
            <a:endParaRPr lang="it-IT" dirty="0"/>
          </a:p>
        </p:txBody>
      </p:sp>
      <p:sp>
        <p:nvSpPr>
          <p:cNvPr id="12" name="Segnaposto numero diapositiva 11"/>
          <p:cNvSpPr>
            <a:spLocks noGrp="1"/>
          </p:cNvSpPr>
          <p:nvPr>
            <p:ph type="sldNum" sz="quarter" idx="16"/>
          </p:nvPr>
        </p:nvSpPr>
        <p:spPr/>
        <p:txBody>
          <a:bodyPr rtlCol="0"/>
          <a:lstStyle/>
          <a:p>
            <a:fld id="{B007B441-5312-499D-93C3-6E37886527FA}" type="slidenum">
              <a:rPr lang="it-IT" smtClean="0"/>
              <a:pPr/>
              <a:t>‹#›</a:t>
            </a:fld>
            <a:endParaRPr lang="it-IT" dirty="0"/>
          </a:p>
        </p:txBody>
      </p:sp>
      <p:sp>
        <p:nvSpPr>
          <p:cNvPr id="14" name="Segnaposto piè di pagina 13"/>
          <p:cNvSpPr>
            <a:spLocks noGrp="1"/>
          </p:cNvSpPr>
          <p:nvPr>
            <p:ph type="ftr" sz="quarter" idx="17"/>
          </p:nvPr>
        </p:nvSpPr>
        <p:spPr/>
        <p:txBody>
          <a:bodyPr rtlCol="0"/>
          <a:lstStyle/>
          <a:p>
            <a:endParaRPr lang="it-IT" dirty="0"/>
          </a:p>
        </p:txBody>
      </p:sp>
      <p:sp>
        <p:nvSpPr>
          <p:cNvPr id="16" name="Segnaposto tes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it-IT" dirty="0" smtClean="0"/>
              <a:t>Fare clic per modificare stili del testo dello schema</a:t>
            </a:r>
          </a:p>
        </p:txBody>
      </p:sp>
      <p:sp>
        <p:nvSpPr>
          <p:cNvPr id="15" name="Segnaposto tes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it-IT" dirty="0" smtClean="0"/>
              <a:t>Fare clic per modificare stili del testo dello schema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4B6055F8-1D02-4417-9241-55C834FD9970}" type="datetimeFigureOut">
              <a:rPr lang="it-IT" smtClean="0"/>
              <a:pPr/>
              <a:t>04/12/16</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lvl1pPr>
              <a:defRPr>
                <a:solidFill>
                  <a:srgbClr val="FFFFFF"/>
                </a:solidFill>
              </a:defRPr>
            </a:lvl1pPr>
          </a:lstStyle>
          <a:p>
            <a:fld id="{B007B441-5312-499D-93C3-6E37886527FA}" type="slidenum">
              <a:rPr lang="it-IT" smtClean="0"/>
              <a:pPr/>
              <a:t>‹#›</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B6055F8-1D02-4417-9241-55C834FD9970}" type="datetimeFigureOut">
              <a:rPr lang="it-IT" smtClean="0"/>
              <a:pPr/>
              <a:t>04/12/16</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a:xfrm>
            <a:off x="0" y="6248400"/>
            <a:ext cx="533400" cy="381000"/>
          </a:xfrm>
        </p:spPr>
        <p:txBody>
          <a:bodyPr/>
          <a:lstStyle>
            <a:lvl1pPr>
              <a:defRPr>
                <a:solidFill>
                  <a:schemeClr val="tx2"/>
                </a:solidFill>
              </a:defRPr>
            </a:lvl1pPr>
          </a:lstStyle>
          <a:p>
            <a:fld id="{B007B441-5312-499D-93C3-6E37886527FA}" type="slidenum">
              <a:rPr lang="it-IT" smtClean="0"/>
              <a:pPr/>
              <a:t>‹#›</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0" y="273050"/>
            <a:ext cx="8077200" cy="869950"/>
          </a:xfrm>
        </p:spPr>
        <p:txBody>
          <a:bodyPr anchor="ctr"/>
          <a:lstStyle>
            <a:lvl1pPr algn="l">
              <a:buNone/>
              <a:defRPr sz="4400" b="0"/>
            </a:lvl1p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04/12/16</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lvl1pPr>
              <a:defRPr>
                <a:solidFill>
                  <a:srgbClr val="FFFFFF"/>
                </a:solidFill>
              </a:defRPr>
            </a:lvl1pPr>
          </a:lstStyle>
          <a:p>
            <a:fld id="{B007B441-5312-499D-93C3-6E37886527FA}" type="slidenum">
              <a:rPr lang="it-IT" smtClean="0"/>
              <a:pPr/>
              <a:t>‹#›</a:t>
            </a:fld>
            <a:endParaRPr lang="it-IT" dirty="0"/>
          </a:p>
        </p:txBody>
      </p:sp>
      <p:sp>
        <p:nvSpPr>
          <p:cNvPr id="3" name="Segnaposto tes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9" name="Segnaposto contenuto 8"/>
          <p:cNvSpPr>
            <a:spLocks noGrp="1"/>
          </p:cNvSpPr>
          <p:nvPr>
            <p:ph sz="quarter" idx="1"/>
          </p:nvPr>
        </p:nvSpPr>
        <p:spPr>
          <a:xfrm>
            <a:off x="2362200" y="1752600"/>
            <a:ext cx="6400800" cy="44196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Ref idx="1001">
        <a:schemeClr val="bg1"/>
      </p:bgRef>
    </p:bg>
    <p:spTree>
      <p:nvGrpSpPr>
        <p:cNvPr id="1" name=""/>
        <p:cNvGrpSpPr/>
        <p:nvPr/>
      </p:nvGrpSpPr>
      <p:grpSpPr>
        <a:xfrm>
          <a:off x="0" y="0"/>
          <a:ext cx="0" cy="0"/>
          <a:chOff x="0" y="0"/>
          <a:chExt cx="0" cy="0"/>
        </a:xfrm>
      </p:grpSpPr>
      <p:sp>
        <p:nvSpPr>
          <p:cNvPr id="4" name="Segnaposto tes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it-IT" smtClean="0"/>
              <a:t>Fare clic per modificare stili del testo dello schema</a:t>
            </a:r>
          </a:p>
        </p:txBody>
      </p:sp>
      <p:sp>
        <p:nvSpPr>
          <p:cNvPr id="8" name="Rettango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ttango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ttango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it-IT" smtClean="0"/>
              <a:t>Fare clic per modificare lo stile del titolo</a:t>
            </a:r>
            <a:endParaRPr kumimoji="0" lang="en-US"/>
          </a:p>
        </p:txBody>
      </p:sp>
      <p:sp>
        <p:nvSpPr>
          <p:cNvPr id="11" name="Rettango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egnaposto data 11"/>
          <p:cNvSpPr>
            <a:spLocks noGrp="1"/>
          </p:cNvSpPr>
          <p:nvPr>
            <p:ph type="dt" sz="half" idx="10"/>
          </p:nvPr>
        </p:nvSpPr>
        <p:spPr>
          <a:xfrm>
            <a:off x="6248400" y="6248400"/>
            <a:ext cx="2667000" cy="365125"/>
          </a:xfrm>
        </p:spPr>
        <p:txBody>
          <a:bodyPr rtlCol="0"/>
          <a:lstStyle/>
          <a:p>
            <a:fld id="{4B6055F8-1D02-4417-9241-55C834FD9970}" type="datetimeFigureOut">
              <a:rPr lang="it-IT" smtClean="0"/>
              <a:pPr/>
              <a:t>04/12/16</a:t>
            </a:fld>
            <a:endParaRPr lang="it-IT" dirty="0"/>
          </a:p>
        </p:txBody>
      </p:sp>
      <p:sp>
        <p:nvSpPr>
          <p:cNvPr id="13" name="Segnaposto numero diapositiva 12"/>
          <p:cNvSpPr>
            <a:spLocks noGrp="1"/>
          </p:cNvSpPr>
          <p:nvPr>
            <p:ph type="sldNum" sz="quarter" idx="11"/>
          </p:nvPr>
        </p:nvSpPr>
        <p:spPr>
          <a:xfrm>
            <a:off x="0" y="4667249"/>
            <a:ext cx="1447800" cy="663578"/>
          </a:xfrm>
        </p:spPr>
        <p:txBody>
          <a:bodyPr rtlCol="0"/>
          <a:lstStyle>
            <a:lvl1pPr>
              <a:defRPr sz="2800"/>
            </a:lvl1pPr>
          </a:lstStyle>
          <a:p>
            <a:fld id="{B007B441-5312-499D-93C3-6E37886527FA}" type="slidenum">
              <a:rPr lang="it-IT" smtClean="0"/>
              <a:pPr/>
              <a:t>‹#›</a:t>
            </a:fld>
            <a:endParaRPr lang="it-IT" dirty="0"/>
          </a:p>
        </p:txBody>
      </p:sp>
      <p:sp>
        <p:nvSpPr>
          <p:cNvPr id="14" name="Segnaposto piè di pagina 13"/>
          <p:cNvSpPr>
            <a:spLocks noGrp="1"/>
          </p:cNvSpPr>
          <p:nvPr>
            <p:ph type="ftr" sz="quarter" idx="12"/>
          </p:nvPr>
        </p:nvSpPr>
        <p:spPr>
          <a:xfrm>
            <a:off x="1600200" y="6248206"/>
            <a:ext cx="4572000" cy="365125"/>
          </a:xfrm>
        </p:spPr>
        <p:txBody>
          <a:bodyPr rtlCol="0"/>
          <a:lstStyle/>
          <a:p>
            <a:endParaRPr lang="it-IT" dirty="0"/>
          </a:p>
        </p:txBody>
      </p:sp>
      <p:sp>
        <p:nvSpPr>
          <p:cNvPr id="3" name="Segnaposto immagin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it-IT" dirty="0" smtClean="0"/>
              <a:t>Fare clic sull'icona per inserire un'immagine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jpeg"/><Relationship Id="rId1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Segnaposto titolo 21"/>
          <p:cNvSpPr>
            <a:spLocks noGrp="1"/>
          </p:cNvSpPr>
          <p:nvPr>
            <p:ph type="title"/>
          </p:nvPr>
        </p:nvSpPr>
        <p:spPr>
          <a:xfrm>
            <a:off x="609600" y="228600"/>
            <a:ext cx="8153400" cy="990600"/>
          </a:xfrm>
          <a:prstGeom prst="rect">
            <a:avLst/>
          </a:prstGeom>
        </p:spPr>
        <p:txBody>
          <a:bodyPr vert="horz" anchor="ctr">
            <a:normAutofit/>
          </a:bodyPr>
          <a:lstStyle/>
          <a:p>
            <a:r>
              <a:rPr kumimoji="0" lang="en-US" noProof="0" dirty="0" smtClean="0"/>
              <a:t>Fare </a:t>
            </a:r>
            <a:r>
              <a:rPr kumimoji="0" lang="en-US" noProof="0" dirty="0" err="1" smtClean="0"/>
              <a:t>clic</a:t>
            </a:r>
            <a:r>
              <a:rPr kumimoji="0" lang="en-US" noProof="0" dirty="0" smtClean="0"/>
              <a:t> per </a:t>
            </a:r>
            <a:r>
              <a:rPr kumimoji="0" lang="en-US" noProof="0" dirty="0" err="1" smtClean="0"/>
              <a:t>modificare</a:t>
            </a:r>
            <a:r>
              <a:rPr kumimoji="0" lang="en-US" noProof="0" dirty="0" smtClean="0"/>
              <a:t> lo stile del </a:t>
            </a:r>
            <a:r>
              <a:rPr kumimoji="0" lang="en-US" noProof="0" dirty="0" err="1" smtClean="0"/>
              <a:t>titolo</a:t>
            </a:r>
            <a:endParaRPr kumimoji="0" lang="en-US" noProof="0" dirty="0"/>
          </a:p>
        </p:txBody>
      </p:sp>
      <p:sp>
        <p:nvSpPr>
          <p:cNvPr id="13" name="Segnaposto tes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4" name="Segnaposto data 13"/>
          <p:cNvSpPr>
            <a:spLocks noGrp="1"/>
          </p:cNvSpPr>
          <p:nvPr>
            <p:ph type="dt" sz="half" idx="2"/>
          </p:nvPr>
        </p:nvSpPr>
        <p:spPr>
          <a:xfrm>
            <a:off x="5580112" y="6381328"/>
            <a:ext cx="3110880" cy="360040"/>
          </a:xfrm>
          <a:prstGeom prst="rect">
            <a:avLst/>
          </a:prstGeom>
        </p:spPr>
        <p:txBody>
          <a:bodyPr vert="horz" anchor="ctr" anchorCtr="0"/>
          <a:lstStyle>
            <a:lvl1pPr algn="l" eaLnBrk="1" latinLnBrk="0" hangingPunct="1">
              <a:defRPr kumimoji="0" sz="1000" b="1">
                <a:solidFill>
                  <a:srgbClr val="002060"/>
                </a:solidFill>
                <a:latin typeface="Calibri" pitchFamily="34" charset="0"/>
              </a:defRPr>
            </a:lvl1pPr>
          </a:lstStyle>
          <a:p>
            <a:r>
              <a:rPr lang="it-IT" dirty="0" err="1" smtClean="0"/>
              <a:t>This</a:t>
            </a:r>
            <a:r>
              <a:rPr lang="it-IT" dirty="0" smtClean="0"/>
              <a:t> project </a:t>
            </a:r>
            <a:r>
              <a:rPr lang="it-IT" dirty="0" err="1" smtClean="0"/>
              <a:t>is</a:t>
            </a:r>
            <a:r>
              <a:rPr lang="it-IT" dirty="0" smtClean="0"/>
              <a:t> </a:t>
            </a:r>
            <a:r>
              <a:rPr lang="it-IT" dirty="0" err="1" smtClean="0"/>
              <a:t>funded</a:t>
            </a:r>
            <a:r>
              <a:rPr lang="it-IT" dirty="0" smtClean="0"/>
              <a:t> </a:t>
            </a:r>
            <a:r>
              <a:rPr lang="it-IT" dirty="0" err="1" smtClean="0"/>
              <a:t>by</a:t>
            </a:r>
            <a:r>
              <a:rPr lang="it-IT" dirty="0" smtClean="0"/>
              <a:t> the </a:t>
            </a:r>
            <a:r>
              <a:rPr lang="it-IT" dirty="0" err="1" smtClean="0"/>
              <a:t>European</a:t>
            </a:r>
            <a:r>
              <a:rPr lang="it-IT" dirty="0" smtClean="0"/>
              <a:t> </a:t>
            </a:r>
            <a:r>
              <a:rPr lang="it-IT" dirty="0" err="1" smtClean="0"/>
              <a:t>Union</a:t>
            </a:r>
            <a:endParaRPr lang="it-IT" dirty="0"/>
          </a:p>
        </p:txBody>
      </p:sp>
      <p:sp>
        <p:nvSpPr>
          <p:cNvPr id="3" name="Segnaposto piè di pagina 2"/>
          <p:cNvSpPr>
            <a:spLocks noGrp="1"/>
          </p:cNvSpPr>
          <p:nvPr>
            <p:ph type="ftr" sz="quarter" idx="3"/>
          </p:nvPr>
        </p:nvSpPr>
        <p:spPr>
          <a:xfrm>
            <a:off x="611561" y="6381328"/>
            <a:ext cx="4536504" cy="365125"/>
          </a:xfrm>
          <a:prstGeom prst="rect">
            <a:avLst/>
          </a:prstGeom>
        </p:spPr>
        <p:txBody>
          <a:bodyPr vert="horz" anchor="ctr"/>
          <a:lstStyle>
            <a:lvl1pPr algn="r" eaLnBrk="1" latinLnBrk="0" hangingPunct="1">
              <a:defRPr kumimoji="0" sz="1400">
                <a:solidFill>
                  <a:schemeClr val="tx2"/>
                </a:solidFill>
              </a:defRPr>
            </a:lvl1pPr>
          </a:lstStyle>
          <a:p>
            <a:endParaRPr lang="it-IT" dirty="0"/>
          </a:p>
        </p:txBody>
      </p:sp>
      <p:sp>
        <p:nvSpPr>
          <p:cNvPr id="7" name="Rettango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ttango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ttango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egnaposto numero diapositiva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r>
              <a:rPr lang="it-IT" dirty="0" smtClean="0"/>
              <a:t>N/</a:t>
            </a:r>
            <a:endParaRPr lang="it-IT" dirty="0"/>
          </a:p>
        </p:txBody>
      </p:sp>
      <p:pic>
        <p:nvPicPr>
          <p:cNvPr id="11" name="Immagine 10" descr="flag_yellow_high.jpg"/>
          <p:cNvPicPr>
            <a:picLocks noChangeAspect="1"/>
          </p:cNvPicPr>
          <p:nvPr userDrawn="1"/>
        </p:nvPicPr>
        <p:blipFill>
          <a:blip r:embed="rId13" cstate="print"/>
          <a:stretch>
            <a:fillRect/>
          </a:stretch>
        </p:blipFill>
        <p:spPr>
          <a:xfrm>
            <a:off x="8388235" y="6237312"/>
            <a:ext cx="755765" cy="504056"/>
          </a:xfrm>
          <a:prstGeom prst="rect">
            <a:avLst/>
          </a:prstGeom>
        </p:spPr>
      </p:pic>
      <p:pic>
        <p:nvPicPr>
          <p:cNvPr id="15" name="Immagine 14" descr="Logo-NewRed-Grande-300DPI-1.jpg"/>
          <p:cNvPicPr>
            <a:picLocks noChangeAspect="1"/>
          </p:cNvPicPr>
          <p:nvPr userDrawn="1"/>
        </p:nvPicPr>
        <p:blipFill>
          <a:blip r:embed="rId14" cstate="print"/>
          <a:stretch>
            <a:fillRect/>
          </a:stretch>
        </p:blipFill>
        <p:spPr>
          <a:xfrm>
            <a:off x="179512" y="6165304"/>
            <a:ext cx="1872208" cy="577318"/>
          </a:xfrm>
          <a:prstGeom prst="rect">
            <a:avLst/>
          </a:prstGeom>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Calibri"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itolo 8"/>
          <p:cNvSpPr>
            <a:spLocks noGrp="1"/>
          </p:cNvSpPr>
          <p:nvPr>
            <p:ph type="ctrTitle"/>
          </p:nvPr>
        </p:nvSpPr>
        <p:spPr>
          <a:xfrm>
            <a:off x="539552" y="1268760"/>
            <a:ext cx="8280920" cy="3240360"/>
          </a:xfrm>
        </p:spPr>
        <p:txBody>
          <a:bodyPr>
            <a:noAutofit/>
          </a:bodyPr>
          <a:lstStyle/>
          <a:p>
            <a:pPr algn="ctr"/>
            <a:r>
              <a:rPr lang="en-US" sz="2400" dirty="0" smtClean="0">
                <a:solidFill>
                  <a:schemeClr val="bg1">
                    <a:lumMod val="75000"/>
                  </a:schemeClr>
                </a:solidFill>
              </a:rPr>
              <a:t/>
            </a:r>
            <a:br>
              <a:rPr lang="en-US" sz="2400" dirty="0" smtClean="0">
                <a:solidFill>
                  <a:schemeClr val="bg1">
                    <a:lumMod val="75000"/>
                  </a:schemeClr>
                </a:solidFill>
              </a:rPr>
            </a:br>
            <a:r>
              <a:rPr lang="en-US" sz="2400" dirty="0">
                <a:solidFill>
                  <a:schemeClr val="bg1">
                    <a:lumMod val="75000"/>
                  </a:schemeClr>
                </a:solidFill>
              </a:rPr>
              <a:t/>
            </a:r>
            <a:br>
              <a:rPr lang="en-US" sz="2400" dirty="0">
                <a:solidFill>
                  <a:schemeClr val="bg1">
                    <a:lumMod val="75000"/>
                  </a:schemeClr>
                </a:solidFill>
              </a:rPr>
            </a:br>
            <a:r>
              <a:rPr lang="en-US" sz="3200" dirty="0">
                <a:solidFill>
                  <a:schemeClr val="bg1">
                    <a:lumMod val="75000"/>
                  </a:schemeClr>
                </a:solidFill>
              </a:rPr>
              <a:t>Agent-based Modeling of Migrant Workers Residential Dynamics within a Mega-city Region: the Case of Pearl River Delta, China </a:t>
            </a:r>
            <a:r>
              <a:rPr lang="en-US" sz="2400" dirty="0" smtClean="0">
                <a:solidFill>
                  <a:schemeClr val="bg1">
                    <a:lumMod val="75000"/>
                  </a:schemeClr>
                </a:solidFill>
              </a:rPr>
              <a:t/>
            </a:r>
            <a:br>
              <a:rPr lang="en-US" sz="2400" dirty="0" smtClean="0">
                <a:solidFill>
                  <a:schemeClr val="bg1">
                    <a:lumMod val="75000"/>
                  </a:schemeClr>
                </a:solidFill>
              </a:rPr>
            </a:br>
            <a:r>
              <a:rPr lang="en-US" sz="2400" dirty="0">
                <a:solidFill>
                  <a:schemeClr val="bg1">
                    <a:lumMod val="75000"/>
                  </a:schemeClr>
                </a:solidFill>
              </a:rPr>
              <a:t/>
            </a:r>
            <a:br>
              <a:rPr lang="en-US" sz="2400" dirty="0">
                <a:solidFill>
                  <a:schemeClr val="bg1">
                    <a:lumMod val="75000"/>
                  </a:schemeClr>
                </a:solidFill>
              </a:rPr>
            </a:br>
            <a:r>
              <a:rPr lang="en-US" sz="1800" dirty="0" err="1" smtClean="0">
                <a:solidFill>
                  <a:schemeClr val="bg1">
                    <a:lumMod val="75000"/>
                  </a:schemeClr>
                </a:solidFill>
              </a:rPr>
              <a:t>Cinzia</a:t>
            </a:r>
            <a:r>
              <a:rPr lang="en-US" sz="1800" dirty="0" smtClean="0">
                <a:solidFill>
                  <a:schemeClr val="bg1">
                    <a:lumMod val="75000"/>
                  </a:schemeClr>
                </a:solidFill>
              </a:rPr>
              <a:t> </a:t>
            </a:r>
            <a:r>
              <a:rPr lang="en-US" sz="1800" dirty="0">
                <a:solidFill>
                  <a:schemeClr val="bg1">
                    <a:lumMod val="75000"/>
                  </a:schemeClr>
                </a:solidFill>
              </a:rPr>
              <a:t>Losavio</a:t>
            </a:r>
            <a:r>
              <a:rPr lang="en-US" sz="1800" baseline="30000" dirty="0">
                <a:solidFill>
                  <a:schemeClr val="bg1">
                    <a:lumMod val="75000"/>
                  </a:schemeClr>
                </a:solidFill>
              </a:rPr>
              <a:t>1</a:t>
            </a:r>
            <a:r>
              <a:rPr lang="en-US" sz="1800" dirty="0">
                <a:solidFill>
                  <a:schemeClr val="bg1">
                    <a:lumMod val="75000"/>
                  </a:schemeClr>
                </a:solidFill>
              </a:rPr>
              <a:t> and </a:t>
            </a:r>
            <a:r>
              <a:rPr lang="en-US" sz="1800" dirty="0" err="1">
                <a:solidFill>
                  <a:schemeClr val="bg1">
                    <a:lumMod val="75000"/>
                  </a:schemeClr>
                </a:solidFill>
              </a:rPr>
              <a:t>Juste</a:t>
            </a:r>
            <a:r>
              <a:rPr lang="en-US" sz="1800" dirty="0">
                <a:solidFill>
                  <a:schemeClr val="bg1">
                    <a:lumMod val="75000"/>
                  </a:schemeClr>
                </a:solidFill>
              </a:rPr>
              <a:t> Raimbault</a:t>
            </a:r>
            <a:r>
              <a:rPr lang="en-US" sz="1800" baseline="30000" dirty="0">
                <a:solidFill>
                  <a:schemeClr val="bg1">
                    <a:lumMod val="75000"/>
                  </a:schemeClr>
                </a:solidFill>
              </a:rPr>
              <a:t>1,2</a:t>
            </a:r>
            <a:r>
              <a:rPr lang="en-US" sz="1800" dirty="0">
                <a:solidFill>
                  <a:schemeClr val="bg1">
                    <a:lumMod val="75000"/>
                  </a:schemeClr>
                </a:solidFill>
              </a:rPr>
              <a:t/>
            </a:r>
            <a:br>
              <a:rPr lang="en-US" sz="1800" dirty="0">
                <a:solidFill>
                  <a:schemeClr val="bg1">
                    <a:lumMod val="75000"/>
                  </a:schemeClr>
                </a:solidFill>
              </a:rPr>
            </a:br>
            <a:r>
              <a:rPr lang="en-US" sz="1800" dirty="0">
                <a:solidFill>
                  <a:schemeClr val="bg1">
                    <a:lumMod val="75000"/>
                  </a:schemeClr>
                </a:solidFill>
              </a:rPr>
              <a:t>(1) UMR CNRS 8504 </a:t>
            </a:r>
            <a:r>
              <a:rPr lang="en-US" sz="1800" dirty="0" err="1">
                <a:solidFill>
                  <a:schemeClr val="bg1">
                    <a:lumMod val="75000"/>
                  </a:schemeClr>
                </a:solidFill>
              </a:rPr>
              <a:t>Géographie-cités</a:t>
            </a:r>
            <a:r>
              <a:rPr lang="en-US" sz="1800" dirty="0">
                <a:solidFill>
                  <a:schemeClr val="bg1">
                    <a:lumMod val="75000"/>
                  </a:schemeClr>
                </a:solidFill>
              </a:rPr>
              <a:t> and (2) UMR-T IFSTTAR 9403 LVMT </a:t>
            </a:r>
            <a:endParaRPr lang="it-IT" sz="1800" dirty="0">
              <a:solidFill>
                <a:schemeClr val="bg1">
                  <a:lumMod val="75000"/>
                </a:schemeClr>
              </a:solidFill>
            </a:endParaRPr>
          </a:p>
        </p:txBody>
      </p:sp>
      <p:sp>
        <p:nvSpPr>
          <p:cNvPr id="10" name="Sottotitolo 9"/>
          <p:cNvSpPr>
            <a:spLocks noGrp="1"/>
          </p:cNvSpPr>
          <p:nvPr>
            <p:ph type="subTitle" idx="1"/>
          </p:nvPr>
        </p:nvSpPr>
        <p:spPr>
          <a:xfrm>
            <a:off x="2555776" y="4797152"/>
            <a:ext cx="4248472" cy="432048"/>
          </a:xfrm>
        </p:spPr>
        <p:txBody>
          <a:bodyPr>
            <a:normAutofit/>
          </a:bodyPr>
          <a:lstStyle/>
          <a:p>
            <a:r>
              <a:rPr lang="it-IT" dirty="0">
                <a:solidFill>
                  <a:schemeClr val="bg1">
                    <a:lumMod val="75000"/>
                  </a:schemeClr>
                </a:solidFill>
              </a:rPr>
              <a:t>Medium Project Seminar, </a:t>
            </a:r>
            <a:r>
              <a:rPr lang="it-IT" dirty="0" smtClean="0">
                <a:solidFill>
                  <a:schemeClr val="bg1">
                    <a:lumMod val="75000"/>
                  </a:schemeClr>
                </a:solidFill>
              </a:rPr>
              <a:t>4</a:t>
            </a:r>
            <a:r>
              <a:rPr lang="en-US" dirty="0" err="1" smtClean="0">
                <a:solidFill>
                  <a:schemeClr val="bg1">
                    <a:lumMod val="75000"/>
                  </a:schemeClr>
                </a:solidFill>
              </a:rPr>
              <a:t>th</a:t>
            </a:r>
            <a:r>
              <a:rPr lang="en-US" dirty="0" smtClean="0">
                <a:solidFill>
                  <a:schemeClr val="bg1">
                    <a:lumMod val="75000"/>
                  </a:schemeClr>
                </a:solidFill>
              </a:rPr>
              <a:t> </a:t>
            </a:r>
            <a:r>
              <a:rPr lang="it-IT" dirty="0" err="1" smtClean="0">
                <a:solidFill>
                  <a:schemeClr val="bg1">
                    <a:lumMod val="75000"/>
                  </a:schemeClr>
                </a:solidFill>
              </a:rPr>
              <a:t>December</a:t>
            </a:r>
            <a:r>
              <a:rPr lang="it-IT" dirty="0" smtClean="0">
                <a:solidFill>
                  <a:schemeClr val="bg1">
                    <a:lumMod val="75000"/>
                  </a:schemeClr>
                </a:solidFill>
              </a:rPr>
              <a:t> </a:t>
            </a:r>
            <a:r>
              <a:rPr lang="it-IT" dirty="0">
                <a:solidFill>
                  <a:schemeClr val="bg1">
                    <a:lumMod val="75000"/>
                  </a:schemeClr>
                </a:solidFill>
              </a:rPr>
              <a:t>2016 </a:t>
            </a:r>
          </a:p>
          <a:p>
            <a:endParaRPr lang="it-IT" dirty="0">
              <a:solidFill>
                <a:srgbClr val="3F6E9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Implementation</a:t>
            </a:r>
            <a:endParaRPr lang="en-US" dirty="0"/>
          </a:p>
        </p:txBody>
      </p:sp>
      <p:pic>
        <p:nvPicPr>
          <p:cNvPr id="3" name="Picture 2" descr="ex_interfa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820584"/>
            <a:ext cx="6264696" cy="3195886"/>
          </a:xfrm>
          <a:prstGeom prst="rect">
            <a:avLst/>
          </a:prstGeom>
        </p:spPr>
      </p:pic>
      <p:sp>
        <p:nvSpPr>
          <p:cNvPr id="4" name="Segnaposto contenuto 2"/>
          <p:cNvSpPr>
            <a:spLocks noGrp="1"/>
          </p:cNvSpPr>
          <p:nvPr>
            <p:ph sz="quarter" idx="1"/>
          </p:nvPr>
        </p:nvSpPr>
        <p:spPr>
          <a:xfrm>
            <a:off x="612648" y="1600200"/>
            <a:ext cx="8153400" cy="1036712"/>
          </a:xfrm>
        </p:spPr>
        <p:txBody>
          <a:bodyPr>
            <a:normAutofit lnSpcReduction="10000"/>
          </a:bodyPr>
          <a:lstStyle/>
          <a:p>
            <a:pPr marL="0" indent="0" algn="just">
              <a:buNone/>
            </a:pPr>
            <a:r>
              <a:rPr lang="en-US" sz="2000" dirty="0" smtClean="0"/>
              <a:t>Implementation in </a:t>
            </a:r>
            <a:r>
              <a:rPr lang="en-US" sz="2000" dirty="0" err="1" smtClean="0"/>
              <a:t>NetLogo</a:t>
            </a:r>
            <a:r>
              <a:rPr lang="en-US" sz="2000" dirty="0" smtClean="0"/>
              <a:t> (</a:t>
            </a:r>
            <a:r>
              <a:rPr lang="en-US" sz="2000" dirty="0" err="1" smtClean="0"/>
              <a:t>Wilenski</a:t>
            </a:r>
            <a:r>
              <a:rPr lang="en-US" sz="2000" dirty="0" smtClean="0"/>
              <a:t>, 1999) ; High Performance Computing exploration with </a:t>
            </a:r>
            <a:r>
              <a:rPr lang="en-US" sz="2000" dirty="0" err="1" smtClean="0"/>
              <a:t>OpenMole</a:t>
            </a:r>
            <a:r>
              <a:rPr lang="en-US" sz="2000" dirty="0" smtClean="0"/>
              <a:t> (</a:t>
            </a:r>
            <a:r>
              <a:rPr lang="en-US" sz="2000" dirty="0" err="1" smtClean="0"/>
              <a:t>Reuillon</a:t>
            </a:r>
            <a:r>
              <a:rPr lang="en-US" sz="2000" dirty="0" smtClean="0"/>
              <a:t> et al., 2013)</a:t>
            </a:r>
          </a:p>
          <a:p>
            <a:pPr marL="0" indent="0" algn="just">
              <a:buNone/>
            </a:pPr>
            <a:r>
              <a:rPr lang="en-US" sz="2000" dirty="0" smtClean="0"/>
              <a:t>Synthetic Data : Synthetic city system</a:t>
            </a:r>
          </a:p>
        </p:txBody>
      </p:sp>
    </p:spTree>
    <p:extLst>
      <p:ext uri="{BB962C8B-B14F-4D97-AF65-F5344CB8AC3E}">
        <p14:creationId xmlns:p14="http://schemas.microsoft.com/office/powerpoint/2010/main" val="3094758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Results : Convergence</a:t>
            </a:r>
            <a:endParaRPr lang="en-US" dirty="0"/>
          </a:p>
        </p:txBody>
      </p:sp>
      <p:sp>
        <p:nvSpPr>
          <p:cNvPr id="3" name="Segnaposto contenuto 2"/>
          <p:cNvSpPr>
            <a:spLocks noGrp="1"/>
          </p:cNvSpPr>
          <p:nvPr>
            <p:ph sz="quarter" idx="1"/>
          </p:nvPr>
        </p:nvSpPr>
        <p:spPr>
          <a:xfrm>
            <a:off x="611560" y="1628800"/>
            <a:ext cx="8153400" cy="604664"/>
          </a:xfrm>
        </p:spPr>
        <p:txBody>
          <a:bodyPr>
            <a:normAutofit fontScale="92500" lnSpcReduction="20000"/>
          </a:bodyPr>
          <a:lstStyle/>
          <a:p>
            <a:pPr marL="0" indent="0" algn="just">
              <a:buNone/>
            </a:pPr>
            <a:r>
              <a:rPr lang="en-US" sz="2000" dirty="0" smtClean="0"/>
              <a:t>Internal validation by checking statistical convergence and establish number of repetitions needed</a:t>
            </a:r>
          </a:p>
        </p:txBody>
      </p:sp>
      <p:pic>
        <p:nvPicPr>
          <p:cNvPr id="4" name="Picture 3" descr="hist_indi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348880"/>
            <a:ext cx="3796928" cy="3634732"/>
          </a:xfrm>
          <a:prstGeom prst="rect">
            <a:avLst/>
          </a:prstGeom>
        </p:spPr>
      </p:pic>
      <p:pic>
        <p:nvPicPr>
          <p:cNvPr id="5" name="Picture 4" descr="hist_wealthGa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348880"/>
            <a:ext cx="3672408" cy="3537073"/>
          </a:xfrm>
          <a:prstGeom prst="rect">
            <a:avLst/>
          </a:prstGeom>
        </p:spPr>
      </p:pic>
    </p:spTree>
    <p:extLst>
      <p:ext uri="{BB962C8B-B14F-4D97-AF65-F5344CB8AC3E}">
        <p14:creationId xmlns:p14="http://schemas.microsoft.com/office/powerpoint/2010/main" val="48606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Results : Phase Diagrams</a:t>
            </a:r>
            <a:endParaRPr lang="en-US" dirty="0"/>
          </a:p>
        </p:txBody>
      </p:sp>
      <p:sp>
        <p:nvSpPr>
          <p:cNvPr id="3" name="Segnaposto contenuto 2"/>
          <p:cNvSpPr>
            <a:spLocks noGrp="1"/>
          </p:cNvSpPr>
          <p:nvPr>
            <p:ph sz="quarter" idx="1"/>
          </p:nvPr>
        </p:nvSpPr>
        <p:spPr>
          <a:xfrm>
            <a:off x="611560" y="1628800"/>
            <a:ext cx="8153400" cy="604664"/>
          </a:xfrm>
        </p:spPr>
        <p:txBody>
          <a:bodyPr>
            <a:normAutofit/>
          </a:bodyPr>
          <a:lstStyle/>
          <a:p>
            <a:pPr marL="0" indent="0" algn="just">
              <a:buNone/>
            </a:pPr>
            <a:r>
              <a:rPr lang="en-US" sz="2000" dirty="0" smtClean="0"/>
              <a:t>Grid Exploration of the parameter space</a:t>
            </a:r>
          </a:p>
        </p:txBody>
      </p:sp>
    </p:spTree>
    <p:extLst>
      <p:ext uri="{BB962C8B-B14F-4D97-AF65-F5344CB8AC3E}">
        <p14:creationId xmlns:p14="http://schemas.microsoft.com/office/powerpoint/2010/main" val="386275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Perspectives</a:t>
            </a:r>
            <a:endParaRPr lang="en-US" dirty="0"/>
          </a:p>
        </p:txBody>
      </p:sp>
      <p:sp>
        <p:nvSpPr>
          <p:cNvPr id="3" name="Segnaposto contenuto 2"/>
          <p:cNvSpPr>
            <a:spLocks noGrp="1"/>
          </p:cNvSpPr>
          <p:nvPr>
            <p:ph sz="quarter" idx="1"/>
          </p:nvPr>
        </p:nvSpPr>
        <p:spPr>
          <a:xfrm>
            <a:off x="612648" y="1600200"/>
            <a:ext cx="8153400" cy="4493096"/>
          </a:xfrm>
        </p:spPr>
        <p:txBody>
          <a:bodyPr>
            <a:normAutofit lnSpcReduction="10000"/>
          </a:bodyPr>
          <a:lstStyle/>
          <a:p>
            <a:pPr algn="just">
              <a:buFont typeface="Arial"/>
              <a:buChar char="•"/>
            </a:pPr>
            <a:r>
              <a:rPr lang="fr-FR" sz="2400" dirty="0" err="1" smtClean="0"/>
              <a:t>Next</a:t>
            </a:r>
            <a:r>
              <a:rPr lang="fr-FR" sz="2400" dirty="0" smtClean="0"/>
              <a:t> </a:t>
            </a:r>
            <a:r>
              <a:rPr lang="fr-FR" sz="2400" dirty="0" err="1" smtClean="0"/>
              <a:t>steps</a:t>
            </a:r>
            <a:r>
              <a:rPr lang="fr-FR" sz="2400" dirty="0" smtClean="0"/>
              <a:t> :</a:t>
            </a:r>
          </a:p>
          <a:p>
            <a:pPr lvl="1" algn="just">
              <a:buFont typeface="Arial"/>
              <a:buChar char="•"/>
            </a:pPr>
            <a:r>
              <a:rPr lang="fr-FR" sz="2100" dirty="0" smtClean="0"/>
              <a:t>Full exploration on </a:t>
            </a:r>
            <a:r>
              <a:rPr lang="fr-FR" sz="2100" dirty="0" err="1" smtClean="0"/>
              <a:t>synthetic</a:t>
            </a:r>
            <a:r>
              <a:rPr lang="fr-FR" sz="2100" dirty="0" smtClean="0"/>
              <a:t> data : model </a:t>
            </a:r>
            <a:r>
              <a:rPr lang="fr-FR" sz="2100" dirty="0" err="1" smtClean="0"/>
              <a:t>behavior</a:t>
            </a:r>
            <a:endParaRPr lang="fr-FR" sz="2100" dirty="0" smtClean="0"/>
          </a:p>
          <a:p>
            <a:pPr lvl="1" algn="just">
              <a:buFont typeface="Arial"/>
              <a:buChar char="•"/>
            </a:pPr>
            <a:r>
              <a:rPr lang="fr-FR" sz="2100" dirty="0" err="1" smtClean="0"/>
              <a:t>Stylization</a:t>
            </a:r>
            <a:r>
              <a:rPr lang="fr-FR" sz="2100" dirty="0" smtClean="0"/>
              <a:t> and </a:t>
            </a:r>
            <a:r>
              <a:rPr lang="fr-FR" sz="2100" dirty="0" err="1" smtClean="0"/>
              <a:t>scenarization</a:t>
            </a:r>
            <a:r>
              <a:rPr lang="fr-FR" sz="2100" dirty="0" smtClean="0"/>
              <a:t> of real DPR configuration, model </a:t>
            </a:r>
            <a:r>
              <a:rPr lang="fr-FR" sz="2100" dirty="0" err="1" smtClean="0"/>
              <a:t>behavior</a:t>
            </a:r>
            <a:r>
              <a:rPr lang="fr-FR" sz="2100" dirty="0" smtClean="0"/>
              <a:t> on real and </a:t>
            </a:r>
            <a:r>
              <a:rPr lang="fr-FR" sz="2100" dirty="0" err="1" smtClean="0"/>
              <a:t>hybrid</a:t>
            </a:r>
            <a:r>
              <a:rPr lang="fr-FR" sz="2100" dirty="0" smtClean="0"/>
              <a:t> configurations</a:t>
            </a:r>
          </a:p>
          <a:p>
            <a:pPr lvl="1" algn="just">
              <a:buFont typeface="Arial"/>
              <a:buChar char="•"/>
            </a:pPr>
            <a:r>
              <a:rPr lang="fr-FR" sz="2100" dirty="0" err="1" smtClean="0"/>
              <a:t>Targeted</a:t>
            </a:r>
            <a:r>
              <a:rPr lang="fr-FR" sz="2100" dirty="0" smtClean="0"/>
              <a:t> </a:t>
            </a:r>
            <a:r>
              <a:rPr lang="fr-FR" sz="2100" dirty="0" err="1" smtClean="0"/>
              <a:t>experience</a:t>
            </a:r>
            <a:r>
              <a:rPr lang="fr-FR" sz="2100" dirty="0" smtClean="0"/>
              <a:t> plans (</a:t>
            </a:r>
            <a:r>
              <a:rPr lang="fr-FR" sz="2100" dirty="0" err="1" smtClean="0"/>
              <a:t>e.g</a:t>
            </a:r>
            <a:r>
              <a:rPr lang="fr-FR" sz="2100" dirty="0" smtClean="0"/>
              <a:t>. : </a:t>
            </a:r>
            <a:r>
              <a:rPr lang="fr-FR" sz="2100" dirty="0" err="1" smtClean="0"/>
              <a:t>role</a:t>
            </a:r>
            <a:r>
              <a:rPr lang="fr-FR" sz="2100" dirty="0" smtClean="0"/>
              <a:t> of </a:t>
            </a:r>
            <a:r>
              <a:rPr lang="fr-FR" sz="2100" dirty="0" err="1" smtClean="0"/>
              <a:t>economic</a:t>
            </a:r>
            <a:r>
              <a:rPr lang="fr-FR" sz="2100" dirty="0" smtClean="0"/>
              <a:t> </a:t>
            </a:r>
            <a:r>
              <a:rPr lang="fr-FR" sz="2100" dirty="0" err="1" smtClean="0"/>
              <a:t>diversity</a:t>
            </a:r>
            <a:r>
              <a:rPr lang="fr-FR" sz="2100" dirty="0" smtClean="0"/>
              <a:t>, influence of state </a:t>
            </a:r>
            <a:r>
              <a:rPr lang="fr-FR" sz="2100" dirty="0" err="1" smtClean="0"/>
              <a:t>regulation</a:t>
            </a:r>
            <a:r>
              <a:rPr lang="fr-FR" sz="2100" dirty="0" smtClean="0"/>
              <a:t>)</a:t>
            </a:r>
          </a:p>
          <a:p>
            <a:pPr lvl="1" algn="just">
              <a:buFont typeface="Arial"/>
              <a:buChar char="•"/>
            </a:pPr>
            <a:r>
              <a:rPr lang="fr-FR" sz="2100" dirty="0" err="1" smtClean="0"/>
              <a:t>Iterative</a:t>
            </a:r>
            <a:r>
              <a:rPr lang="fr-FR" sz="2100" dirty="0" smtClean="0"/>
              <a:t> </a:t>
            </a:r>
            <a:r>
              <a:rPr lang="fr-FR" sz="2100" dirty="0" err="1" smtClean="0"/>
              <a:t>further</a:t>
            </a:r>
            <a:r>
              <a:rPr lang="fr-FR" sz="2100" dirty="0" smtClean="0"/>
              <a:t> construction/multi-</a:t>
            </a:r>
            <a:r>
              <a:rPr lang="fr-FR" sz="2100" dirty="0" err="1" smtClean="0"/>
              <a:t>modeling</a:t>
            </a:r>
            <a:r>
              <a:rPr lang="fr-FR" sz="2100" dirty="0" smtClean="0"/>
              <a:t> (</a:t>
            </a:r>
            <a:r>
              <a:rPr lang="fr-FR" sz="2100" dirty="0" err="1" smtClean="0"/>
              <a:t>e.g</a:t>
            </a:r>
            <a:r>
              <a:rPr lang="fr-FR" sz="2100" dirty="0" smtClean="0"/>
              <a:t>. </a:t>
            </a:r>
            <a:r>
              <a:rPr lang="fr-FR" sz="2100" dirty="0" err="1" smtClean="0"/>
              <a:t>generations</a:t>
            </a:r>
            <a:r>
              <a:rPr lang="fr-FR" sz="2100" dirty="0" smtClean="0"/>
              <a:t>)</a:t>
            </a:r>
            <a:endParaRPr lang="fr-FR" sz="2100" dirty="0"/>
          </a:p>
          <a:p>
            <a:pPr algn="just">
              <a:buFont typeface="Arial"/>
              <a:buChar char="•"/>
            </a:pPr>
            <a:r>
              <a:rPr lang="fr-FR" sz="2400" dirty="0" err="1" smtClean="0"/>
              <a:t>Expected</a:t>
            </a:r>
            <a:r>
              <a:rPr lang="fr-FR" sz="2400" dirty="0" smtClean="0"/>
              <a:t> </a:t>
            </a:r>
            <a:r>
              <a:rPr lang="fr-FR" sz="2400" dirty="0" err="1" smtClean="0"/>
              <a:t>Results</a:t>
            </a:r>
            <a:r>
              <a:rPr lang="fr-FR" sz="2400" dirty="0" smtClean="0"/>
              <a:t> :</a:t>
            </a:r>
          </a:p>
          <a:p>
            <a:pPr lvl="1" algn="just">
              <a:buFont typeface="Arial"/>
              <a:buChar char="•"/>
            </a:pPr>
            <a:r>
              <a:rPr lang="fr-FR" sz="2100" dirty="0" smtClean="0"/>
              <a:t>Impact of </a:t>
            </a:r>
            <a:r>
              <a:rPr lang="fr-FR" sz="2100" dirty="0" err="1" smtClean="0"/>
              <a:t>processes</a:t>
            </a:r>
            <a:r>
              <a:rPr lang="fr-FR" sz="2100" dirty="0" smtClean="0"/>
              <a:t> </a:t>
            </a:r>
            <a:r>
              <a:rPr lang="fr-FR" sz="2100" dirty="0" err="1" smtClean="0"/>
              <a:t>linked</a:t>
            </a:r>
            <a:r>
              <a:rPr lang="fr-FR" sz="2100" dirty="0" smtClean="0"/>
              <a:t> to migrants </a:t>
            </a:r>
            <a:r>
              <a:rPr lang="fr-FR" sz="2100" dirty="0" err="1" smtClean="0"/>
              <a:t>diversities</a:t>
            </a:r>
            <a:r>
              <a:rPr lang="fr-FR" sz="2100" dirty="0" smtClean="0"/>
              <a:t> on </a:t>
            </a:r>
            <a:r>
              <a:rPr lang="fr-FR" sz="2100" dirty="0" err="1" smtClean="0"/>
              <a:t>emergent</a:t>
            </a:r>
            <a:r>
              <a:rPr lang="fr-FR" sz="2100" dirty="0" smtClean="0"/>
              <a:t> </a:t>
            </a:r>
            <a:r>
              <a:rPr lang="fr-FR" sz="2100" dirty="0" err="1" smtClean="0"/>
              <a:t>dynamics</a:t>
            </a:r>
            <a:endParaRPr lang="fr-FR" sz="2100" dirty="0" smtClean="0"/>
          </a:p>
          <a:p>
            <a:pPr lvl="1" algn="just">
              <a:buFont typeface="Arial"/>
              <a:buChar char="•"/>
            </a:pPr>
            <a:r>
              <a:rPr lang="fr-FR" sz="2100" dirty="0" smtClean="0"/>
              <a:t>Explore or </a:t>
            </a:r>
            <a:r>
              <a:rPr lang="fr-FR" sz="2100" dirty="0" err="1" smtClean="0"/>
              <a:t>unveil</a:t>
            </a:r>
            <a:r>
              <a:rPr lang="fr-FR" sz="2100" dirty="0" smtClean="0"/>
              <a:t> state </a:t>
            </a:r>
            <a:r>
              <a:rPr lang="fr-FR" sz="2100" dirty="0" err="1" smtClean="0"/>
              <a:t>strategies</a:t>
            </a:r>
            <a:r>
              <a:rPr lang="fr-FR" sz="2100" dirty="0" smtClean="0"/>
              <a:t> (</a:t>
            </a:r>
            <a:r>
              <a:rPr lang="fr-FR" sz="2100" dirty="0" err="1" smtClean="0"/>
              <a:t>through</a:t>
            </a:r>
            <a:r>
              <a:rPr lang="fr-FR" sz="2100" dirty="0" smtClean="0"/>
              <a:t> </a:t>
            </a:r>
            <a:r>
              <a:rPr lang="fr-FR" sz="2100" dirty="0" err="1" smtClean="0"/>
              <a:t>regulations</a:t>
            </a:r>
            <a:r>
              <a:rPr lang="fr-FR" sz="2100" dirty="0" smtClean="0"/>
              <a:t> or </a:t>
            </a:r>
            <a:r>
              <a:rPr lang="fr-FR" sz="2100" dirty="0" err="1" smtClean="0"/>
              <a:t>companies</a:t>
            </a:r>
            <a:r>
              <a:rPr lang="fr-FR" sz="2100" dirty="0" smtClean="0"/>
              <a:t> control)</a:t>
            </a:r>
          </a:p>
          <a:p>
            <a:pPr lvl="1" algn="just">
              <a:buFont typeface="Arial"/>
              <a:buChar char="•"/>
            </a:pPr>
            <a:endParaRPr lang="fr-FR" sz="2100" dirty="0" smtClean="0"/>
          </a:p>
          <a:p>
            <a:pPr lvl="1" algn="just">
              <a:buFont typeface="Arial"/>
              <a:buChar char="•"/>
            </a:pPr>
            <a:endParaRPr lang="en-US" sz="2100" dirty="0" smtClean="0"/>
          </a:p>
          <a:p>
            <a:pPr algn="just">
              <a:buFont typeface="Arial"/>
              <a:buChar char="•"/>
            </a:pPr>
            <a:endParaRPr lang="it-IT" sz="2000" dirty="0"/>
          </a:p>
        </p:txBody>
      </p:sp>
    </p:spTree>
    <p:extLst>
      <p:ext uri="{BB962C8B-B14F-4D97-AF65-F5344CB8AC3E}">
        <p14:creationId xmlns:p14="http://schemas.microsoft.com/office/powerpoint/2010/main" val="386275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539552" y="5013176"/>
            <a:ext cx="7344816" cy="666849"/>
          </a:xfrm>
          <a:prstGeom prst="rect">
            <a:avLst/>
          </a:prstGeom>
        </p:spPr>
        <p:txBody>
          <a:bodyPr wrap="square">
            <a:spAutoFit/>
          </a:bodyPr>
          <a:lstStyle/>
          <a:p>
            <a:r>
              <a:rPr lang="en-US" sz="2800" baseline="30000" dirty="0"/>
              <a:t>All code and data </a:t>
            </a:r>
            <a:r>
              <a:rPr lang="en-US" sz="2800" baseline="30000" dirty="0" smtClean="0"/>
              <a:t>available for reproducibility </a:t>
            </a:r>
            <a:r>
              <a:rPr lang="en-US" sz="2800" baseline="30000" dirty="0"/>
              <a:t>at</a:t>
            </a:r>
          </a:p>
          <a:p>
            <a:r>
              <a:rPr lang="en-US" sz="2800" baseline="30000" dirty="0"/>
              <a:t>https://</a:t>
            </a:r>
            <a:r>
              <a:rPr lang="en-US" sz="2800" baseline="30000" dirty="0" err="1"/>
              <a:t>github.com</a:t>
            </a:r>
            <a:r>
              <a:rPr lang="en-US" sz="2800" baseline="30000" dirty="0"/>
              <a:t>/</a:t>
            </a:r>
            <a:r>
              <a:rPr lang="en-US" sz="2800" baseline="30000" dirty="0" err="1"/>
              <a:t>JusteRaimbault</a:t>
            </a:r>
            <a:r>
              <a:rPr lang="en-US" sz="2800" baseline="30000" dirty="0"/>
              <a:t>/</a:t>
            </a:r>
            <a:r>
              <a:rPr lang="en-US" sz="2800" baseline="30000" dirty="0" err="1"/>
              <a:t>MigrationDynamics</a:t>
            </a:r>
            <a:endParaRPr lang="en-US" sz="2800" dirty="0"/>
          </a:p>
        </p:txBody>
      </p:sp>
      <p:sp>
        <p:nvSpPr>
          <p:cNvPr id="4" name="Segnaposto contenuto 2"/>
          <p:cNvSpPr>
            <a:spLocks noGrp="1"/>
          </p:cNvSpPr>
          <p:nvPr>
            <p:ph sz="quarter" idx="1"/>
          </p:nvPr>
        </p:nvSpPr>
        <p:spPr>
          <a:xfrm>
            <a:off x="612648" y="1600200"/>
            <a:ext cx="8153400" cy="2836912"/>
          </a:xfrm>
        </p:spPr>
        <p:txBody>
          <a:bodyPr>
            <a:normAutofit/>
          </a:bodyPr>
          <a:lstStyle/>
          <a:p>
            <a:pPr algn="just">
              <a:buFont typeface="Arial"/>
              <a:buChar char="•"/>
            </a:pPr>
            <a:r>
              <a:rPr lang="fr-FR" sz="2400" dirty="0" smtClean="0"/>
              <a:t>A first insight </a:t>
            </a:r>
            <a:r>
              <a:rPr lang="fr-FR" sz="2400" dirty="0" err="1" smtClean="0"/>
              <a:t>into</a:t>
            </a:r>
            <a:r>
              <a:rPr lang="fr-FR" sz="2400" dirty="0" smtClean="0"/>
              <a:t> an inter-</a:t>
            </a:r>
            <a:r>
              <a:rPr lang="fr-FR" sz="2400" dirty="0" err="1" smtClean="0"/>
              <a:t>disciplinary</a:t>
            </a:r>
            <a:r>
              <a:rPr lang="fr-FR" sz="2400" dirty="0" smtClean="0"/>
              <a:t> </a:t>
            </a:r>
            <a:r>
              <a:rPr lang="fr-FR" sz="2400" dirty="0" err="1" smtClean="0"/>
              <a:t>complex</a:t>
            </a:r>
            <a:r>
              <a:rPr lang="fr-FR" sz="2400" dirty="0" smtClean="0"/>
              <a:t> </a:t>
            </a:r>
            <a:r>
              <a:rPr lang="fr-FR" sz="2400" dirty="0" err="1" smtClean="0"/>
              <a:t>approach</a:t>
            </a:r>
            <a:r>
              <a:rPr lang="fr-FR" sz="2400" dirty="0" smtClean="0"/>
              <a:t> on </a:t>
            </a:r>
            <a:r>
              <a:rPr lang="fr-FR" sz="2400" dirty="0" err="1" smtClean="0"/>
              <a:t>Meso-scale</a:t>
            </a:r>
            <a:r>
              <a:rPr lang="fr-FR" sz="2400" dirty="0" smtClean="0"/>
              <a:t> migration </a:t>
            </a:r>
            <a:r>
              <a:rPr lang="fr-FR" sz="2400" dirty="0" err="1" smtClean="0"/>
              <a:t>dynamics</a:t>
            </a:r>
            <a:endParaRPr lang="fr-FR" sz="2400" dirty="0" smtClean="0"/>
          </a:p>
          <a:p>
            <a:pPr algn="just">
              <a:buFont typeface="Arial"/>
              <a:buChar char="•"/>
            </a:pPr>
            <a:r>
              <a:rPr lang="fr-FR" sz="2400" dirty="0" err="1" smtClean="0"/>
              <a:t>Cruciality</a:t>
            </a:r>
            <a:r>
              <a:rPr lang="fr-FR" sz="2400" dirty="0" smtClean="0"/>
              <a:t> of </a:t>
            </a:r>
            <a:r>
              <a:rPr lang="fr-FR" sz="2400" dirty="0" err="1" smtClean="0"/>
              <a:t>both</a:t>
            </a:r>
            <a:r>
              <a:rPr lang="fr-FR" sz="2400" dirty="0" smtClean="0"/>
              <a:t> qualitative </a:t>
            </a:r>
            <a:r>
              <a:rPr lang="fr-FR" sz="2400" dirty="0" err="1" smtClean="0"/>
              <a:t>empirical</a:t>
            </a:r>
            <a:r>
              <a:rPr lang="fr-FR" sz="2400" dirty="0" smtClean="0"/>
              <a:t> </a:t>
            </a:r>
            <a:r>
              <a:rPr lang="fr-FR" sz="2400" dirty="0" err="1" smtClean="0"/>
              <a:t>knowledge</a:t>
            </a:r>
            <a:r>
              <a:rPr lang="fr-FR" sz="2400" dirty="0" smtClean="0"/>
              <a:t> and quantitative </a:t>
            </a:r>
            <a:r>
              <a:rPr lang="fr-FR" sz="2400" dirty="0" err="1" smtClean="0"/>
              <a:t>theoretical</a:t>
            </a:r>
            <a:r>
              <a:rPr lang="fr-FR" sz="2400" dirty="0" smtClean="0"/>
              <a:t> </a:t>
            </a:r>
            <a:r>
              <a:rPr lang="fr-FR" sz="2400" dirty="0" err="1" smtClean="0"/>
              <a:t>knowledge</a:t>
            </a:r>
            <a:endParaRPr lang="fr-FR" sz="2400" dirty="0"/>
          </a:p>
          <a:p>
            <a:pPr algn="just">
              <a:buFont typeface="Arial"/>
              <a:buChar char="•"/>
            </a:pPr>
            <a:r>
              <a:rPr lang="fr-FR" sz="2400" dirty="0" err="1" smtClean="0"/>
              <a:t>Complementarity</a:t>
            </a:r>
            <a:r>
              <a:rPr lang="fr-FR" sz="2400" dirty="0" smtClean="0"/>
              <a:t> </a:t>
            </a:r>
            <a:r>
              <a:rPr lang="fr-FR" sz="2400" dirty="0" err="1" smtClean="0"/>
              <a:t>with</a:t>
            </a:r>
            <a:r>
              <a:rPr lang="fr-FR" sz="2400" dirty="0" smtClean="0"/>
              <a:t> « </a:t>
            </a:r>
            <a:r>
              <a:rPr lang="fr-FR" sz="2400" dirty="0" err="1" smtClean="0"/>
              <a:t>classical</a:t>
            </a:r>
            <a:r>
              <a:rPr lang="fr-FR" sz="2400" dirty="0" smtClean="0"/>
              <a:t> » </a:t>
            </a:r>
            <a:r>
              <a:rPr lang="fr-FR" sz="2400" dirty="0" err="1" smtClean="0"/>
              <a:t>approaches</a:t>
            </a:r>
            <a:r>
              <a:rPr lang="fr-FR" sz="2400" dirty="0" smtClean="0"/>
              <a:t>, in </a:t>
            </a:r>
            <a:r>
              <a:rPr lang="fr-FR" sz="2400" dirty="0" err="1" smtClean="0"/>
              <a:t>particular</a:t>
            </a:r>
            <a:r>
              <a:rPr lang="fr-FR" sz="2400" dirty="0" smtClean="0"/>
              <a:t> quantitative contributions (</a:t>
            </a:r>
            <a:r>
              <a:rPr lang="fr-FR" sz="2400" dirty="0" err="1" smtClean="0"/>
              <a:t>statistics</a:t>
            </a:r>
            <a:r>
              <a:rPr lang="fr-FR" sz="2400" dirty="0" smtClean="0"/>
              <a:t>, </a:t>
            </a:r>
            <a:r>
              <a:rPr lang="fr-FR" sz="2400" dirty="0" err="1" smtClean="0"/>
              <a:t>equilibrium</a:t>
            </a:r>
            <a:r>
              <a:rPr lang="fr-FR" sz="2400" dirty="0" smtClean="0"/>
              <a:t> </a:t>
            </a:r>
            <a:r>
              <a:rPr lang="fr-FR" sz="2400" dirty="0" err="1" smtClean="0"/>
              <a:t>economics</a:t>
            </a:r>
            <a:r>
              <a:rPr lang="fr-FR" sz="2400" dirty="0" smtClean="0"/>
              <a:t>)</a:t>
            </a:r>
            <a:endParaRPr lang="en-US" sz="2100" dirty="0" smtClean="0"/>
          </a:p>
          <a:p>
            <a:pPr algn="just">
              <a:buFont typeface="Arial"/>
              <a:buChar char="•"/>
            </a:pPr>
            <a:endParaRPr lang="it-IT" sz="2000" dirty="0"/>
          </a:p>
        </p:txBody>
      </p:sp>
    </p:spTree>
    <p:extLst>
      <p:ext uri="{BB962C8B-B14F-4D97-AF65-F5344CB8AC3E}">
        <p14:creationId xmlns:p14="http://schemas.microsoft.com/office/powerpoint/2010/main" val="396774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Slides</a:t>
            </a:r>
            <a:endParaRPr lang="en-US" dirty="0"/>
          </a:p>
        </p:txBody>
      </p:sp>
      <p:sp>
        <p:nvSpPr>
          <p:cNvPr id="3" name="Content Placeholder 2"/>
          <p:cNvSpPr>
            <a:spLocks noGrp="1"/>
          </p:cNvSpPr>
          <p:nvPr>
            <p:ph sz="quarter" idx="1"/>
          </p:nvPr>
        </p:nvSpPr>
        <p:spPr>
          <a:xfrm>
            <a:off x="2411760" y="3212976"/>
            <a:ext cx="3886200" cy="975337"/>
          </a:xfrm>
        </p:spPr>
        <p:txBody>
          <a:bodyPr>
            <a:normAutofit/>
          </a:bodyPr>
          <a:lstStyle/>
          <a:p>
            <a:pPr marL="0" indent="0">
              <a:buNone/>
            </a:pPr>
            <a:r>
              <a:rPr lang="en-US" sz="4400" dirty="0" smtClean="0"/>
              <a:t>Reserve Slides</a:t>
            </a:r>
            <a:endParaRPr lang="en-US" sz="4400" dirty="0"/>
          </a:p>
        </p:txBody>
      </p:sp>
    </p:spTree>
    <p:extLst>
      <p:ext uri="{BB962C8B-B14F-4D97-AF65-F5344CB8AC3E}">
        <p14:creationId xmlns:p14="http://schemas.microsoft.com/office/powerpoint/2010/main" val="22880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Choice Utilities</a:t>
            </a:r>
            <a:endParaRPr lang="en-US" dirty="0"/>
          </a:p>
        </p:txBody>
      </p:sp>
      <p:pic>
        <p:nvPicPr>
          <p:cNvPr id="5" name="Picture 4" descr="utiliti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6792"/>
            <a:ext cx="9144000" cy="4507606"/>
          </a:xfrm>
          <a:prstGeom prst="rect">
            <a:avLst/>
          </a:prstGeom>
        </p:spPr>
      </p:pic>
    </p:spTree>
    <p:extLst>
      <p:ext uri="{BB962C8B-B14F-4D97-AF65-F5344CB8AC3E}">
        <p14:creationId xmlns:p14="http://schemas.microsoft.com/office/powerpoint/2010/main" val="4045736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Choice Probabilities</a:t>
            </a:r>
            <a:endParaRPr lang="en-US" dirty="0"/>
          </a:p>
        </p:txBody>
      </p:sp>
      <p:pic>
        <p:nvPicPr>
          <p:cNvPr id="5" name="Picture 4" descr="move_prob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52700"/>
            <a:ext cx="9144000" cy="1743691"/>
          </a:xfrm>
          <a:prstGeom prst="rect">
            <a:avLst/>
          </a:prstGeom>
        </p:spPr>
      </p:pic>
    </p:spTree>
    <p:extLst>
      <p:ext uri="{BB962C8B-B14F-4D97-AF65-F5344CB8AC3E}">
        <p14:creationId xmlns:p14="http://schemas.microsoft.com/office/powerpoint/2010/main" val="4045736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5" name="Picture 4" descr="bib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16832"/>
            <a:ext cx="4355976" cy="1944216"/>
          </a:xfrm>
          <a:prstGeom prst="rect">
            <a:avLst/>
          </a:prstGeom>
        </p:spPr>
      </p:pic>
      <p:pic>
        <p:nvPicPr>
          <p:cNvPr id="6" name="Picture 5" descr="bib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1916831"/>
            <a:ext cx="3744416" cy="2281391"/>
          </a:xfrm>
          <a:prstGeom prst="rect">
            <a:avLst/>
          </a:prstGeom>
        </p:spPr>
      </p:pic>
      <p:pic>
        <p:nvPicPr>
          <p:cNvPr id="7" name="Picture 6" descr="bib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933056"/>
            <a:ext cx="4355976" cy="555218"/>
          </a:xfrm>
          <a:prstGeom prst="rect">
            <a:avLst/>
          </a:prstGeom>
        </p:spPr>
      </p:pic>
    </p:spTree>
    <p:extLst>
      <p:ext uri="{BB962C8B-B14F-4D97-AF65-F5344CB8AC3E}">
        <p14:creationId xmlns:p14="http://schemas.microsoft.com/office/powerpoint/2010/main" val="314619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Mega-city regions </a:t>
            </a:r>
            <a:endParaRPr lang="it-IT" dirty="0"/>
          </a:p>
        </p:txBody>
      </p:sp>
      <p:sp>
        <p:nvSpPr>
          <p:cNvPr id="3" name="Segnaposto contenuto 2"/>
          <p:cNvSpPr>
            <a:spLocks noGrp="1"/>
          </p:cNvSpPr>
          <p:nvPr>
            <p:ph sz="quarter" idx="1"/>
          </p:nvPr>
        </p:nvSpPr>
        <p:spPr/>
        <p:txBody>
          <a:bodyPr>
            <a:normAutofit fontScale="85000" lnSpcReduction="10000"/>
          </a:bodyPr>
          <a:lstStyle/>
          <a:p>
            <a:pPr marL="0" indent="0" algn="just">
              <a:buNone/>
            </a:pPr>
            <a:r>
              <a:rPr lang="en-US" sz="3200" dirty="0"/>
              <a:t>Mega-city regions (MCRs) are integrated sets of cities and their surrounding suburban hinterlands across which </a:t>
            </a:r>
            <a:r>
              <a:rPr lang="en-US" sz="3200" dirty="0" err="1"/>
              <a:t>labour</a:t>
            </a:r>
            <a:r>
              <a:rPr lang="en-US" sz="3200" dirty="0"/>
              <a:t> and capital can be reallocated at very low cost (Florida, </a:t>
            </a:r>
            <a:r>
              <a:rPr lang="en-US" sz="3200" dirty="0" smtClean="0"/>
              <a:t>Gulden</a:t>
            </a:r>
            <a:r>
              <a:rPr lang="en-US" sz="3200" dirty="0"/>
              <a:t> </a:t>
            </a:r>
            <a:r>
              <a:rPr lang="en-US" sz="3200" dirty="0" smtClean="0"/>
              <a:t>&amp; </a:t>
            </a:r>
            <a:r>
              <a:rPr lang="en-US" sz="3200" dirty="0" err="1"/>
              <a:t>Mellander</a:t>
            </a:r>
            <a:r>
              <a:rPr lang="en-US" sz="3200" dirty="0"/>
              <a:t>, 2008). </a:t>
            </a:r>
          </a:p>
          <a:p>
            <a:pPr marL="0" indent="0" algn="just">
              <a:buNone/>
            </a:pPr>
            <a:endParaRPr lang="en-US" sz="3200" dirty="0"/>
          </a:p>
          <a:p>
            <a:pPr marL="0" indent="0" algn="just">
              <a:buNone/>
            </a:pPr>
            <a:r>
              <a:rPr lang="en-US" sz="3200" dirty="0"/>
              <a:t>Main characteristics: </a:t>
            </a:r>
          </a:p>
          <a:p>
            <a:pPr algn="just">
              <a:buFontTx/>
              <a:buChar char="-"/>
            </a:pPr>
            <a:r>
              <a:rPr lang="en-US" sz="3200" dirty="0"/>
              <a:t>symbiosis between urban and rural areas</a:t>
            </a:r>
            <a:r>
              <a:rPr lang="it-IT" sz="3200" dirty="0"/>
              <a:t> </a:t>
            </a:r>
          </a:p>
          <a:p>
            <a:pPr algn="just">
              <a:buFontTx/>
              <a:buChar char="-"/>
            </a:pPr>
            <a:r>
              <a:rPr lang="en-US" sz="3200" dirty="0"/>
              <a:t>migration flows</a:t>
            </a:r>
          </a:p>
          <a:p>
            <a:pPr algn="just">
              <a:buFontTx/>
              <a:buChar char="-"/>
            </a:pPr>
            <a:r>
              <a:rPr lang="en-US" sz="3200" dirty="0"/>
              <a:t>density of connections</a:t>
            </a:r>
          </a:p>
          <a:p>
            <a:pPr algn="just">
              <a:buFontTx/>
              <a:buChar char="-"/>
            </a:pPr>
            <a:r>
              <a:rPr lang="en-US" sz="3200" dirty="0"/>
              <a:t>regional migration patterns</a:t>
            </a:r>
            <a:r>
              <a:rPr lang="it-IT" sz="3200" dirty="0"/>
              <a:t> </a:t>
            </a:r>
          </a:p>
          <a:p>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260648"/>
            <a:ext cx="8352928" cy="648072"/>
          </a:xfrm>
        </p:spPr>
        <p:txBody>
          <a:bodyPr>
            <a:noAutofit/>
          </a:bodyPr>
          <a:lstStyle/>
          <a:p>
            <a:pPr algn="just"/>
            <a:r>
              <a:rPr lang="en-US" sz="2800" dirty="0"/>
              <a:t>Pearl River Delta (PRD) represent the most prosperous and dynamic mega-city region in term of migration waves</a:t>
            </a:r>
            <a:r>
              <a:rPr lang="it-IT" sz="2800" dirty="0"/>
              <a:t> </a:t>
            </a:r>
          </a:p>
        </p:txBody>
      </p:sp>
      <p:pic>
        <p:nvPicPr>
          <p:cNvPr id="5" name="Segnaposto contenuto 3" descr="DSC05890.JPG"/>
          <p:cNvPicPr>
            <a:picLocks noGrp="1" noChangeAspect="1"/>
          </p:cNvPicPr>
          <p:nvPr>
            <p:ph sz="quarter" idx="1"/>
          </p:nvPr>
        </p:nvPicPr>
        <p:blipFill>
          <a:blip r:embed="rId3" cstate="email">
            <a:alphaModFix/>
            <a:extLst>
              <a:ext uri="{28A0092B-C50C-407E-A947-70E740481C1C}">
                <a14:useLocalDpi xmlns:a14="http://schemas.microsoft.com/office/drawing/2010/main" val="0"/>
              </a:ext>
            </a:extLst>
          </a:blip>
          <a:srcRect t="954" b="954"/>
          <a:stretch>
            <a:fillRect/>
          </a:stretch>
        </p:blipFill>
        <p:spPr>
          <a:xfrm>
            <a:off x="755576" y="1628800"/>
            <a:ext cx="7866456" cy="43375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PRD </a:t>
            </a:r>
            <a:r>
              <a:rPr lang="en-US" dirty="0"/>
              <a:t>Mega-city regions </a:t>
            </a:r>
            <a:r>
              <a:rPr lang="en-US" dirty="0" smtClean="0"/>
              <a:t>characteristics</a:t>
            </a:r>
            <a:endParaRPr lang="it-IT" dirty="0"/>
          </a:p>
        </p:txBody>
      </p:sp>
      <p:sp>
        <p:nvSpPr>
          <p:cNvPr id="6" name="Rettangolo 5"/>
          <p:cNvSpPr/>
          <p:nvPr/>
        </p:nvSpPr>
        <p:spPr>
          <a:xfrm>
            <a:off x="979202" y="1407256"/>
            <a:ext cx="3098024" cy="369332"/>
          </a:xfrm>
          <a:prstGeom prst="rect">
            <a:avLst/>
          </a:prstGeom>
        </p:spPr>
        <p:txBody>
          <a:bodyPr wrap="none">
            <a:spAutoFit/>
          </a:bodyPr>
          <a:lstStyle/>
          <a:p>
            <a:r>
              <a:rPr lang="en-US" b="1" dirty="0" smtClean="0"/>
              <a:t>Exponential rise </a:t>
            </a:r>
            <a:r>
              <a:rPr lang="en-US" b="1" dirty="0"/>
              <a:t>of population </a:t>
            </a:r>
            <a:endParaRPr lang="it-IT" b="1" dirty="0"/>
          </a:p>
        </p:txBody>
      </p:sp>
      <p:pic>
        <p:nvPicPr>
          <p:cNvPr id="8" name="Segnaposto contenuto 7" descr="Schermata 2016-12-03 alle 22.25.18.png"/>
          <p:cNvPicPr>
            <a:picLocks noGrp="1" noChangeAspect="1"/>
          </p:cNvPicPr>
          <p:nvPr>
            <p:ph idx="1"/>
          </p:nvPr>
        </p:nvPicPr>
        <p:blipFill>
          <a:blip r:embed="rId3">
            <a:extLst>
              <a:ext uri="{28A0092B-C50C-407E-A947-70E740481C1C}">
                <a14:useLocalDpi xmlns:a14="http://schemas.microsoft.com/office/drawing/2010/main" val="0"/>
              </a:ext>
            </a:extLst>
          </a:blip>
          <a:srcRect l="-45889" r="-45889"/>
          <a:stretch>
            <a:fillRect/>
          </a:stretch>
        </p:blipFill>
        <p:spPr>
          <a:xfrm>
            <a:off x="-1489287" y="1776589"/>
            <a:ext cx="7933495" cy="4363117"/>
          </a:xfrm>
        </p:spPr>
      </p:pic>
      <p:sp>
        <p:nvSpPr>
          <p:cNvPr id="10" name="CasellaDiTesto 9"/>
          <p:cNvSpPr txBox="1"/>
          <p:nvPr/>
        </p:nvSpPr>
        <p:spPr>
          <a:xfrm>
            <a:off x="683568" y="6093296"/>
            <a:ext cx="1159292" cy="230832"/>
          </a:xfrm>
          <a:prstGeom prst="rect">
            <a:avLst/>
          </a:prstGeom>
          <a:noFill/>
        </p:spPr>
        <p:txBody>
          <a:bodyPr wrap="none" rtlCol="0">
            <a:spAutoFit/>
          </a:bodyPr>
          <a:lstStyle/>
          <a:p>
            <a:r>
              <a:rPr lang="it-IT" sz="900" dirty="0" smtClean="0"/>
              <a:t>Source: Time Out HK</a:t>
            </a:r>
            <a:endParaRPr lang="it-IT" sz="900" dirty="0"/>
          </a:p>
        </p:txBody>
      </p:sp>
      <p:sp>
        <p:nvSpPr>
          <p:cNvPr id="11" name="CasellaDiTesto 10"/>
          <p:cNvSpPr txBox="1"/>
          <p:nvPr/>
        </p:nvSpPr>
        <p:spPr>
          <a:xfrm>
            <a:off x="5770435" y="2304629"/>
            <a:ext cx="1395860" cy="369332"/>
          </a:xfrm>
          <a:prstGeom prst="rect">
            <a:avLst/>
          </a:prstGeom>
          <a:noFill/>
        </p:spPr>
        <p:txBody>
          <a:bodyPr wrap="none" rtlCol="0">
            <a:spAutoFit/>
          </a:bodyPr>
          <a:lstStyle/>
          <a:p>
            <a:r>
              <a:rPr lang="en-US" b="1" dirty="0" smtClean="0"/>
              <a:t>Polycentrism</a:t>
            </a:r>
            <a:endParaRPr lang="en-US" dirty="0"/>
          </a:p>
        </p:txBody>
      </p:sp>
      <p:pic>
        <p:nvPicPr>
          <p:cNvPr id="12" name="Immagine 11" descr="Schermata 2016-12-03 alle 22.35.4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1421" y="2899205"/>
            <a:ext cx="4583934" cy="2834051"/>
          </a:xfrm>
          <a:prstGeom prst="rect">
            <a:avLst/>
          </a:prstGeom>
        </p:spPr>
      </p:pic>
      <p:sp>
        <p:nvSpPr>
          <p:cNvPr id="13" name="Rettangolo 12"/>
          <p:cNvSpPr/>
          <p:nvPr/>
        </p:nvSpPr>
        <p:spPr>
          <a:xfrm>
            <a:off x="4427984" y="5733256"/>
            <a:ext cx="1159292" cy="230832"/>
          </a:xfrm>
          <a:prstGeom prst="rect">
            <a:avLst/>
          </a:prstGeom>
        </p:spPr>
        <p:txBody>
          <a:bodyPr wrap="none">
            <a:spAutoFit/>
          </a:bodyPr>
          <a:lstStyle/>
          <a:p>
            <a:r>
              <a:rPr lang="it-IT" sz="900" dirty="0"/>
              <a:t>Source: Time Out HK</a:t>
            </a:r>
          </a:p>
        </p:txBody>
      </p:sp>
    </p:spTree>
    <p:extLst>
      <p:ext uri="{BB962C8B-B14F-4D97-AF65-F5344CB8AC3E}">
        <p14:creationId xmlns:p14="http://schemas.microsoft.com/office/powerpoint/2010/main" val="18483950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733181"/>
          </a:xfrm>
        </p:spPr>
        <p:txBody>
          <a:bodyPr>
            <a:normAutofit fontScale="90000"/>
          </a:bodyPr>
          <a:lstStyle/>
          <a:p>
            <a:r>
              <a:rPr lang="en-US" sz="2000" dirty="0" smtClean="0"/>
              <a:t>This </a:t>
            </a:r>
            <a:r>
              <a:rPr lang="en-US" sz="2000" dirty="0"/>
              <a:t>agent-based </a:t>
            </a:r>
            <a:r>
              <a:rPr lang="en-US" sz="2000" dirty="0" smtClean="0"/>
              <a:t>model </a:t>
            </a:r>
            <a:r>
              <a:rPr lang="en-US" sz="2000" dirty="0" smtClean="0"/>
              <a:t>simulates migrants </a:t>
            </a:r>
            <a:r>
              <a:rPr lang="en-US" sz="2000" dirty="0"/>
              <a:t>residential patterns taking into account the full range of migrants’ socio-economical </a:t>
            </a:r>
            <a:r>
              <a:rPr lang="en-US" sz="2000" dirty="0" smtClean="0"/>
              <a:t>status and their evolution </a:t>
            </a:r>
            <a:endParaRPr lang="it-IT" sz="2000" dirty="0"/>
          </a:p>
        </p:txBody>
      </p:sp>
      <p:sp>
        <p:nvSpPr>
          <p:cNvPr id="3" name="Segnaposto contenuto 2"/>
          <p:cNvSpPr>
            <a:spLocks noGrp="1"/>
          </p:cNvSpPr>
          <p:nvPr>
            <p:ph idx="1"/>
          </p:nvPr>
        </p:nvSpPr>
        <p:spPr>
          <a:xfrm>
            <a:off x="251520" y="1556792"/>
            <a:ext cx="8712968" cy="4824536"/>
          </a:xfrm>
        </p:spPr>
        <p:txBody>
          <a:bodyPr>
            <a:normAutofit fontScale="62500" lnSpcReduction="20000"/>
          </a:bodyPr>
          <a:lstStyle/>
          <a:p>
            <a:pPr marL="0" indent="0">
              <a:buNone/>
            </a:pPr>
            <a:r>
              <a:rPr lang="en-US" sz="2600" dirty="0" smtClean="0"/>
              <a:t>3 </a:t>
            </a:r>
            <a:r>
              <a:rPr lang="en-US" sz="2600" dirty="0"/>
              <a:t>dimension </a:t>
            </a:r>
            <a:r>
              <a:rPr lang="en-US" sz="2600" dirty="0" smtClean="0"/>
              <a:t>to discern migrant-workers diversity:</a:t>
            </a:r>
            <a:endParaRPr lang="it-IT" sz="2600" dirty="0"/>
          </a:p>
          <a:p>
            <a:pPr lvl="0"/>
            <a:r>
              <a:rPr lang="en-US" sz="2600" b="1" dirty="0" smtClean="0"/>
              <a:t>PROFESSIONAL</a:t>
            </a:r>
            <a:r>
              <a:rPr lang="en-US" sz="2600" dirty="0" smtClean="0"/>
              <a:t>: industry, construction, private sector, services</a:t>
            </a:r>
            <a:endParaRPr lang="it-IT" sz="2600" dirty="0"/>
          </a:p>
          <a:p>
            <a:r>
              <a:rPr lang="en-US" sz="2600" b="1" dirty="0" smtClean="0"/>
              <a:t>RESIDENTIAL</a:t>
            </a:r>
            <a:r>
              <a:rPr lang="en-US" sz="2600" dirty="0" smtClean="0"/>
              <a:t>: </a:t>
            </a:r>
          </a:p>
          <a:p>
            <a:pPr lvl="1" indent="-342900">
              <a:buFont typeface="Wingdings" charset="2"/>
              <a:buChar char="§"/>
            </a:pPr>
            <a:r>
              <a:rPr lang="en-US" dirty="0" smtClean="0"/>
              <a:t>TEMPORARY: migrants </a:t>
            </a:r>
            <a:r>
              <a:rPr lang="en-US" dirty="0"/>
              <a:t>working in the construction </a:t>
            </a:r>
            <a:r>
              <a:rPr lang="en-US" dirty="0" smtClean="0"/>
              <a:t>sector</a:t>
            </a:r>
            <a:r>
              <a:rPr lang="it-IT" dirty="0" smtClean="0">
                <a:effectLst/>
              </a:rPr>
              <a:t>, </a:t>
            </a:r>
            <a:r>
              <a:rPr lang="en-US" dirty="0"/>
              <a:t>seasonal migrants </a:t>
            </a:r>
            <a:r>
              <a:rPr lang="en-US" dirty="0" smtClean="0"/>
              <a:t>workers</a:t>
            </a:r>
            <a:endParaRPr lang="it-IT" dirty="0" smtClean="0">
              <a:effectLst/>
            </a:endParaRPr>
          </a:p>
          <a:p>
            <a:pPr lvl="1" indent="-342900">
              <a:buFont typeface="Wingdings" charset="2"/>
              <a:buChar char="§"/>
            </a:pPr>
            <a:r>
              <a:rPr lang="en-US" dirty="0" smtClean="0"/>
              <a:t>PERMANENT: migrants living in </a:t>
            </a:r>
            <a:r>
              <a:rPr lang="en-US" dirty="0"/>
              <a:t>the </a:t>
            </a:r>
            <a:r>
              <a:rPr lang="en-US" dirty="0" smtClean="0"/>
              <a:t>urban area for </a:t>
            </a:r>
            <a:r>
              <a:rPr lang="en-US" dirty="0"/>
              <a:t>more than 6 months and </a:t>
            </a:r>
            <a:r>
              <a:rPr lang="en-US" dirty="0" smtClean="0"/>
              <a:t>renting </a:t>
            </a:r>
            <a:r>
              <a:rPr lang="en-US" dirty="0"/>
              <a:t>a room </a:t>
            </a:r>
            <a:r>
              <a:rPr lang="en-US" dirty="0" smtClean="0"/>
              <a:t>or an </a:t>
            </a:r>
            <a:r>
              <a:rPr lang="en-US" dirty="0"/>
              <a:t>apartment depending on their:</a:t>
            </a:r>
            <a:endParaRPr lang="it-IT" dirty="0"/>
          </a:p>
          <a:p>
            <a:pPr lvl="2"/>
            <a:r>
              <a:rPr lang="en-US" sz="2600" dirty="0"/>
              <a:t>Economic </a:t>
            </a:r>
            <a:r>
              <a:rPr lang="en-US" sz="2600" dirty="0" smtClean="0"/>
              <a:t>situation</a:t>
            </a:r>
            <a:endParaRPr lang="en-US" sz="2600" dirty="0"/>
          </a:p>
          <a:p>
            <a:pPr lvl="2"/>
            <a:r>
              <a:rPr lang="en-US" sz="2600" dirty="0" smtClean="0"/>
              <a:t>Social </a:t>
            </a:r>
            <a:r>
              <a:rPr lang="en-US" sz="2600" dirty="0"/>
              <a:t>network </a:t>
            </a:r>
            <a:endParaRPr lang="it-IT" sz="2600" dirty="0"/>
          </a:p>
          <a:p>
            <a:pPr lvl="2"/>
            <a:r>
              <a:rPr lang="en-US" sz="2600" dirty="0"/>
              <a:t>Proximity to the work </a:t>
            </a:r>
            <a:r>
              <a:rPr lang="en-US" sz="2600" dirty="0" smtClean="0"/>
              <a:t>place</a:t>
            </a:r>
          </a:p>
          <a:p>
            <a:r>
              <a:rPr lang="en-US" sz="2600" b="1" dirty="0" smtClean="0"/>
              <a:t>GENERATIONAL</a:t>
            </a:r>
            <a:r>
              <a:rPr lang="en-US" sz="2600" dirty="0" smtClean="0"/>
              <a:t>: </a:t>
            </a:r>
          </a:p>
          <a:p>
            <a:pPr lvl="1">
              <a:buFont typeface="Wingdings" charset="2"/>
              <a:buChar char="§"/>
            </a:pPr>
            <a:r>
              <a:rPr lang="en-US" dirty="0"/>
              <a:t>The "first generation" is the set of individuals born in rural areas and having lived there for a long period. They carried out agricultural or non-agricultural activities and chose to immigrate to the city on a temporary basis. </a:t>
            </a:r>
            <a:endParaRPr lang="it-IT" dirty="0"/>
          </a:p>
          <a:p>
            <a:pPr lvl="1">
              <a:buFont typeface="Wingdings" charset="2"/>
              <a:buChar char="§"/>
            </a:pPr>
            <a:r>
              <a:rPr lang="en-US" dirty="0"/>
              <a:t>The "second generation" refers to all individuals originating from rural areas but not necessarily engaged in agricultural work, and who migrate to the city in order to remain there more permanently. </a:t>
            </a:r>
            <a:endParaRPr lang="it-IT" dirty="0"/>
          </a:p>
          <a:p>
            <a:pPr lvl="1">
              <a:buFont typeface="Wingdings" charset="2"/>
              <a:buChar char="§"/>
            </a:pPr>
            <a:r>
              <a:rPr lang="en-US" dirty="0"/>
              <a:t>The "third generation", the children of migrant-workers who were born in the village or in the city and who grew up in urban areas (and who are effectively urban but with a rural hukou, they are more likely to stay in the city and probably move less then their parents)</a:t>
            </a:r>
            <a:endParaRPr lang="it-IT" dirty="0"/>
          </a:p>
          <a:p>
            <a:endParaRPr lang="en-US" sz="2400" dirty="0" smtClean="0"/>
          </a:p>
          <a:p>
            <a:endParaRPr lang="en-US" sz="2400" dirty="0" smtClean="0"/>
          </a:p>
          <a:p>
            <a:endParaRPr lang="en-US" sz="2400" dirty="0" smtClean="0"/>
          </a:p>
          <a:p>
            <a:endParaRPr lang="it-IT" sz="2400" dirty="0"/>
          </a:p>
          <a:p>
            <a:pPr lvl="0"/>
            <a:endParaRPr lang="en-US" sz="2400" dirty="0" smtClean="0"/>
          </a:p>
          <a:p>
            <a:pPr lvl="0"/>
            <a:endParaRPr lang="it-IT" sz="2400" dirty="0"/>
          </a:p>
          <a:p>
            <a:endParaRPr lang="it-IT" sz="2400" dirty="0"/>
          </a:p>
        </p:txBody>
      </p:sp>
    </p:spTree>
    <p:extLst>
      <p:ext uri="{BB962C8B-B14F-4D97-AF65-F5344CB8AC3E}">
        <p14:creationId xmlns:p14="http://schemas.microsoft.com/office/powerpoint/2010/main" val="6043091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Agent-based Modeling</a:t>
            </a:r>
            <a:endParaRPr lang="en-US" dirty="0"/>
          </a:p>
        </p:txBody>
      </p:sp>
      <p:pic>
        <p:nvPicPr>
          <p:cNvPr id="5" name="Picture 4" descr="modelin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4005064"/>
            <a:ext cx="4248472" cy="1857117"/>
          </a:xfrm>
          <a:prstGeom prst="rect">
            <a:avLst/>
          </a:prstGeom>
        </p:spPr>
      </p:pic>
      <p:sp>
        <p:nvSpPr>
          <p:cNvPr id="6" name="Segnaposto contenuto 2"/>
          <p:cNvSpPr>
            <a:spLocks noGrp="1"/>
          </p:cNvSpPr>
          <p:nvPr>
            <p:ph sz="quarter" idx="1"/>
          </p:nvPr>
        </p:nvSpPr>
        <p:spPr>
          <a:xfrm>
            <a:off x="612648" y="1600200"/>
            <a:ext cx="8207824" cy="2332856"/>
          </a:xfrm>
        </p:spPr>
        <p:txBody>
          <a:bodyPr>
            <a:normAutofit/>
          </a:bodyPr>
          <a:lstStyle/>
          <a:p>
            <a:pPr marL="0" indent="0" algn="just">
              <a:buNone/>
            </a:pPr>
            <a:r>
              <a:rPr lang="en-US" sz="2000" dirty="0" smtClean="0"/>
              <a:t>Agent-based Modeling : from toy to fully </a:t>
            </a:r>
            <a:r>
              <a:rPr lang="en-US" sz="2000" dirty="0" err="1" smtClean="0"/>
              <a:t>parametrized</a:t>
            </a:r>
            <a:r>
              <a:rPr lang="en-US" sz="2000" dirty="0" smtClean="0"/>
              <a:t> models, to infer indirect knowledge on processes in Complex Systems.</a:t>
            </a:r>
          </a:p>
          <a:p>
            <a:pPr marL="0" indent="0" algn="just">
              <a:buNone/>
            </a:pPr>
            <a:r>
              <a:rPr lang="en-US" sz="2000" dirty="0" smtClean="0"/>
              <a:t>Recent trends : Pattern-oriented Modeling (Grimm et al., 2005) as a way to externally validate models ; return of Multi-Modeling (</a:t>
            </a:r>
            <a:r>
              <a:rPr lang="en-US" sz="2000" dirty="0" err="1" smtClean="0"/>
              <a:t>Cottineau</a:t>
            </a:r>
            <a:r>
              <a:rPr lang="en-US" sz="2000" dirty="0" smtClean="0"/>
              <a:t> et al., 2015) to discriminate alternative explanations ; High Performance Computing calibration bringing </a:t>
            </a:r>
            <a:r>
              <a:rPr lang="en-US" sz="2000" dirty="0" smtClean="0"/>
              <a:t>“proofs” in Social Sciences (Schmitt et al., 2014).</a:t>
            </a:r>
            <a:endParaRPr lang="en-US" sz="2000" dirty="0" smtClean="0"/>
          </a:p>
          <a:p>
            <a:pPr marL="0" indent="0" algn="just">
              <a:buNone/>
            </a:pPr>
            <a:endParaRPr lang="it-IT" dirty="0"/>
          </a:p>
        </p:txBody>
      </p:sp>
    </p:spTree>
    <p:extLst>
      <p:ext uri="{BB962C8B-B14F-4D97-AF65-F5344CB8AC3E}">
        <p14:creationId xmlns:p14="http://schemas.microsoft.com/office/powerpoint/2010/main" val="232284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Structure</a:t>
            </a:r>
            <a:endParaRPr lang="en-US" dirty="0"/>
          </a:p>
        </p:txBody>
      </p:sp>
      <p:pic>
        <p:nvPicPr>
          <p:cNvPr id="3" name="Picture 2" descr="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488011"/>
            <a:ext cx="7272808" cy="4654597"/>
          </a:xfrm>
          <a:prstGeom prst="rect">
            <a:avLst/>
          </a:prstGeom>
        </p:spPr>
      </p:pic>
    </p:spTree>
    <p:extLst>
      <p:ext uri="{BB962C8B-B14F-4D97-AF65-F5344CB8AC3E}">
        <p14:creationId xmlns:p14="http://schemas.microsoft.com/office/powerpoint/2010/main" val="72152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Residential Dynamics</a:t>
            </a:r>
            <a:endParaRPr lang="en-US" dirty="0"/>
          </a:p>
        </p:txBody>
      </p:sp>
      <p:pic>
        <p:nvPicPr>
          <p:cNvPr id="3" name="Picture 2" descr="utils_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77072"/>
            <a:ext cx="7596336" cy="1497969"/>
          </a:xfrm>
          <a:prstGeom prst="rect">
            <a:avLst/>
          </a:prstGeom>
        </p:spPr>
      </p:pic>
      <p:sp>
        <p:nvSpPr>
          <p:cNvPr id="4" name="Segnaposto contenuto 2"/>
          <p:cNvSpPr>
            <a:spLocks noGrp="1"/>
          </p:cNvSpPr>
          <p:nvPr>
            <p:ph sz="quarter" idx="1"/>
          </p:nvPr>
        </p:nvSpPr>
        <p:spPr>
          <a:xfrm>
            <a:off x="612648" y="1600200"/>
            <a:ext cx="8153400" cy="2188840"/>
          </a:xfrm>
        </p:spPr>
        <p:txBody>
          <a:bodyPr>
            <a:normAutofit/>
          </a:bodyPr>
          <a:lstStyle/>
          <a:p>
            <a:pPr algn="just">
              <a:buFont typeface="Arial"/>
              <a:buChar char="•"/>
            </a:pPr>
            <a:r>
              <a:rPr lang="en-US" sz="2400" dirty="0" smtClean="0"/>
              <a:t>Variety of economic profiles : migrants wealth </a:t>
            </a:r>
            <a:r>
              <a:rPr lang="en-US" sz="2400" i="1" dirty="0" smtClean="0"/>
              <a:t>w </a:t>
            </a:r>
            <a:r>
              <a:rPr lang="en-US" sz="2400" i="1" dirty="0" smtClean="0"/>
              <a:t>~ g(w)</a:t>
            </a:r>
          </a:p>
          <a:p>
            <a:pPr algn="just">
              <a:buFont typeface="Arial"/>
              <a:buChar char="•"/>
            </a:pPr>
            <a:r>
              <a:rPr lang="en-US" sz="2400" dirty="0" smtClean="0"/>
              <a:t>Corresponding Economic categories</a:t>
            </a:r>
            <a:endParaRPr lang="en-US" sz="2400" i="1" dirty="0" smtClean="0"/>
          </a:p>
          <a:p>
            <a:pPr algn="just">
              <a:buFont typeface="Arial"/>
              <a:buChar char="•"/>
            </a:pPr>
            <a:r>
              <a:rPr lang="en-US" sz="2400" dirty="0" smtClean="0"/>
              <a:t>State regulates dynamics with control term </a:t>
            </a:r>
            <a:r>
              <a:rPr lang="en-US" sz="2400" i="1" dirty="0" err="1" smtClean="0"/>
              <a:t>h</a:t>
            </a:r>
            <a:r>
              <a:rPr lang="en-US" sz="2400" i="1" baseline="-25000" dirty="0" err="1"/>
              <a:t>j</a:t>
            </a:r>
            <a:r>
              <a:rPr lang="en-US" sz="2400" i="1" baseline="-25000" dirty="0"/>
              <a:t> </a:t>
            </a:r>
            <a:r>
              <a:rPr lang="en-US" sz="2400" i="1" baseline="30000" dirty="0" smtClean="0"/>
              <a:t>(c)</a:t>
            </a:r>
          </a:p>
          <a:p>
            <a:pPr algn="just">
              <a:buFont typeface="Arial"/>
              <a:buChar char="•"/>
            </a:pPr>
            <a:r>
              <a:rPr lang="en-US" sz="2400" dirty="0" smtClean="0"/>
              <a:t>Discrete Choice utilities include accessibilities, cost of life and risk aversion :</a:t>
            </a:r>
            <a:endParaRPr lang="en-US" sz="2400" i="1" dirty="0" smtClean="0"/>
          </a:p>
          <a:p>
            <a:pPr algn="just">
              <a:buFont typeface="Arial"/>
              <a:buChar char="•"/>
            </a:pPr>
            <a:endParaRPr lang="it-IT" sz="2000" dirty="0"/>
          </a:p>
        </p:txBody>
      </p:sp>
    </p:spTree>
    <p:extLst>
      <p:ext uri="{BB962C8B-B14F-4D97-AF65-F5344CB8AC3E}">
        <p14:creationId xmlns:p14="http://schemas.microsoft.com/office/powerpoint/2010/main" val="227016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Evolution</a:t>
            </a:r>
            <a:endParaRPr lang="en-US" dirty="0"/>
          </a:p>
        </p:txBody>
      </p:sp>
      <p:sp>
        <p:nvSpPr>
          <p:cNvPr id="3" name="Segnaposto contenuto 2"/>
          <p:cNvSpPr>
            <a:spLocks noGrp="1"/>
          </p:cNvSpPr>
          <p:nvPr>
            <p:ph sz="quarter" idx="1"/>
          </p:nvPr>
        </p:nvSpPr>
        <p:spPr>
          <a:xfrm>
            <a:off x="611560" y="1844824"/>
            <a:ext cx="8153400" cy="3240360"/>
          </a:xfrm>
        </p:spPr>
        <p:txBody>
          <a:bodyPr>
            <a:normAutofit fontScale="92500"/>
          </a:bodyPr>
          <a:lstStyle/>
          <a:p>
            <a:pPr marL="0" indent="0" algn="just">
              <a:buNone/>
            </a:pPr>
            <a:r>
              <a:rPr lang="en-US" sz="2400" dirty="0" smtClean="0"/>
              <a:t>At each time step :</a:t>
            </a:r>
          </a:p>
          <a:p>
            <a:pPr algn="just">
              <a:buFont typeface="Arial"/>
              <a:buChar char="•"/>
            </a:pPr>
            <a:r>
              <a:rPr lang="en-US" sz="2400" dirty="0" smtClean="0"/>
              <a:t>Cities </a:t>
            </a:r>
            <a:r>
              <a:rPr lang="en-US" sz="2400" dirty="0" err="1" smtClean="0"/>
              <a:t>mesoscopic</a:t>
            </a:r>
            <a:r>
              <a:rPr lang="en-US" sz="2400" dirty="0" smtClean="0"/>
              <a:t> evolution (</a:t>
            </a:r>
            <a:r>
              <a:rPr lang="en-US" sz="2400" dirty="0" err="1" smtClean="0"/>
              <a:t>Gibrat’s</a:t>
            </a:r>
            <a:r>
              <a:rPr lang="en-US" sz="2400" dirty="0" smtClean="0"/>
              <a:t> laws and Scaling laws) ; patch level distribution through preferential attachment scheme</a:t>
            </a:r>
            <a:endParaRPr lang="en-US" sz="2400" i="1" dirty="0" smtClean="0"/>
          </a:p>
          <a:p>
            <a:pPr algn="just">
              <a:buFont typeface="Arial"/>
              <a:buChar char="•"/>
            </a:pPr>
            <a:r>
              <a:rPr lang="fr-FR" sz="2400" dirty="0" smtClean="0"/>
              <a:t>New migrants enter the city, </a:t>
            </a:r>
            <a:r>
              <a:rPr lang="fr-FR" sz="2400" dirty="0" err="1" smtClean="0"/>
              <a:t>settle</a:t>
            </a:r>
            <a:r>
              <a:rPr lang="fr-FR" sz="2400" dirty="0" smtClean="0"/>
              <a:t> </a:t>
            </a:r>
            <a:r>
              <a:rPr lang="fr-FR" sz="2400" dirty="0" err="1" smtClean="0"/>
              <a:t>given</a:t>
            </a:r>
            <a:r>
              <a:rPr lang="fr-FR" sz="2400" dirty="0" smtClean="0"/>
              <a:t> </a:t>
            </a:r>
            <a:r>
              <a:rPr lang="fr-FR" sz="2400" dirty="0" err="1" smtClean="0"/>
              <a:t>their</a:t>
            </a:r>
            <a:r>
              <a:rPr lang="fr-FR" sz="2400" dirty="0" smtClean="0"/>
              <a:t> social network (</a:t>
            </a:r>
            <a:r>
              <a:rPr lang="zh-CN" altLang="en-US" sz="2400" dirty="0" smtClean="0"/>
              <a:t>关系）</a:t>
            </a:r>
            <a:endParaRPr lang="en-US" sz="2400" i="1" dirty="0" smtClean="0"/>
          </a:p>
          <a:p>
            <a:pPr algn="just">
              <a:buFont typeface="Arial"/>
              <a:buChar char="•"/>
            </a:pPr>
            <a:r>
              <a:rPr lang="fr-FR" sz="2400" dirty="0" err="1" smtClean="0"/>
              <a:t>Discrete</a:t>
            </a:r>
            <a:r>
              <a:rPr lang="fr-FR" sz="2400" dirty="0" smtClean="0"/>
              <a:t> </a:t>
            </a:r>
            <a:r>
              <a:rPr lang="fr-FR" sz="2400" dirty="0" err="1" smtClean="0"/>
              <a:t>choice</a:t>
            </a:r>
            <a:r>
              <a:rPr lang="fr-FR" sz="2400" dirty="0" smtClean="0"/>
              <a:t> migrations (</a:t>
            </a:r>
            <a:r>
              <a:rPr lang="fr-FR" sz="2400" dirty="0" err="1" smtClean="0"/>
              <a:t>random</a:t>
            </a:r>
            <a:r>
              <a:rPr lang="fr-FR" sz="2400" dirty="0" err="1" smtClean="0"/>
              <a:t>ly</a:t>
            </a:r>
            <a:r>
              <a:rPr lang="fr-FR" sz="2400" dirty="0" smtClean="0"/>
              <a:t> </a:t>
            </a:r>
            <a:r>
              <a:rPr lang="fr-FR" sz="2400" dirty="0" err="1" smtClean="0"/>
              <a:t>drawn</a:t>
            </a:r>
            <a:r>
              <a:rPr lang="fr-FR" sz="2400" dirty="0" smtClean="0"/>
              <a:t> for </a:t>
            </a:r>
            <a:r>
              <a:rPr lang="fr-FR" sz="2400" dirty="0" err="1" smtClean="0"/>
              <a:t>each</a:t>
            </a:r>
            <a:r>
              <a:rPr lang="fr-FR" sz="2400" dirty="0" smtClean="0"/>
              <a:t> migrant)</a:t>
            </a:r>
            <a:endParaRPr lang="en-US" sz="2400" i="1" baseline="30000" dirty="0" smtClean="0"/>
          </a:p>
          <a:p>
            <a:pPr algn="just">
              <a:buFont typeface="Arial"/>
              <a:buChar char="•"/>
            </a:pPr>
            <a:r>
              <a:rPr lang="en-US" sz="2400" dirty="0" smtClean="0"/>
              <a:t>Update migrants </a:t>
            </a:r>
            <a:r>
              <a:rPr lang="en-US" sz="2400" dirty="0" err="1" smtClean="0"/>
              <a:t>wealths</a:t>
            </a:r>
            <a:r>
              <a:rPr lang="en-US" sz="2400" dirty="0" smtClean="0"/>
              <a:t> and economic categories</a:t>
            </a:r>
          </a:p>
          <a:p>
            <a:pPr algn="just">
              <a:buFont typeface="Arial"/>
              <a:buChar char="•"/>
            </a:pPr>
            <a:r>
              <a:rPr lang="en-US" sz="2400" dirty="0" smtClean="0"/>
              <a:t>Update accessibilities</a:t>
            </a:r>
          </a:p>
          <a:p>
            <a:pPr algn="just">
              <a:buFont typeface="Arial"/>
              <a:buChar char="•"/>
            </a:pPr>
            <a:endParaRPr lang="it-IT" sz="2000" dirty="0"/>
          </a:p>
        </p:txBody>
      </p:sp>
    </p:spTree>
    <p:extLst>
      <p:ext uri="{BB962C8B-B14F-4D97-AF65-F5344CB8AC3E}">
        <p14:creationId xmlns:p14="http://schemas.microsoft.com/office/powerpoint/2010/main" val="1304031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Luna">
  <a:themeElements>
    <a:clrScheme name="Personalizzato 15">
      <a:dk1>
        <a:srgbClr val="5F92BC"/>
      </a:dk1>
      <a:lt1>
        <a:sysClr val="window" lastClr="FFFFFF"/>
      </a:lt1>
      <a:dk2>
        <a:srgbClr val="294963"/>
      </a:dk2>
      <a:lt2>
        <a:srgbClr val="F2F2F2"/>
      </a:lt2>
      <a:accent1>
        <a:srgbClr val="4479A3"/>
      </a:accent1>
      <a:accent2>
        <a:srgbClr val="27455E"/>
      </a:accent2>
      <a:accent3>
        <a:srgbClr val="719FC4"/>
      </a:accent3>
      <a:accent4>
        <a:srgbClr val="BF9000"/>
      </a:accent4>
      <a:accent5>
        <a:srgbClr val="568278"/>
      </a:accent5>
      <a:accent6>
        <a:srgbClr val="968C8C"/>
      </a:accent6>
      <a:hlink>
        <a:srgbClr val="F7B615"/>
      </a:hlink>
      <a:folHlink>
        <a:srgbClr val="704404"/>
      </a:folHlink>
    </a:clrScheme>
    <a:fontScheme name="Luna">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Lun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1521</Words>
  <Application>Microsoft Macintosh PowerPoint</Application>
  <PresentationFormat>On-screen Show (4:3)</PresentationFormat>
  <Paragraphs>111</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Luna</vt:lpstr>
      <vt:lpstr>  Agent-based Modeling of Migrant Workers Residential Dynamics within a Mega-city Region: the Case of Pearl River Delta, China   Cinzia Losavio1 and Juste Raimbault1,2 (1) UMR CNRS 8504 Géographie-cités and (2) UMR-T IFSTTAR 9403 LVMT </vt:lpstr>
      <vt:lpstr>Mega-city regions </vt:lpstr>
      <vt:lpstr>Pearl River Delta (PRD) represent the most prosperous and dynamic mega-city region in term of migration waves </vt:lpstr>
      <vt:lpstr>PRD Mega-city regions characteristics</vt:lpstr>
      <vt:lpstr>This agent-based model simulates migrants residential patterns taking into account the full range of migrants’ socio-economical status and their evolution </vt:lpstr>
      <vt:lpstr>Hybrid Agent-based Modeling</vt:lpstr>
      <vt:lpstr>Model Structure</vt:lpstr>
      <vt:lpstr>Residential Dynamics</vt:lpstr>
      <vt:lpstr>Temporal Evolution</vt:lpstr>
      <vt:lpstr>Model Implementation</vt:lpstr>
      <vt:lpstr>First Results : Convergence</vt:lpstr>
      <vt:lpstr>First Results : Phase Diagrams</vt:lpstr>
      <vt:lpstr>Perspectives</vt:lpstr>
      <vt:lpstr>Conclusion</vt:lpstr>
      <vt:lpstr>Reserve Slides</vt:lpstr>
      <vt:lpstr>Discrete Choice Utilities</vt:lpstr>
      <vt:lpstr>Discrete Choice Probabilities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agnese</dc:creator>
  <cp:lastModifiedBy>Jean</cp:lastModifiedBy>
  <cp:revision>39</cp:revision>
  <dcterms:created xsi:type="dcterms:W3CDTF">2015-11-30T13:23:17Z</dcterms:created>
  <dcterms:modified xsi:type="dcterms:W3CDTF">2016-12-03T18:17:11Z</dcterms:modified>
</cp:coreProperties>
</file>