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80" r:id="rId5"/>
    <p:sldId id="259" r:id="rId6"/>
    <p:sldId id="276" r:id="rId7"/>
    <p:sldId id="284" r:id="rId8"/>
    <p:sldId id="286" r:id="rId9"/>
    <p:sldId id="287" r:id="rId10"/>
    <p:sldId id="288" r:id="rId11"/>
    <p:sldId id="291" r:id="rId12"/>
    <p:sldId id="289" r:id="rId13"/>
    <p:sldId id="290" r:id="rId14"/>
    <p:sldId id="283" r:id="rId15"/>
    <p:sldId id="285" r:id="rId16"/>
    <p:sldId id="281" r:id="rId17"/>
    <p:sldId id="282" r:id="rId18"/>
    <p:sldId id="260" r:id="rId19"/>
    <p:sldId id="268" r:id="rId20"/>
    <p:sldId id="292" r:id="rId21"/>
    <p:sldId id="293" r:id="rId22"/>
    <p:sldId id="269" r:id="rId23"/>
    <p:sldId id="273" r:id="rId24"/>
    <p:sldId id="274" r:id="rId25"/>
    <p:sldId id="295" r:id="rId26"/>
    <p:sldId id="275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81F2-70A3-4CE7-A07D-5FCEFCF73350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E70E1-B41A-4630-B29B-C52F9E3042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9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422764-E8EC-4DF7-99CF-3F84F8AA5C3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62000"/>
            <a:ext cx="4978400" cy="37338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3000" cy="4497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632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8984E5-AA4E-4E5E-A4DA-1CCC974015E7}" type="slidenum">
              <a:rPr lang="fr-FR" altLang="fr-FR"/>
              <a:pPr eaLnBrk="1" hangingPunct="1"/>
              <a:t>9</a:t>
            </a:fld>
            <a:endParaRPr lang="fr-FR" altLang="fr-FR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62000"/>
            <a:ext cx="4979988" cy="3733800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4588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9348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CE837A-3EA0-4EA9-9355-7BF8F60D17A9}" type="slidenum">
              <a:rPr lang="fr-FR" altLang="fr-FR"/>
              <a:pPr eaLnBrk="1" hangingPunct="1"/>
              <a:t>10</a:t>
            </a:fld>
            <a:endParaRPr lang="fr-FR" altLang="fr-FR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62000"/>
            <a:ext cx="4979988" cy="3733800"/>
          </a:xfrm>
          <a:solidFill>
            <a:srgbClr val="FFFFFF"/>
          </a:solidFill>
          <a:ln/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4588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0064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11640" y="1196640"/>
            <a:ext cx="7848000" cy="29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25000" lnSpcReduction="20000"/>
          </a:bodyPr>
          <a:lstStyle/>
          <a:p>
            <a:pPr algn="ctr"/>
            <a:r>
              <a:rPr lang="en-GB" sz="4000" b="1" strike="noStrike" spc="-1" dirty="0">
                <a:solidFill>
                  <a:srgbClr val="4F81BD"/>
                </a:solidFill>
                <a:latin typeface="Avenir LT Std 95 Black"/>
              </a:rPr>
              <a:t>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sz="12800" dirty="0">
                <a:solidFill>
                  <a:schemeClr val="accent1"/>
                </a:solidFill>
                <a:latin typeface="Avenir LT Std 65 Medium"/>
              </a:rPr>
            </a:br>
            <a:r>
              <a:rPr lang="en-US" sz="12800" b="1" dirty="0">
                <a:solidFill>
                  <a:schemeClr val="accent1"/>
                </a:solidFill>
                <a:latin typeface="Avenir LT Std 65 Medium"/>
              </a:rPr>
              <a:t>How validation through model exploration empowers theories of spatial complexity: example of urban systems</a:t>
            </a:r>
            <a:endParaRPr lang="fr-FR" sz="12800" dirty="0">
              <a:solidFill>
                <a:schemeClr val="accent1"/>
              </a:solidFill>
              <a:latin typeface="Avenir LT Std 65 Medium"/>
            </a:endParaRPr>
          </a:p>
          <a:p>
            <a:pPr algn="ctr"/>
            <a:br>
              <a:rPr sz="12800" dirty="0">
                <a:solidFill>
                  <a:schemeClr val="accent1"/>
                </a:solidFill>
                <a:latin typeface="Avenir LT Std 65 Medium"/>
              </a:rPr>
            </a:br>
            <a:br>
              <a:rPr sz="12800" dirty="0">
                <a:solidFill>
                  <a:schemeClr val="accent1"/>
                </a:solidFill>
                <a:latin typeface="Avenir LT Std 65 Medium"/>
              </a:rPr>
            </a:br>
            <a:br>
              <a:rPr sz="12800" dirty="0">
                <a:solidFill>
                  <a:schemeClr val="accent1"/>
                </a:solidFill>
                <a:latin typeface="Avenir LT Std 65 Medium"/>
              </a:rPr>
            </a:br>
            <a:br>
              <a:rPr dirty="0"/>
            </a:br>
            <a:br>
              <a:rPr dirty="0"/>
            </a:br>
            <a:r>
              <a:rPr lang="en-GB" sz="9600" strike="noStrike" spc="-1" dirty="0" err="1">
                <a:solidFill>
                  <a:srgbClr val="4F81BD"/>
                </a:solidFill>
                <a:latin typeface="Avenir LT Std 55 Roman"/>
              </a:rPr>
              <a:t>Juste</a:t>
            </a:r>
            <a:r>
              <a:rPr lang="en-GB" sz="9600" strike="noStrike" spc="-1" dirty="0">
                <a:solidFill>
                  <a:srgbClr val="4F81BD"/>
                </a:solidFill>
                <a:latin typeface="Avenir LT Std 55 Roman"/>
              </a:rPr>
              <a:t> </a:t>
            </a:r>
            <a:r>
              <a:rPr lang="en-GB" sz="9600" strike="noStrike" spc="-1" dirty="0" err="1">
                <a:solidFill>
                  <a:srgbClr val="4F81BD"/>
                </a:solidFill>
                <a:latin typeface="Avenir LT Std 55 Roman"/>
              </a:rPr>
              <a:t>Raimbault</a:t>
            </a:r>
            <a:r>
              <a:rPr lang="en-GB" sz="9600" spc="-1" dirty="0">
                <a:solidFill>
                  <a:srgbClr val="4F81BD"/>
                </a:solidFill>
                <a:latin typeface="Avenir LT Std 55 Roman"/>
              </a:rPr>
              <a:t> and</a:t>
            </a:r>
            <a:r>
              <a:rPr lang="en-GB" sz="9600" strike="noStrike" spc="-1" dirty="0">
                <a:solidFill>
                  <a:srgbClr val="4F81BD"/>
                </a:solidFill>
                <a:latin typeface="Avenir LT Std 55 Roman"/>
              </a:rPr>
              <a:t> Denise </a:t>
            </a:r>
            <a:r>
              <a:rPr lang="en-GB" sz="9600" strike="noStrike" spc="-1" dirty="0" err="1">
                <a:solidFill>
                  <a:srgbClr val="4F81BD"/>
                </a:solidFill>
                <a:latin typeface="Avenir LT Std 55 Roman"/>
              </a:rPr>
              <a:t>Pumain</a:t>
            </a:r>
            <a:endParaRPr lang="fr-FR" sz="9600" dirty="0">
              <a:latin typeface="Avenir LT Std 55 Roman"/>
            </a:endParaRPr>
          </a:p>
          <a:p>
            <a:pPr algn="ctr"/>
            <a:endParaRPr lang="fr-FR" sz="9600" strike="noStrike" spc="-1" dirty="0">
              <a:solidFill>
                <a:srgbClr val="4F81BD"/>
              </a:solidFill>
              <a:latin typeface="Avenir LT Std 55 Roman"/>
            </a:endParaRPr>
          </a:p>
          <a:p>
            <a:pPr algn="ctr"/>
            <a:r>
              <a:rPr lang="en-GB" sz="9600" strike="noStrike" spc="-1" dirty="0">
                <a:solidFill>
                  <a:srgbClr val="4F81BD"/>
                </a:solidFill>
                <a:latin typeface="Avenir LT Std 55 Roman"/>
              </a:rPr>
              <a:t>UMR </a:t>
            </a:r>
            <a:r>
              <a:rPr lang="en-GB" sz="9600" strike="noStrike" spc="-1" dirty="0" err="1">
                <a:solidFill>
                  <a:srgbClr val="4F81BD"/>
                </a:solidFill>
                <a:latin typeface="Avenir LT Std 55 Roman"/>
              </a:rPr>
              <a:t>Géographie-cités</a:t>
            </a:r>
            <a:r>
              <a:rPr lang="en-GB" sz="9600" strike="noStrike" spc="-1" dirty="0">
                <a:solidFill>
                  <a:srgbClr val="4F81BD"/>
                </a:solidFill>
                <a:latin typeface="Avenir LT Std 55 Roman"/>
              </a:rPr>
              <a:t>, Paris, France</a:t>
            </a:r>
          </a:p>
          <a:p>
            <a:pPr algn="ctr"/>
            <a:endParaRPr lang="en-GB" sz="9600" spc="-1" dirty="0">
              <a:solidFill>
                <a:srgbClr val="4F81BD"/>
              </a:solidFill>
              <a:latin typeface="Avenir LT Std 55 Roman"/>
            </a:endParaRPr>
          </a:p>
          <a:p>
            <a:pPr algn="ctr"/>
            <a:br>
              <a:rPr sz="9600" dirty="0">
                <a:latin typeface="Avenir LT Std 55 Roman"/>
              </a:rPr>
            </a:br>
            <a:br>
              <a:rPr sz="9600" dirty="0">
                <a:latin typeface="Avenir LT Std 55 Roman"/>
              </a:rPr>
            </a:br>
            <a:r>
              <a:rPr lang="en-GB" sz="9600" i="1" strike="noStrike" spc="-1" dirty="0">
                <a:solidFill>
                  <a:srgbClr val="4F81BD"/>
                </a:solidFill>
                <a:latin typeface="Avenir LT Std 55 Roman"/>
              </a:rPr>
              <a:t>ECTQG 2021, Manchester, UK, November </a:t>
            </a:r>
            <a:r>
              <a:rPr lang="en-GB" sz="9600" i="1" spc="-1" dirty="0">
                <a:solidFill>
                  <a:srgbClr val="4F81BD"/>
                </a:solidFill>
                <a:latin typeface="Avenir LT Std 55 Roman"/>
              </a:rPr>
              <a:t>3</a:t>
            </a:r>
            <a:r>
              <a:rPr lang="en-GB" sz="9600" i="1" strike="noStrike" spc="-1" dirty="0">
                <a:solidFill>
                  <a:srgbClr val="4F81BD"/>
                </a:solidFill>
                <a:latin typeface="Avenir LT Std 55 Roman"/>
              </a:rPr>
              <a:t>-5</a:t>
            </a:r>
            <a:r>
              <a:rPr lang="en-GB" sz="9600" i="1" strike="noStrike" spc="-1" baseline="30000" dirty="0">
                <a:solidFill>
                  <a:srgbClr val="4F81BD"/>
                </a:solidFill>
                <a:latin typeface="Avenir LT Std 55 Roman"/>
              </a:rPr>
              <a:t>th</a:t>
            </a:r>
            <a:endParaRPr lang="en-GB" sz="9600" spc="-1" dirty="0">
              <a:latin typeface="Avenir LT Std 55 Roman"/>
            </a:endParaRPr>
          </a:p>
          <a:p>
            <a:pPr algn="ctr">
              <a:lnSpc>
                <a:spcPct val="100000"/>
              </a:lnSpc>
            </a:pPr>
            <a:endParaRPr lang="en-GB" sz="9600" b="0" strike="noStrike" spc="-1" dirty="0">
              <a:latin typeface="Avenir LT Std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36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Originality of SIMPOP Models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72816"/>
            <a:ext cx="7772400" cy="44640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Scale: national or continental integrated urban systems, long term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fr-FR" sz="2400" b="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Cities are agents : collective, immobile, </a:t>
            </a:r>
            <a:r>
              <a:rPr lang="en-GB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heterogenous</a:t>
            </a: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 evolving entities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fr-FR" sz="2400" b="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Main attributes: location, resources (labour force, capital), functions (10 types)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fr-FR" sz="2400" b="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Three levels: individual (firm or mayor, for scenarios), cities (local governance), national or multinational (global governance)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fr-FR" sz="2400" b="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Rules : stylised facts from comparative study of the observed evolution of integrated urban systems</a:t>
            </a: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225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>
                <a:solidFill>
                  <a:schemeClr val="accent1"/>
                </a:solidFill>
              </a:rPr>
              <a:t>Further</a:t>
            </a:r>
            <a:r>
              <a:rPr lang="fr-FR" sz="3600" dirty="0">
                <a:solidFill>
                  <a:schemeClr val="accent1"/>
                </a:solidFill>
              </a:rPr>
              <a:t> </a:t>
            </a:r>
            <a:r>
              <a:rPr lang="fr-FR" sz="3600" dirty="0" err="1">
                <a:solidFill>
                  <a:schemeClr val="accent1"/>
                </a:solidFill>
              </a:rPr>
              <a:t>advances</a:t>
            </a:r>
            <a:r>
              <a:rPr lang="fr-FR" sz="3600" dirty="0">
                <a:solidFill>
                  <a:schemeClr val="accent1"/>
                </a:solidFill>
              </a:rPr>
              <a:t> in </a:t>
            </a:r>
            <a:r>
              <a:rPr lang="fr-FR" sz="3600" dirty="0" err="1">
                <a:solidFill>
                  <a:schemeClr val="accent1"/>
                </a:solidFill>
              </a:rPr>
              <a:t>explanation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83568" y="1772816"/>
            <a:ext cx="78488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b="0" dirty="0">
                <a:solidFill>
                  <a:srgbClr val="FF0000"/>
                </a:solidFill>
                <a:latin typeface="Avenir LT Std 55 Roman"/>
              </a:rPr>
              <a:t>No </a:t>
            </a:r>
            <a:r>
              <a:rPr lang="fr-FR" sz="2400" b="0" dirty="0" err="1">
                <a:solidFill>
                  <a:srgbClr val="FF0000"/>
                </a:solidFill>
                <a:latin typeface="Avenir LT Std 55 Roman"/>
              </a:rPr>
              <a:t>counter</a:t>
            </a:r>
            <a:r>
              <a:rPr lang="fr-FR" sz="2400" b="0" dirty="0">
                <a:solidFill>
                  <a:srgbClr val="FF0000"/>
                </a:solidFill>
                <a:latin typeface="Avenir LT Std 55 Roman"/>
              </a:rPr>
              <a:t>-urbanisation 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</a:rPr>
              <a:t>(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≠ Berry, 1976),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increasing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hierarchisation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/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Gibrat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’ model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prediction</a:t>
            </a:r>
            <a:endParaRPr lang="fr-FR" sz="2400" b="0" dirty="0">
              <a:solidFill>
                <a:schemeClr val="accent1"/>
              </a:solidFill>
              <a:latin typeface="Avenir LT Std 55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(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Bretagnolle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Pumain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Rozenblat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1997, </a:t>
            </a:r>
            <a:r>
              <a:rPr lang="fr-FR" sz="1800" b="0" i="1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Cybergeo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61,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Bretagnolle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Mathian,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Pumain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Rozenblat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 2000, </a:t>
            </a:r>
            <a:r>
              <a:rPr lang="fr-FR" sz="1800" b="0" i="1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Cybergeo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 131,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Bretagnolle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Paulus, </a:t>
            </a:r>
            <a:r>
              <a:rPr lang="fr-FR" sz="1800" b="0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Pumain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 2002, </a:t>
            </a:r>
            <a:r>
              <a:rPr lang="fr-FR" sz="1800" b="0" i="1" dirty="0" err="1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Cybergeo</a:t>
            </a:r>
            <a:r>
              <a:rPr lang="fr-FR" sz="1800" b="0" dirty="0">
                <a:solidFill>
                  <a:schemeClr val="accent1"/>
                </a:solidFill>
                <a:latin typeface="Avenir LT Std 35 Light"/>
                <a:cs typeface="Times New Roman" panose="02020603050405020304" pitchFamily="18" charset="0"/>
              </a:rPr>
              <a:t>, 219)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« 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metropolisation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 » and « simplification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from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below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of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urban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hierarchies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(cf. « 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shrinking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cities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  <a:cs typeface="Times New Roman" panose="02020603050405020304" pitchFamily="18" charset="0"/>
              </a:rPr>
              <a:t> »)</a:t>
            </a:r>
          </a:p>
          <a:p>
            <a:pPr marL="0" indent="0">
              <a:buNone/>
            </a:pPr>
            <a:endParaRPr lang="fr-FR" sz="2400" b="0" dirty="0">
              <a:solidFill>
                <a:schemeClr val="accent1"/>
              </a:solidFill>
              <a:latin typeface="Avenir LT Std 55 Roman"/>
              <a:cs typeface="Times New Roman" panose="02020603050405020304" pitchFamily="18" charset="0"/>
            </a:endParaRPr>
          </a:p>
          <a:p>
            <a:r>
              <a:rPr lang="fr-FR" sz="2400" b="0" dirty="0">
                <a:solidFill>
                  <a:schemeClr val="accent1"/>
                </a:solidFill>
                <a:latin typeface="Avenir LT Std 55 Roman"/>
              </a:rPr>
              <a:t>« </a:t>
            </a:r>
            <a:r>
              <a:rPr lang="fr-FR" sz="2400" b="0" dirty="0">
                <a:solidFill>
                  <a:srgbClr val="FF0000"/>
                </a:solidFill>
                <a:latin typeface="Avenir LT Std 55 Roman"/>
              </a:rPr>
              <a:t>Global </a:t>
            </a:r>
            <a:r>
              <a:rPr lang="fr-FR" sz="2400" b="0" dirty="0" err="1">
                <a:solidFill>
                  <a:srgbClr val="FF0000"/>
                </a:solidFill>
                <a:latin typeface="Avenir LT Std 55 Roman"/>
              </a:rPr>
              <a:t>cities</a:t>
            </a:r>
            <a:r>
              <a:rPr lang="fr-FR" sz="2400" b="0" dirty="0">
                <a:solidFill>
                  <a:srgbClr val="FF0000"/>
                </a:solidFill>
                <a:latin typeface="Avenir LT Std 55 Roman"/>
              </a:rPr>
              <a:t> </a:t>
            </a:r>
            <a:r>
              <a:rPr lang="fr-FR" sz="2400" b="0" dirty="0" err="1">
                <a:solidFill>
                  <a:srgbClr val="FF0000"/>
                </a:solidFill>
                <a:latin typeface="Avenir LT Std 55 Roman"/>
              </a:rPr>
              <a:t>since</a:t>
            </a:r>
            <a:r>
              <a:rPr lang="fr-FR" sz="2400" b="0" dirty="0">
                <a:solidFill>
                  <a:srgbClr val="FF0000"/>
                </a:solidFill>
                <a:latin typeface="Avenir LT Std 55 Roman"/>
              </a:rPr>
              <a:t> Middle Age</a:t>
            </a:r>
            <a:r>
              <a:rPr lang="fr-FR" sz="2400" b="0" dirty="0">
                <a:solidFill>
                  <a:schemeClr val="accent1"/>
                </a:solidFill>
                <a:latin typeface="Avenir LT Std 55 Roman"/>
              </a:rPr>
              <a:t> » </a:t>
            </a:r>
            <a:r>
              <a:rPr lang="fr-FR" sz="2000" b="0" dirty="0">
                <a:solidFill>
                  <a:schemeClr val="accent1"/>
                </a:solidFill>
                <a:latin typeface="Avenir LT Std 35 Light"/>
              </a:rPr>
              <a:t>(</a:t>
            </a:r>
            <a:r>
              <a:rPr lang="fr-FR" sz="2000" b="0" dirty="0" err="1">
                <a:solidFill>
                  <a:schemeClr val="accent1"/>
                </a:solidFill>
                <a:latin typeface="Avenir LT Std 35 Light"/>
              </a:rPr>
              <a:t>Bretagnolle</a:t>
            </a:r>
            <a:r>
              <a:rPr lang="fr-FR" sz="2000" b="0" dirty="0">
                <a:solidFill>
                  <a:schemeClr val="accent1"/>
                </a:solidFill>
                <a:latin typeface="Avenir LT Std 35 Light"/>
              </a:rPr>
              <a:t>, </a:t>
            </a:r>
            <a:r>
              <a:rPr lang="fr-FR" sz="2000" b="0" dirty="0" err="1">
                <a:solidFill>
                  <a:schemeClr val="accent1"/>
                </a:solidFill>
                <a:latin typeface="Avenir LT Std 35 Light"/>
              </a:rPr>
              <a:t>Pumain</a:t>
            </a:r>
            <a:r>
              <a:rPr lang="fr-FR" sz="2000" b="0" dirty="0">
                <a:solidFill>
                  <a:schemeClr val="accent1"/>
                </a:solidFill>
                <a:latin typeface="Avenir LT Std 35 Light"/>
              </a:rPr>
              <a:t>, 2010, </a:t>
            </a:r>
            <a:r>
              <a:rPr lang="fr-FR" sz="2000" b="0" i="1" dirty="0" err="1">
                <a:solidFill>
                  <a:schemeClr val="accent1"/>
                </a:solidFill>
                <a:latin typeface="Avenir LT Std 35 Light"/>
              </a:rPr>
              <a:t>Urban</a:t>
            </a:r>
            <a:r>
              <a:rPr lang="fr-FR" sz="2000" b="0" i="1" dirty="0">
                <a:solidFill>
                  <a:schemeClr val="accent1"/>
                </a:solidFill>
                <a:latin typeface="Avenir LT Std 35 Light"/>
              </a:rPr>
              <a:t> </a:t>
            </a:r>
            <a:r>
              <a:rPr lang="fr-FR" sz="2000" b="0" i="1" dirty="0" err="1">
                <a:solidFill>
                  <a:schemeClr val="accent1"/>
                </a:solidFill>
                <a:latin typeface="Avenir LT Std 35 Light"/>
              </a:rPr>
              <a:t>Studies</a:t>
            </a:r>
            <a:r>
              <a:rPr lang="fr-FR" sz="2000" b="0" dirty="0">
                <a:solidFill>
                  <a:schemeClr val="accent1"/>
                </a:solidFill>
                <a:latin typeface="Avenir LT Std 35 Light"/>
              </a:rPr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82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vers le bas 13"/>
          <p:cNvSpPr/>
          <p:nvPr/>
        </p:nvSpPr>
        <p:spPr>
          <a:xfrm>
            <a:off x="323850" y="908050"/>
            <a:ext cx="287338" cy="583406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2" name="Groupe 45"/>
          <p:cNvGrpSpPr>
            <a:grpSpLocks/>
          </p:cNvGrpSpPr>
          <p:nvPr/>
        </p:nvGrpSpPr>
        <p:grpSpPr bwMode="auto">
          <a:xfrm>
            <a:off x="323850" y="1417638"/>
            <a:ext cx="5976938" cy="1219200"/>
            <a:chOff x="278429" y="1058292"/>
            <a:chExt cx="5976116" cy="1218580"/>
          </a:xfrm>
        </p:grpSpPr>
        <p:pic>
          <p:nvPicPr>
            <p:cNvPr id="23581" name="Picture 2" descr="D:\Copy\THESE\DOCW de travail\REDACtion-these\redac_latex\illu_P1\simpop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99792" y="1058292"/>
              <a:ext cx="3554753" cy="1218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2" name="ZoneTexte 14"/>
            <p:cNvSpPr txBox="1">
              <a:spLocks noChangeArrowheads="1"/>
            </p:cNvSpPr>
            <p:nvPr/>
          </p:nvSpPr>
          <p:spPr bwMode="auto">
            <a:xfrm>
              <a:off x="683568" y="1346324"/>
              <a:ext cx="1809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b="1">
                  <a:solidFill>
                    <a:schemeClr val="tx2"/>
                  </a:solidFill>
                </a:rPr>
                <a:t>SIMPOP </a:t>
              </a:r>
              <a:r>
                <a:rPr lang="fr-FR" b="1" i="1">
                  <a:solidFill>
                    <a:schemeClr val="tx2"/>
                  </a:solidFill>
                </a:rPr>
                <a:t>(1996)</a:t>
              </a: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278429" y="1556514"/>
              <a:ext cx="431741" cy="0"/>
            </a:xfrm>
            <a:prstGeom prst="line">
              <a:avLst/>
            </a:prstGeom>
            <a:ln w="57150">
              <a:solidFill>
                <a:schemeClr val="tx2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ZoneTexte 57"/>
          <p:cNvSpPr txBox="1"/>
          <p:nvPr/>
        </p:nvSpPr>
        <p:spPr>
          <a:xfrm>
            <a:off x="323850" y="971550"/>
            <a:ext cx="8640763" cy="369888"/>
          </a:xfrm>
          <a:prstGeom prst="rect">
            <a:avLst/>
          </a:prstGeom>
          <a:solidFill>
            <a:schemeClr val="accent4">
              <a:lumMod val="20000"/>
              <a:lumOff val="80000"/>
              <a:alpha val="71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b="1" cap="small" dirty="0">
                <a:solidFill>
                  <a:schemeClr val="tx2"/>
                </a:solidFill>
                <a:latin typeface="Arial" charset="0"/>
                <a:cs typeface="Arial" charset="0"/>
              </a:rPr>
              <a:t>    </a:t>
            </a:r>
            <a:r>
              <a:rPr lang="fr-FR" b="1" cap="small" dirty="0" err="1">
                <a:solidFill>
                  <a:schemeClr val="tx2"/>
                </a:solidFill>
                <a:latin typeface="Arial" charset="0"/>
                <a:cs typeface="Arial" charset="0"/>
              </a:rPr>
              <a:t>Urban</a:t>
            </a:r>
            <a:r>
              <a:rPr lang="fr-FR" b="1" cap="small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fr-FR" b="1" cap="small" dirty="0" err="1">
                <a:solidFill>
                  <a:schemeClr val="tx2"/>
                </a:solidFill>
                <a:latin typeface="Arial" charset="0"/>
                <a:cs typeface="Arial" charset="0"/>
              </a:rPr>
              <a:t>Evolutionary</a:t>
            </a:r>
            <a:r>
              <a:rPr lang="fr-FR" b="1" cap="small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fr-FR" b="1" cap="small" dirty="0" err="1">
                <a:solidFill>
                  <a:schemeClr val="tx2"/>
                </a:solidFill>
                <a:latin typeface="Arial" charset="0"/>
                <a:cs typeface="Arial" charset="0"/>
              </a:rPr>
              <a:t>Theory</a:t>
            </a:r>
            <a:endParaRPr lang="fr-FR" b="1" cap="small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e 61"/>
          <p:cNvGrpSpPr>
            <a:grpSpLocks/>
          </p:cNvGrpSpPr>
          <p:nvPr/>
        </p:nvGrpSpPr>
        <p:grpSpPr bwMode="auto">
          <a:xfrm>
            <a:off x="323850" y="2682875"/>
            <a:ext cx="5543550" cy="1177925"/>
            <a:chOff x="323528" y="2682686"/>
            <a:chExt cx="5544616" cy="1178362"/>
          </a:xfrm>
        </p:grpSpPr>
        <p:grpSp>
          <p:nvGrpSpPr>
            <p:cNvPr id="4" name="Groupe 20"/>
            <p:cNvGrpSpPr>
              <a:grpSpLocks/>
            </p:cNvGrpSpPr>
            <p:nvPr/>
          </p:nvGrpSpPr>
          <p:grpSpPr bwMode="auto">
            <a:xfrm>
              <a:off x="3275856" y="2682686"/>
              <a:ext cx="2592288" cy="1178362"/>
              <a:chOff x="3967401" y="2780928"/>
              <a:chExt cx="4157323" cy="1889771"/>
            </a:xfrm>
          </p:grpSpPr>
          <p:pic>
            <p:nvPicPr>
              <p:cNvPr id="23579" name="Picture 4" descr="http://www.simpop.parisgeo.cnrs.fr/_/rsrc/1360765835408/models/simpop2/network_flux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55634" y="2780928"/>
                <a:ext cx="2069090" cy="1875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580" name="Picture 6" descr="http://www.simpop.parisgeo.cnrs.fr/_/rsrc/1360765795552/models/simpop2/network_flux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67401" y="2780928"/>
                <a:ext cx="2096679" cy="1889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577" name="ZoneTexte 18"/>
            <p:cNvSpPr txBox="1">
              <a:spLocks noChangeArrowheads="1"/>
            </p:cNvSpPr>
            <p:nvPr/>
          </p:nvSpPr>
          <p:spPr bwMode="auto">
            <a:xfrm>
              <a:off x="755576" y="3044467"/>
              <a:ext cx="2664296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b="1">
                  <a:solidFill>
                    <a:schemeClr val="tx2"/>
                  </a:solidFill>
                </a:rPr>
                <a:t>SIMPOP 2 </a:t>
              </a:r>
              <a:r>
                <a:rPr lang="fr-FR" b="1" i="1">
                  <a:solidFill>
                    <a:schemeClr val="tx2"/>
                  </a:solidFill>
                </a:rPr>
                <a:t>(2006)</a:t>
              </a: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323528" y="3260750"/>
              <a:ext cx="431883" cy="0"/>
            </a:xfrm>
            <a:prstGeom prst="line">
              <a:avLst/>
            </a:prstGeom>
            <a:ln w="57150">
              <a:solidFill>
                <a:srgbClr val="003399">
                  <a:alpha val="8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58"/>
          <p:cNvGrpSpPr>
            <a:grpSpLocks/>
          </p:cNvGrpSpPr>
          <p:nvPr/>
        </p:nvGrpSpPr>
        <p:grpSpPr bwMode="auto">
          <a:xfrm>
            <a:off x="776288" y="4006850"/>
            <a:ext cx="3559175" cy="1293813"/>
            <a:chOff x="683568" y="3573016"/>
            <a:chExt cx="3559638" cy="1294408"/>
          </a:xfrm>
        </p:grpSpPr>
        <p:sp>
          <p:nvSpPr>
            <p:cNvPr id="23574" name="ZoneTexte 37"/>
            <p:cNvSpPr txBox="1">
              <a:spLocks noChangeArrowheads="1"/>
            </p:cNvSpPr>
            <p:nvPr/>
          </p:nvSpPr>
          <p:spPr bwMode="auto">
            <a:xfrm>
              <a:off x="683568" y="4066044"/>
              <a:ext cx="26642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b="1">
                  <a:solidFill>
                    <a:schemeClr val="tx2"/>
                  </a:solidFill>
                </a:rPr>
                <a:t> SimpopLocal  </a:t>
              </a:r>
            </a:p>
          </p:txBody>
        </p:sp>
        <p:pic>
          <p:nvPicPr>
            <p:cNvPr id="23575" name="Picture 2" descr="D:\Copy\THESE\DOCW de travail\REDACtion-these\redac_latex\illu_P1\exploSLocalcarto1.png"/>
            <p:cNvPicPr>
              <a:picLocks noChangeAspect="1" noChangeArrowheads="1"/>
            </p:cNvPicPr>
            <p:nvPr/>
          </p:nvPicPr>
          <p:blipFill>
            <a:blip r:embed="rId5" cstate="print"/>
            <a:srcRect l="40752"/>
            <a:stretch>
              <a:fillRect/>
            </a:stretch>
          </p:blipFill>
          <p:spPr bwMode="auto">
            <a:xfrm>
              <a:off x="2463387" y="3573016"/>
              <a:ext cx="1779819" cy="1294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e 46"/>
          <p:cNvGrpSpPr>
            <a:grpSpLocks/>
          </p:cNvGrpSpPr>
          <p:nvPr/>
        </p:nvGrpSpPr>
        <p:grpSpPr bwMode="auto">
          <a:xfrm>
            <a:off x="3059113" y="4868863"/>
            <a:ext cx="3744912" cy="1320800"/>
            <a:chOff x="323528" y="5131816"/>
            <a:chExt cx="3744416" cy="1321520"/>
          </a:xfrm>
        </p:grpSpPr>
        <p:sp>
          <p:nvSpPr>
            <p:cNvPr id="23572" name="ZoneTexte 40"/>
            <p:cNvSpPr txBox="1">
              <a:spLocks noChangeArrowheads="1"/>
            </p:cNvSpPr>
            <p:nvPr/>
          </p:nvSpPr>
          <p:spPr bwMode="auto">
            <a:xfrm>
              <a:off x="323528" y="5589240"/>
              <a:ext cx="26642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b="1">
                  <a:solidFill>
                    <a:schemeClr val="tx2"/>
                  </a:solidFill>
                </a:rPr>
                <a:t> &amp; SimpopNet</a:t>
              </a:r>
            </a:p>
          </p:txBody>
        </p:sp>
        <p:pic>
          <p:nvPicPr>
            <p:cNvPr id="23573" name="Picture 11" descr="D:\Copy\THESE\DOCW de travail\REDACtion-these\redac_latex\illu_P1\carte-simul-SNe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95736" y="5131816"/>
              <a:ext cx="1872208" cy="132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60" name="Titre 1"/>
          <p:cNvSpPr>
            <a:spLocks noGrp="1"/>
          </p:cNvSpPr>
          <p:nvPr>
            <p:ph type="title"/>
          </p:nvPr>
        </p:nvSpPr>
        <p:spPr>
          <a:xfrm>
            <a:off x="576263" y="188913"/>
            <a:ext cx="8604250" cy="581025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The</a:t>
            </a:r>
            <a:r>
              <a:rPr lang="fr-FR" sz="3200" dirty="0"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Simpop</a:t>
            </a:r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family</a:t>
            </a:r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 of simulation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models</a:t>
            </a:r>
            <a:endParaRPr lang="fr-FR" sz="3200" dirty="0">
              <a:solidFill>
                <a:schemeClr val="accent1"/>
              </a:solidFill>
              <a:latin typeface="Avenir LT Std 65 Medium"/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23850" y="4652963"/>
            <a:ext cx="431800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Rectangle 43"/>
          <p:cNvSpPr>
            <a:spLocks noChangeArrowheads="1"/>
          </p:cNvSpPr>
          <p:nvPr/>
        </p:nvSpPr>
        <p:spPr bwMode="auto">
          <a:xfrm>
            <a:off x="1187450" y="4868863"/>
            <a:ext cx="915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i="1">
                <a:solidFill>
                  <a:schemeClr val="tx2"/>
                </a:solidFill>
              </a:rPr>
              <a:t>(2012) </a:t>
            </a:r>
          </a:p>
        </p:txBody>
      </p:sp>
      <p:cxnSp>
        <p:nvCxnSpPr>
          <p:cNvPr id="45" name="Connecteur droit 44"/>
          <p:cNvCxnSpPr/>
          <p:nvPr/>
        </p:nvCxnSpPr>
        <p:spPr>
          <a:xfrm>
            <a:off x="323850" y="6092825"/>
            <a:ext cx="431800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ZoneTexte 45"/>
          <p:cNvSpPr txBox="1">
            <a:spLocks noChangeArrowheads="1"/>
          </p:cNvSpPr>
          <p:nvPr/>
        </p:nvSpPr>
        <p:spPr bwMode="auto">
          <a:xfrm>
            <a:off x="900113" y="5940425"/>
            <a:ext cx="2663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tx2"/>
                </a:solidFill>
              </a:rPr>
              <a:t> MARIUS   </a:t>
            </a:r>
          </a:p>
        </p:txBody>
      </p:sp>
      <p:sp>
        <p:nvSpPr>
          <p:cNvPr id="23566" name="Rectangle 46"/>
          <p:cNvSpPr>
            <a:spLocks noChangeArrowheads="1"/>
          </p:cNvSpPr>
          <p:nvPr/>
        </p:nvSpPr>
        <p:spPr bwMode="auto">
          <a:xfrm>
            <a:off x="1042988" y="6227763"/>
            <a:ext cx="915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i="1">
                <a:solidFill>
                  <a:schemeClr val="tx2"/>
                </a:solidFill>
              </a:rPr>
              <a:t>(2014) </a:t>
            </a:r>
          </a:p>
        </p:txBody>
      </p:sp>
      <p:sp>
        <p:nvSpPr>
          <p:cNvPr id="23567" name="Rectangle 43"/>
          <p:cNvSpPr>
            <a:spLocks noChangeArrowheads="1"/>
          </p:cNvSpPr>
          <p:nvPr/>
        </p:nvSpPr>
        <p:spPr bwMode="auto">
          <a:xfrm>
            <a:off x="3635375" y="5732463"/>
            <a:ext cx="915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i="1">
                <a:solidFill>
                  <a:schemeClr val="tx2"/>
                </a:solidFill>
              </a:rPr>
              <a:t>(2012) </a:t>
            </a:r>
          </a:p>
        </p:txBody>
      </p:sp>
      <p:sp>
        <p:nvSpPr>
          <p:cNvPr id="39" name="Accolade fermante 38"/>
          <p:cNvSpPr/>
          <p:nvPr/>
        </p:nvSpPr>
        <p:spPr>
          <a:xfrm>
            <a:off x="6443663" y="1484313"/>
            <a:ext cx="144462" cy="230505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0" name="Accolade fermante 39"/>
          <p:cNvSpPr/>
          <p:nvPr/>
        </p:nvSpPr>
        <p:spPr>
          <a:xfrm>
            <a:off x="7019925" y="4149725"/>
            <a:ext cx="144463" cy="23034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70" name="ZoneTexte 40"/>
          <p:cNvSpPr txBox="1">
            <a:spLocks noChangeArrowheads="1"/>
          </p:cNvSpPr>
          <p:nvPr/>
        </p:nvSpPr>
        <p:spPr bwMode="auto">
          <a:xfrm>
            <a:off x="6819900" y="2205038"/>
            <a:ext cx="139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i="1">
                <a:solidFill>
                  <a:srgbClr val="C00000"/>
                </a:solidFill>
                <a:latin typeface="Adelle Basic Rg"/>
              </a:rPr>
              <a:t>First </a:t>
            </a:r>
          </a:p>
          <a:p>
            <a:r>
              <a:rPr lang="fr-FR" sz="2000" i="1">
                <a:solidFill>
                  <a:srgbClr val="C00000"/>
                </a:solidFill>
                <a:latin typeface="Adelle Basic Rg"/>
              </a:rPr>
              <a:t>generation</a:t>
            </a:r>
          </a:p>
        </p:txBody>
      </p:sp>
      <p:sp>
        <p:nvSpPr>
          <p:cNvPr id="23571" name="ZoneTexte 43"/>
          <p:cNvSpPr txBox="1">
            <a:spLocks noChangeArrowheads="1"/>
          </p:cNvSpPr>
          <p:nvPr/>
        </p:nvSpPr>
        <p:spPr bwMode="auto">
          <a:xfrm>
            <a:off x="7235825" y="4868863"/>
            <a:ext cx="139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i="1">
                <a:solidFill>
                  <a:srgbClr val="C00000"/>
                </a:solidFill>
                <a:latin typeface="Adelle Basic Rg"/>
              </a:rPr>
              <a:t>Second</a:t>
            </a:r>
          </a:p>
          <a:p>
            <a:r>
              <a:rPr lang="fr-FR" sz="2000" i="1">
                <a:solidFill>
                  <a:srgbClr val="C00000"/>
                </a:solidFill>
                <a:latin typeface="Adelle Basic Rg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188451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Two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types of </a:t>
            </a:r>
            <a:r>
              <a:rPr lang="fr-FR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modelling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teams</a:t>
            </a:r>
            <a:br>
              <a:rPr lang="fr-FR" sz="3600" b="1" dirty="0"/>
            </a:br>
            <a:endParaRPr lang="fr-FR" sz="3600" b="1" dirty="0"/>
          </a:p>
        </p:txBody>
      </p:sp>
      <p:sp>
        <p:nvSpPr>
          <p:cNvPr id="24579" name="Espace réservé du contenu 2"/>
          <p:cNvSpPr>
            <a:spLocks noGrp="1"/>
          </p:cNvSpPr>
          <p:nvPr>
            <p:ph idx="4294967295"/>
          </p:nvPr>
        </p:nvSpPr>
        <p:spPr>
          <a:xfrm>
            <a:off x="683568" y="908720"/>
            <a:ext cx="7848872" cy="53900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2400" b="0" dirty="0">
                <a:solidFill>
                  <a:schemeClr val="accent1"/>
                </a:solidFill>
              </a:rPr>
              <a:t>1995-2010 : 3 PhD </a:t>
            </a:r>
            <a:r>
              <a:rPr lang="fr-FR" sz="2400" b="0" dirty="0" err="1">
                <a:solidFill>
                  <a:schemeClr val="accent1"/>
                </a:solidFill>
              </a:rPr>
              <a:t>students</a:t>
            </a:r>
            <a:r>
              <a:rPr lang="fr-FR" sz="2400" b="0" dirty="0">
                <a:solidFill>
                  <a:schemeClr val="accent1"/>
                </a:solidFill>
              </a:rPr>
              <a:t> in </a:t>
            </a:r>
            <a:r>
              <a:rPr lang="fr-FR" sz="2400" b="0" dirty="0" err="1">
                <a:solidFill>
                  <a:schemeClr val="accent1"/>
                </a:solidFill>
              </a:rPr>
              <a:t>computing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from</a:t>
            </a:r>
            <a:r>
              <a:rPr lang="fr-FR" sz="2400" b="0" dirty="0">
                <a:solidFill>
                  <a:schemeClr val="accent1"/>
                </a:solidFill>
              </a:rPr>
              <a:t> 3 </a:t>
            </a:r>
            <a:r>
              <a:rPr lang="fr-FR" sz="2400" b="0" dirty="0" err="1">
                <a:solidFill>
                  <a:schemeClr val="accent1"/>
                </a:solidFill>
              </a:rPr>
              <a:t>different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labs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Ferber</a:t>
            </a:r>
            <a:r>
              <a:rPr lang="fr-FR" sz="2400" b="0" dirty="0">
                <a:solidFill>
                  <a:schemeClr val="accent1"/>
                </a:solidFill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</a:rPr>
              <a:t>Drogoul</a:t>
            </a:r>
            <a:r>
              <a:rPr lang="fr-FR" sz="2400" b="0" dirty="0">
                <a:solidFill>
                  <a:schemeClr val="accent1"/>
                </a:solidFill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</a:rPr>
              <a:t>Giavitto</a:t>
            </a:r>
            <a:r>
              <a:rPr lang="fr-FR" sz="2400" b="0" dirty="0">
                <a:solidFill>
                  <a:schemeClr val="accent1"/>
                </a:solidFill>
              </a:rPr>
              <a:t>/</a:t>
            </a:r>
            <a:r>
              <a:rPr lang="fr-FR" sz="2400" b="0" dirty="0" err="1">
                <a:solidFill>
                  <a:schemeClr val="accent1"/>
                </a:solidFill>
              </a:rPr>
              <a:t>Hutzler</a:t>
            </a:r>
            <a:r>
              <a:rPr lang="fr-FR" sz="2400" b="0" dirty="0">
                <a:solidFill>
                  <a:schemeClr val="accent1"/>
                </a:solidFill>
              </a:rPr>
              <a:t> help </a:t>
            </a:r>
            <a:r>
              <a:rPr lang="fr-FR" sz="2400" b="0" dirty="0" err="1">
                <a:solidFill>
                  <a:schemeClr val="accent1"/>
                </a:solidFill>
              </a:rPr>
              <a:t>geographers</a:t>
            </a:r>
            <a:r>
              <a:rPr lang="fr-FR" sz="2400" b="0" dirty="0">
                <a:solidFill>
                  <a:schemeClr val="accent1"/>
                </a:solidFill>
              </a:rPr>
              <a:t> ( S. </a:t>
            </a:r>
            <a:r>
              <a:rPr lang="fr-FR" sz="2400" b="0" dirty="0" err="1">
                <a:solidFill>
                  <a:schemeClr val="accent1"/>
                </a:solidFill>
              </a:rPr>
              <a:t>Bura</a:t>
            </a:r>
            <a:r>
              <a:rPr lang="fr-FR" sz="2400" b="0" dirty="0">
                <a:solidFill>
                  <a:schemeClr val="accent1"/>
                </a:solidFill>
              </a:rPr>
              <a:t>, B. Glisse, T. </a:t>
            </a:r>
            <a:r>
              <a:rPr lang="fr-FR" sz="2400" b="0" dirty="0" err="1">
                <a:solidFill>
                  <a:schemeClr val="accent1"/>
                </a:solidFill>
              </a:rPr>
              <a:t>Louail</a:t>
            </a:r>
            <a:r>
              <a:rPr lang="fr-FR" sz="2400" b="0" dirty="0">
                <a:solidFill>
                  <a:schemeClr val="accent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Three</a:t>
            </a:r>
            <a:r>
              <a:rPr lang="fr-FR" sz="2400" b="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models</a:t>
            </a:r>
            <a:r>
              <a:rPr lang="fr-FR" sz="2400" b="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each</a:t>
            </a:r>
            <a:r>
              <a:rPr lang="fr-FR" sz="2400" b="0" dirty="0">
                <a:solidFill>
                  <a:schemeClr val="accent1"/>
                </a:solidFill>
                <a:sym typeface="Wingdings" pitchFamily="2" charset="2"/>
              </a:rPr>
              <a:t> in a </a:t>
            </a: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different</a:t>
            </a:r>
            <a:r>
              <a:rPr lang="fr-FR" sz="2400" b="0" dirty="0">
                <a:solidFill>
                  <a:schemeClr val="accent1"/>
                </a:solidFill>
                <a:sym typeface="Wingdings" pitchFamily="2" charset="2"/>
              </a:rPr>
              <a:t> langage (</a:t>
            </a: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Smalltalk</a:t>
            </a:r>
            <a:r>
              <a:rPr lang="fr-FR" sz="2400" b="0" dirty="0">
                <a:solidFill>
                  <a:schemeClr val="accent1"/>
                </a:solidFill>
                <a:sym typeface="Wingdings" pitchFamily="2" charset="2"/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Swarm</a:t>
            </a:r>
            <a:r>
              <a:rPr lang="fr-FR" sz="2400" b="0" dirty="0">
                <a:solidFill>
                  <a:schemeClr val="accent1"/>
                </a:solidFill>
                <a:sym typeface="Wingdings" pitchFamily="2" charset="2"/>
              </a:rPr>
              <a:t>, C++…), not </a:t>
            </a:r>
            <a:r>
              <a:rPr lang="fr-FR" sz="2400" b="0" dirty="0" err="1">
                <a:solidFill>
                  <a:schemeClr val="accent1"/>
                </a:solidFill>
                <a:sym typeface="Wingdings" pitchFamily="2" charset="2"/>
              </a:rPr>
              <a:t>reusable</a:t>
            </a:r>
            <a:endParaRPr lang="fr-FR" sz="2400" b="0" dirty="0">
              <a:solidFill>
                <a:schemeClr val="accent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FF0000"/>
                </a:solidFill>
              </a:rPr>
              <a:t>Institutionnal</a:t>
            </a:r>
            <a:r>
              <a:rPr lang="fr-FR" sz="2400" b="0" dirty="0">
                <a:solidFill>
                  <a:srgbClr val="FF0000"/>
                </a:solidFill>
              </a:rPr>
              <a:t> </a:t>
            </a:r>
            <a:r>
              <a:rPr lang="fr-FR" sz="2400" b="0" dirty="0" err="1">
                <a:solidFill>
                  <a:srgbClr val="FF0000"/>
                </a:solidFill>
              </a:rPr>
              <a:t>event</a:t>
            </a:r>
            <a:r>
              <a:rPr lang="fr-FR" sz="2400" b="0" dirty="0">
                <a:solidFill>
                  <a:srgbClr val="FF0000"/>
                </a:solidFill>
              </a:rPr>
              <a:t> </a:t>
            </a:r>
            <a:r>
              <a:rPr lang="fr-FR" sz="2400" b="0" dirty="0"/>
              <a:t>: </a:t>
            </a:r>
            <a:r>
              <a:rPr lang="fr-FR" sz="2400" b="0" dirty="0">
                <a:solidFill>
                  <a:schemeClr val="accent1"/>
                </a:solidFill>
              </a:rPr>
              <a:t>ERC adv. </a:t>
            </a:r>
            <a:r>
              <a:rPr lang="fr-FR" sz="2400" b="0" dirty="0" err="1">
                <a:solidFill>
                  <a:schemeClr val="accent1"/>
                </a:solidFill>
              </a:rPr>
              <a:t>grant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GeoDiverCity</a:t>
            </a:r>
            <a:endParaRPr lang="fr-FR" sz="2400" b="0" dirty="0">
              <a:solidFill>
                <a:schemeClr val="accent1"/>
              </a:solidFill>
            </a:endParaRPr>
          </a:p>
          <a:p>
            <a:r>
              <a:rPr lang="fr-FR" sz="2400" b="0" dirty="0">
                <a:solidFill>
                  <a:schemeClr val="accent1"/>
                </a:solidFill>
              </a:rPr>
              <a:t>2010-2015:</a:t>
            </a:r>
            <a:r>
              <a:rPr lang="fr-FR" sz="2400" b="0" dirty="0"/>
              <a:t> </a:t>
            </a:r>
            <a:r>
              <a:rPr lang="fr-FR" sz="2400" b="0" dirty="0">
                <a:solidFill>
                  <a:srgbClr val="FF0000"/>
                </a:solidFill>
              </a:rPr>
              <a:t>real </a:t>
            </a:r>
            <a:r>
              <a:rPr lang="fr-FR" sz="2400" b="0" dirty="0" err="1">
                <a:solidFill>
                  <a:srgbClr val="FF0000"/>
                </a:solidFill>
              </a:rPr>
              <a:t>daily</a:t>
            </a:r>
            <a:r>
              <a:rPr lang="fr-FR" sz="2400" b="0" dirty="0">
                <a:solidFill>
                  <a:srgbClr val="FF0000"/>
                </a:solidFill>
              </a:rPr>
              <a:t> team </a:t>
            </a:r>
            <a:r>
              <a:rPr lang="fr-FR" sz="2400" b="0" dirty="0" err="1">
                <a:solidFill>
                  <a:srgbClr val="FF0000"/>
                </a:solidFill>
              </a:rPr>
              <a:t>work</a:t>
            </a:r>
            <a:r>
              <a:rPr lang="fr-FR" sz="2400" b="0" dirty="0">
                <a:solidFill>
                  <a:srgbClr val="FF0000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between</a:t>
            </a:r>
            <a:r>
              <a:rPr lang="fr-FR" sz="2400" b="0" dirty="0">
                <a:solidFill>
                  <a:schemeClr val="accent1"/>
                </a:solidFill>
              </a:rPr>
              <a:t> 4 computer </a:t>
            </a:r>
            <a:r>
              <a:rPr lang="fr-FR" sz="2400" b="0" dirty="0" err="1">
                <a:solidFill>
                  <a:schemeClr val="accent1"/>
                </a:solidFill>
              </a:rPr>
              <a:t>scientists</a:t>
            </a:r>
            <a:r>
              <a:rPr lang="fr-FR" sz="2400" b="0" dirty="0">
                <a:solidFill>
                  <a:schemeClr val="accent1"/>
                </a:solidFill>
              </a:rPr>
              <a:t> (</a:t>
            </a:r>
            <a:r>
              <a:rPr lang="fr-FR" sz="2400" b="0" dirty="0" err="1">
                <a:solidFill>
                  <a:schemeClr val="accent1"/>
                </a:solidFill>
              </a:rPr>
              <a:t>Reuillon</a:t>
            </a:r>
            <a:r>
              <a:rPr lang="fr-FR" sz="2400" b="0" dirty="0">
                <a:solidFill>
                  <a:schemeClr val="accent1"/>
                </a:solidFill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</a:rPr>
              <a:t>Leclaire</a:t>
            </a:r>
            <a:r>
              <a:rPr lang="fr-FR" sz="2400" b="0" dirty="0">
                <a:solidFill>
                  <a:schemeClr val="accent1"/>
                </a:solidFill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</a:rPr>
              <a:t>Chapron</a:t>
            </a:r>
            <a:r>
              <a:rPr lang="fr-FR" sz="2400" b="0" dirty="0">
                <a:solidFill>
                  <a:schemeClr val="accent1"/>
                </a:solidFill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</a:rPr>
              <a:t>Cherel</a:t>
            </a:r>
            <a:r>
              <a:rPr lang="fr-FR" sz="2400" b="0" dirty="0">
                <a:solidFill>
                  <a:schemeClr val="accent1"/>
                </a:solidFill>
              </a:rPr>
              <a:t>) and PhD in </a:t>
            </a:r>
            <a:r>
              <a:rPr lang="fr-FR" sz="2400" b="0" dirty="0" err="1">
                <a:solidFill>
                  <a:schemeClr val="accent1"/>
                </a:solidFill>
              </a:rPr>
              <a:t>geography</a:t>
            </a:r>
            <a:r>
              <a:rPr lang="fr-FR" sz="2400" b="0" dirty="0">
                <a:solidFill>
                  <a:schemeClr val="accent1"/>
                </a:solidFill>
              </a:rPr>
              <a:t> and </a:t>
            </a:r>
            <a:r>
              <a:rPr lang="fr-FR" sz="2400" b="0" dirty="0" err="1">
                <a:solidFill>
                  <a:schemeClr val="accent1"/>
                </a:solidFill>
              </a:rPr>
              <a:t>geomatics</a:t>
            </a:r>
            <a:r>
              <a:rPr lang="fr-FR" sz="2400" b="0" dirty="0">
                <a:solidFill>
                  <a:schemeClr val="accent1"/>
                </a:solidFill>
              </a:rPr>
              <a:t> (C. Schmitt, C. </a:t>
            </a:r>
            <a:r>
              <a:rPr lang="fr-FR" sz="2400" b="0" dirty="0" err="1">
                <a:solidFill>
                  <a:schemeClr val="accent1"/>
                </a:solidFill>
              </a:rPr>
              <a:t>Cottineau</a:t>
            </a:r>
            <a:r>
              <a:rPr lang="fr-FR" sz="2400" b="0" dirty="0">
                <a:solidFill>
                  <a:schemeClr val="accent1"/>
                </a:solidFill>
              </a:rPr>
              <a:t>, S. Rey-</a:t>
            </a:r>
            <a:r>
              <a:rPr lang="fr-FR" sz="2400" b="0" dirty="0" err="1">
                <a:solidFill>
                  <a:schemeClr val="accent1"/>
                </a:solidFill>
              </a:rPr>
              <a:t>Coyrehourcq</a:t>
            </a:r>
            <a:r>
              <a:rPr lang="fr-FR" sz="2400" b="0" dirty="0">
                <a:solidFill>
                  <a:schemeClr val="accent1"/>
                </a:solidFill>
              </a:rPr>
              <a:t>, E. </a:t>
            </a:r>
            <a:r>
              <a:rPr lang="fr-FR" sz="2400" b="0" dirty="0" err="1">
                <a:solidFill>
                  <a:schemeClr val="accent1"/>
                </a:solidFill>
              </a:rPr>
              <a:t>Swerts</a:t>
            </a:r>
            <a:r>
              <a:rPr lang="fr-FR" sz="2400" b="0" dirty="0">
                <a:solidFill>
                  <a:schemeClr val="accent1"/>
                </a:solidFill>
              </a:rPr>
              <a:t>, A. </a:t>
            </a:r>
            <a:r>
              <a:rPr lang="fr-FR" sz="2400" b="0" dirty="0" err="1">
                <a:solidFill>
                  <a:schemeClr val="accent1"/>
                </a:solidFill>
              </a:rPr>
              <a:t>Ignazzi</a:t>
            </a:r>
            <a:r>
              <a:rPr lang="fr-FR" sz="2400" b="0" dirty="0">
                <a:solidFill>
                  <a:schemeClr val="accent1"/>
                </a:solidFill>
              </a:rPr>
              <a:t>, S. Baffi, O. Finance)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2400" b="0" dirty="0" err="1">
                <a:solidFill>
                  <a:srgbClr val="FF0000"/>
                </a:solidFill>
              </a:rPr>
              <a:t>Models</a:t>
            </a:r>
            <a:r>
              <a:rPr lang="fr-FR" sz="2400" b="0" dirty="0">
                <a:solidFill>
                  <a:srgbClr val="FF0000"/>
                </a:solidFill>
              </a:rPr>
              <a:t> </a:t>
            </a:r>
            <a:r>
              <a:rPr lang="fr-FR" sz="2400" b="0" dirty="0">
                <a:solidFill>
                  <a:schemeClr val="accent1"/>
                </a:solidFill>
              </a:rPr>
              <a:t>on </a:t>
            </a:r>
            <a:r>
              <a:rPr lang="fr-FR" sz="2400" b="0" dirty="0" err="1">
                <a:solidFill>
                  <a:schemeClr val="accent1"/>
                </a:solidFill>
              </a:rPr>
              <a:t>systems</a:t>
            </a:r>
            <a:r>
              <a:rPr lang="fr-FR" sz="2400" b="0" dirty="0">
                <a:solidFill>
                  <a:schemeClr val="accent1"/>
                </a:solidFill>
              </a:rPr>
              <a:t> of </a:t>
            </a:r>
            <a:r>
              <a:rPr lang="fr-FR" sz="2400" b="0" dirty="0" err="1">
                <a:solidFill>
                  <a:schemeClr val="accent1"/>
                </a:solidFill>
              </a:rPr>
              <a:t>cities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>
                <a:solidFill>
                  <a:srgbClr val="FF0000"/>
                </a:solidFill>
              </a:rPr>
              <a:t>in Europe, USA, BRICS </a:t>
            </a:r>
            <a:r>
              <a:rPr lang="fr-FR" sz="2400" b="0" dirty="0" err="1">
                <a:solidFill>
                  <a:schemeClr val="accent1"/>
                </a:solidFill>
              </a:rPr>
              <a:t>with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rgbClr val="FF0000"/>
                </a:solidFill>
              </a:rPr>
              <a:t>OpenMOLE</a:t>
            </a:r>
            <a:r>
              <a:rPr lang="fr-FR" sz="2400" b="0" dirty="0">
                <a:solidFill>
                  <a:srgbClr val="FF0000"/>
                </a:solidFill>
              </a:rPr>
              <a:t> </a:t>
            </a:r>
            <a:r>
              <a:rPr lang="fr-FR" sz="2400" b="0" dirty="0" err="1">
                <a:solidFill>
                  <a:srgbClr val="FF0000"/>
                </a:solidFill>
              </a:rPr>
              <a:t>platform</a:t>
            </a:r>
            <a:r>
              <a:rPr lang="fr-FR" sz="2400" b="0" dirty="0">
                <a:solidFill>
                  <a:srgbClr val="FF0000"/>
                </a:solidFill>
              </a:rPr>
              <a:t> </a:t>
            </a:r>
            <a:r>
              <a:rPr lang="fr-FR" sz="2400" b="0" dirty="0">
                <a:solidFill>
                  <a:schemeClr val="accent1"/>
                </a:solidFill>
              </a:rPr>
              <a:t>(</a:t>
            </a:r>
            <a:r>
              <a:rPr lang="fr-FR" sz="2400" b="0" dirty="0" err="1">
                <a:solidFill>
                  <a:schemeClr val="accent1"/>
                </a:solidFill>
              </a:rPr>
              <a:t>evolutionary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algorithms</a:t>
            </a:r>
            <a:r>
              <a:rPr lang="fr-FR" sz="2400" b="0" dirty="0">
                <a:solidFill>
                  <a:schemeClr val="accent1"/>
                </a:solidFill>
              </a:rPr>
              <a:t> and </a:t>
            </a:r>
            <a:r>
              <a:rPr lang="fr-FR" sz="2400" b="0" dirty="0" err="1">
                <a:solidFill>
                  <a:schemeClr val="accent1"/>
                </a:solidFill>
              </a:rPr>
              <a:t>distributed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computing</a:t>
            </a:r>
            <a:r>
              <a:rPr lang="fr-FR" sz="2400" b="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fr-FR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7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fr-FR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b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building multi-</a:t>
            </a:r>
            <a:r>
              <a:rPr lang="fr-FR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5856" y="1556792"/>
            <a:ext cx="4524996" cy="478112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51520" y="6138520"/>
            <a:ext cx="3119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35 Light"/>
              </a:rPr>
              <a:t>Cottineau</a:t>
            </a:r>
            <a:r>
              <a:rPr lang="fr-FR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35 Light"/>
              </a:rPr>
              <a:t>, </a:t>
            </a:r>
            <a:r>
              <a:rPr lang="fr-FR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35 Light"/>
              </a:rPr>
              <a:t>Chapron</a:t>
            </a:r>
            <a:r>
              <a:rPr lang="fr-FR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35 Light"/>
              </a:rPr>
              <a:t>, 2015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98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Networking </a:t>
            </a:r>
            <a:r>
              <a:rPr lang="fr-F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boosts</a:t>
            </a:r>
            <a:r>
              <a:rPr lang="fr-F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urban</a:t>
            </a:r>
            <a:r>
              <a:rPr lang="fr-F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growth</a:t>
            </a:r>
            <a:r>
              <a:rPr lang="fr-F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interaction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fits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better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than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random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growth</a:t>
            </a:r>
            <a:endParaRPr lang="fr-F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4515" name="Picture 2" descr="C:\Users\Denise\Desktop\Capture-d’écran-2015-01-09-à-18.18.56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916113"/>
            <a:ext cx="8739187" cy="3954462"/>
          </a:xfrm>
          <a:prstGeom prst="rect">
            <a:avLst/>
          </a:prstGeom>
          <a:noFill/>
        </p:spPr>
      </p:pic>
      <p:sp>
        <p:nvSpPr>
          <p:cNvPr id="64516" name="ZoneTexte 4"/>
          <p:cNvSpPr txBox="1">
            <a:spLocks noChangeArrowheads="1"/>
          </p:cNvSpPr>
          <p:nvPr/>
        </p:nvSpPr>
        <p:spPr bwMode="auto">
          <a:xfrm>
            <a:off x="1763713" y="6092825"/>
            <a:ext cx="2168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Cottineau</a:t>
            </a:r>
            <a:r>
              <a:rPr lang="fr-FR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2014</a:t>
            </a:r>
          </a:p>
        </p:txBody>
      </p:sp>
      <p:sp>
        <p:nvSpPr>
          <p:cNvPr id="64517" name="ZoneTexte 5"/>
          <p:cNvSpPr txBox="1">
            <a:spLocks noChangeArrowheads="1"/>
          </p:cNvSpPr>
          <p:nvPr/>
        </p:nvSpPr>
        <p:spPr bwMode="auto">
          <a:xfrm>
            <a:off x="1258888" y="1341438"/>
            <a:ext cx="20543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Gibrat’s</a:t>
            </a:r>
            <a:r>
              <a:rPr lang="fr-FR" sz="2400" b="1" dirty="0">
                <a:solidFill>
                  <a:srgbClr val="FF0000"/>
                </a:solidFill>
              </a:rPr>
              <a:t> model</a:t>
            </a:r>
          </a:p>
        </p:txBody>
      </p:sp>
      <p:sp>
        <p:nvSpPr>
          <p:cNvPr id="64518" name="ZoneTexte 6"/>
          <p:cNvSpPr txBox="1">
            <a:spLocks noChangeArrowheads="1"/>
          </p:cNvSpPr>
          <p:nvPr/>
        </p:nvSpPr>
        <p:spPr bwMode="auto">
          <a:xfrm>
            <a:off x="5220072" y="1340768"/>
            <a:ext cx="3226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model </a:t>
            </a:r>
            <a:r>
              <a:rPr lang="fr-FR" sz="2400" b="1" dirty="0" err="1">
                <a:solidFill>
                  <a:srgbClr val="FF0000"/>
                </a:solidFill>
              </a:rPr>
              <a:t>with</a:t>
            </a:r>
            <a:r>
              <a:rPr lang="fr-FR" sz="2400" b="1" dirty="0">
                <a:solidFill>
                  <a:srgbClr val="FF0000"/>
                </a:solidFill>
              </a:rPr>
              <a:t> interactions</a:t>
            </a:r>
          </a:p>
        </p:txBody>
      </p:sp>
    </p:spTree>
    <p:extLst>
      <p:ext uri="{BB962C8B-B14F-4D97-AF65-F5344CB8AC3E}">
        <p14:creationId xmlns:p14="http://schemas.microsoft.com/office/powerpoint/2010/main" val="172493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Toward</a:t>
            </a:r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providing</a:t>
            </a:r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proofs</a:t>
            </a:r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 in social sciences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83568" y="1417638"/>
            <a:ext cx="7848872" cy="48811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SimpopLocal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 (Clara Schmitt &amp; Sébastien Rey-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Coyrehourcq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and simulation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OpenMole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(Romain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Reuillon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Mathieu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Leclaire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Proof: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hypotheses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are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sufficient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fr-FR" sz="2400" b="0" dirty="0">
                <a:solidFill>
                  <a:srgbClr val="FF0000"/>
                </a:solidFill>
              </a:rPr>
              <a:t>and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b="0" dirty="0" err="1">
                <a:solidFill>
                  <a:srgbClr val="FF0000"/>
                </a:solidFill>
              </a:rPr>
              <a:t>necessary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 </a:t>
            </a:r>
            <a:r>
              <a:rPr lang="fr-FR" sz="2400" b="0" dirty="0">
                <a:solidFill>
                  <a:schemeClr val="accent1"/>
                </a:solidFill>
              </a:rPr>
              <a:t>Schmitt C., Rey-</a:t>
            </a:r>
            <a:r>
              <a:rPr lang="fr-FR" sz="2400" b="0" dirty="0" err="1">
                <a:solidFill>
                  <a:schemeClr val="accent1"/>
                </a:solidFill>
              </a:rPr>
              <a:t>Coyrehourcq</a:t>
            </a:r>
            <a:r>
              <a:rPr lang="fr-FR" sz="2400" b="0" dirty="0">
                <a:solidFill>
                  <a:schemeClr val="accent1"/>
                </a:solidFill>
              </a:rPr>
              <a:t> S., </a:t>
            </a:r>
            <a:r>
              <a:rPr lang="fr-FR" sz="2400" b="0" dirty="0" err="1">
                <a:solidFill>
                  <a:schemeClr val="accent1"/>
                </a:solidFill>
              </a:rPr>
              <a:t>Reuillon</a:t>
            </a:r>
            <a:r>
              <a:rPr lang="fr-FR" sz="2400" b="0" dirty="0">
                <a:solidFill>
                  <a:schemeClr val="accent1"/>
                </a:solidFill>
              </a:rPr>
              <a:t> R., </a:t>
            </a:r>
            <a:r>
              <a:rPr lang="fr-FR" sz="2400" b="0" dirty="0" err="1">
                <a:solidFill>
                  <a:schemeClr val="accent1"/>
                </a:solidFill>
              </a:rPr>
              <a:t>Pumain</a:t>
            </a:r>
            <a:r>
              <a:rPr lang="fr-FR" sz="2400" b="0" dirty="0">
                <a:solidFill>
                  <a:schemeClr val="accent1"/>
                </a:solidFill>
              </a:rPr>
              <a:t> D., 2015, </a:t>
            </a:r>
            <a:r>
              <a:rPr lang="fr-FR" sz="2400" b="0" dirty="0">
                <a:solidFill>
                  <a:schemeClr val="accent2"/>
                </a:solidFill>
              </a:rPr>
              <a:t>Half a billion simulations</a:t>
            </a:r>
            <a:r>
              <a:rPr lang="fr-FR" sz="2400" b="0" dirty="0">
                <a:solidFill>
                  <a:schemeClr val="accent1"/>
                </a:solidFill>
              </a:rPr>
              <a:t>, </a:t>
            </a:r>
            <a:r>
              <a:rPr lang="fr-FR" sz="2400" b="0" dirty="0" err="1">
                <a:solidFill>
                  <a:schemeClr val="accent1"/>
                </a:solidFill>
              </a:rPr>
              <a:t>Evolutionary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algorithms</a:t>
            </a:r>
            <a:r>
              <a:rPr lang="fr-FR" sz="2400" b="0" dirty="0">
                <a:solidFill>
                  <a:schemeClr val="accent1"/>
                </a:solidFill>
              </a:rPr>
              <a:t> and </a:t>
            </a:r>
            <a:r>
              <a:rPr lang="fr-FR" sz="2400" b="0" dirty="0" err="1">
                <a:solidFill>
                  <a:schemeClr val="accent1"/>
                </a:solidFill>
              </a:rPr>
              <a:t>distributed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computing</a:t>
            </a:r>
            <a:r>
              <a:rPr lang="fr-FR" sz="2400" b="0" dirty="0">
                <a:solidFill>
                  <a:schemeClr val="accent1"/>
                </a:solidFill>
              </a:rPr>
              <a:t> for </a:t>
            </a:r>
            <a:r>
              <a:rPr lang="fr-FR" sz="2400" b="0" dirty="0" err="1">
                <a:solidFill>
                  <a:schemeClr val="accent1"/>
                </a:solidFill>
              </a:rPr>
              <a:t>calibrating</a:t>
            </a:r>
            <a:r>
              <a:rPr lang="fr-FR" sz="2400" b="0" dirty="0">
                <a:solidFill>
                  <a:schemeClr val="accent1"/>
                </a:solidFill>
              </a:rPr>
              <a:t> the </a:t>
            </a:r>
            <a:r>
              <a:rPr lang="fr-FR" sz="2400" b="0" dirty="0" err="1">
                <a:solidFill>
                  <a:schemeClr val="accent1"/>
                </a:solidFill>
              </a:rPr>
              <a:t>SimpopLocal</a:t>
            </a:r>
            <a:r>
              <a:rPr lang="fr-FR" sz="2400" b="0" dirty="0">
                <a:solidFill>
                  <a:schemeClr val="accent1"/>
                </a:solidFill>
              </a:rPr>
              <a:t> </a:t>
            </a:r>
            <a:r>
              <a:rPr lang="fr-FR" sz="2400" b="0" dirty="0" err="1">
                <a:solidFill>
                  <a:schemeClr val="accent1"/>
                </a:solidFill>
              </a:rPr>
              <a:t>geographical</a:t>
            </a:r>
            <a:r>
              <a:rPr lang="fr-FR" sz="2400" b="0" dirty="0">
                <a:solidFill>
                  <a:schemeClr val="accent1"/>
                </a:solidFill>
              </a:rPr>
              <a:t> model, </a:t>
            </a:r>
            <a:r>
              <a:rPr lang="fr-FR" sz="2400" b="0" i="1" dirty="0" err="1">
                <a:solidFill>
                  <a:schemeClr val="accent1"/>
                </a:solidFill>
              </a:rPr>
              <a:t>Environment</a:t>
            </a:r>
            <a:r>
              <a:rPr lang="fr-FR" sz="2400" b="0" i="1" dirty="0">
                <a:solidFill>
                  <a:schemeClr val="accent1"/>
                </a:solidFill>
              </a:rPr>
              <a:t> and Planning B, 42, 2,300-315. </a:t>
            </a:r>
            <a:endParaRPr lang="fr-FR" sz="2400" b="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fr-FR" sz="2400" b="0" dirty="0">
                <a:solidFill>
                  <a:schemeClr val="accent2"/>
                </a:solidFill>
                <a:sym typeface="Wingdings" pitchFamily="2" charset="2"/>
              </a:rPr>
              <a:t>Calibration profile</a:t>
            </a: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: Romain </a:t>
            </a:r>
            <a:r>
              <a:rPr 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Reuillon</a:t>
            </a: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75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Best solutions in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parameter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space</a:t>
            </a:r>
            <a:b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</a:b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(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SimpopLocal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model)</a:t>
            </a:r>
          </a:p>
        </p:txBody>
      </p:sp>
      <p:pic>
        <p:nvPicPr>
          <p:cNvPr id="34819" name="Espace réservé du contenu 3" descr="all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341438"/>
            <a:ext cx="8281987" cy="4349750"/>
          </a:xfrm>
          <a:prstGeom prst="rect">
            <a:avLst/>
          </a:prstGeom>
        </p:spPr>
      </p:pic>
      <p:sp>
        <p:nvSpPr>
          <p:cNvPr id="34820" name="ZoneTexte 4"/>
          <p:cNvSpPr txBox="1">
            <a:spLocks noChangeArrowheads="1"/>
          </p:cNvSpPr>
          <p:nvPr/>
        </p:nvSpPr>
        <p:spPr bwMode="auto">
          <a:xfrm>
            <a:off x="827088" y="6396038"/>
            <a:ext cx="723467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[Schmitt</a:t>
            </a:r>
            <a:r>
              <a:rPr lang="fr-FR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, </a:t>
            </a:r>
            <a:r>
              <a:rPr lang="fr-F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Reuillon</a:t>
            </a:r>
            <a:r>
              <a:rPr lang="fr-FR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,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2014</a:t>
            </a:r>
            <a:r>
              <a:rPr lang="fr-FR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: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Calibration</a:t>
            </a:r>
            <a:r>
              <a:rPr lang="fr-FR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profile</a:t>
            </a:r>
            <a:r>
              <a:rPr lang="fr-FR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method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529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4F81BD"/>
                </a:solidFill>
                <a:latin typeface="Avenir LT Std 65 Medium"/>
              </a:rPr>
              <a:t>A new source of data </a:t>
            </a:r>
            <a:br/>
            <a:r>
              <a:rPr lang="en-GB" sz="3600" b="1" strike="noStrike" spc="-1">
                <a:solidFill>
                  <a:srgbClr val="4F81BD"/>
                </a:solidFill>
                <a:latin typeface="Avenir LT Std 65 Medium"/>
              </a:rPr>
              <a:t>on global urbanization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83640" y="1772640"/>
            <a:ext cx="784800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800" b="1" strike="noStrike" spc="-1">
                <a:solidFill>
                  <a:srgbClr val="4F81BD"/>
                </a:solidFill>
                <a:latin typeface="Avenir LT Std 55 Roman"/>
              </a:rPr>
              <a:t>GHSL</a:t>
            </a: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 (Global Human Settlement Layer) : GEO Human Planet Initiative (European Commission)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Built up area from satellite images 40 m + population data 250 m </a:t>
            </a:r>
            <a:r>
              <a:rPr lang="en-GB" sz="2800" b="0" strike="noStrike" spc="-1">
                <a:solidFill>
                  <a:srgbClr val="4F81BD"/>
                </a:solidFill>
                <a:latin typeface="Wingdings"/>
              </a:rPr>
              <a:t></a:t>
            </a: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 1 km</a:t>
            </a:r>
            <a:r>
              <a:rPr lang="en-GB" sz="2800" b="0" strike="noStrike" spc="-1" baseline="30000">
                <a:solidFill>
                  <a:srgbClr val="4F81BD"/>
                </a:solidFill>
                <a:latin typeface="Avenir LT Std 55 Roman"/>
              </a:rPr>
              <a:t>2</a:t>
            </a: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 grid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13 000 urban areas &gt; 50 000 inhab.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Surface, population in 1975, 1990, 2000, 2015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F81BD"/>
                </a:solidFill>
                <a:latin typeface="Avenir LT Std 55 Roman"/>
              </a:rPr>
              <a:t>GDP, Green surfaces Pollutants 1990-2015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88000" y="9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3200" b="1" strike="noStrike" spc="-1" dirty="0">
                <a:solidFill>
                  <a:srgbClr val="4F81BD"/>
                </a:solidFill>
                <a:latin typeface="Avenir LT Std 65 Medium"/>
                <a:ea typeface="Arial"/>
              </a:rPr>
              <a:t>Dynamic models of urban growth</a:t>
            </a:r>
            <a:endParaRPr lang="en-GB" sz="3200" b="0" strike="noStrike" spc="-1" dirty="0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878580" y="1383119"/>
            <a:ext cx="7422272" cy="6356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Testing and comparing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interaction-based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dynamical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models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for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urban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000" b="0" i="1" strike="noStrike" spc="-1" dirty="0">
                <a:solidFill>
                  <a:schemeClr val="accent1"/>
                </a:solidFill>
                <a:latin typeface="Arial"/>
                <a:ea typeface="Arial"/>
              </a:rPr>
              <a:t>growth</a:t>
            </a:r>
            <a:endParaRPr lang="en-GB" sz="2000" b="0" strike="noStrike" spc="-1" dirty="0">
              <a:solidFill>
                <a:schemeClr val="accent1"/>
              </a:solidFill>
              <a:latin typeface="Arial"/>
              <a:ea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758880" y="2190789"/>
            <a:ext cx="8064000" cy="280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The </a:t>
            </a:r>
            <a:r>
              <a:rPr lang="en-GB" sz="2500" b="0" strike="noStrike" spc="-1" dirty="0" err="1">
                <a:solidFill>
                  <a:schemeClr val="accent1"/>
                </a:solidFill>
                <a:latin typeface="Avenir LT Std 55 Roman"/>
              </a:rPr>
              <a:t>Favaro-Pumain</a:t>
            </a: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 model for the diffusion of innovation [</a:t>
            </a:r>
            <a:r>
              <a:rPr lang="en-GB" sz="2500" b="0" strike="noStrike" spc="-1" dirty="0" err="1">
                <a:solidFill>
                  <a:schemeClr val="accent1"/>
                </a:solidFill>
                <a:latin typeface="Avenir LT Std 55 Roman"/>
              </a:rPr>
              <a:t>Favaro</a:t>
            </a: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 and </a:t>
            </a:r>
            <a:r>
              <a:rPr lang="en-GB" sz="2500" b="0" strike="noStrike" spc="-1" dirty="0" err="1">
                <a:solidFill>
                  <a:schemeClr val="accent1"/>
                </a:solidFill>
                <a:latin typeface="Avenir LT Std 55 Roman"/>
              </a:rPr>
              <a:t>Pumain</a:t>
            </a: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, 2011]</a:t>
            </a:r>
            <a:endParaRPr lang="en-GB" sz="25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The Marius model family based on economic exchanges [</a:t>
            </a:r>
            <a:r>
              <a:rPr lang="en-GB" sz="2500" b="0" strike="noStrike" spc="-1" dirty="0" err="1">
                <a:solidFill>
                  <a:schemeClr val="accent1"/>
                </a:solidFill>
                <a:latin typeface="Avenir LT Std 55 Roman"/>
              </a:rPr>
              <a:t>Cottineau</a:t>
            </a: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, 2014]</a:t>
            </a:r>
            <a:endParaRPr lang="en-GB" sz="25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An interaction model including physical transportation networks [</a:t>
            </a:r>
            <a:r>
              <a:rPr lang="en-GB" sz="2500" b="0" strike="noStrike" spc="-1" dirty="0" err="1">
                <a:solidFill>
                  <a:schemeClr val="accent1"/>
                </a:solidFill>
                <a:latin typeface="Avenir LT Std 55 Roman"/>
              </a:rPr>
              <a:t>Raimbault</a:t>
            </a:r>
            <a:r>
              <a:rPr lang="en-GB" sz="2500" b="0" strike="noStrike" spc="-1" dirty="0">
                <a:solidFill>
                  <a:schemeClr val="accent1"/>
                </a:solidFill>
                <a:latin typeface="Avenir LT Std 55 Roman"/>
              </a:rPr>
              <a:t>, 2020]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 dirty="0">
                <a:solidFill>
                  <a:schemeClr val="accent1"/>
                </a:solidFill>
                <a:latin typeface="Avenir LT Std 65 Medium"/>
              </a:rPr>
              <a:t>Urban theories and models</a:t>
            </a:r>
          </a:p>
        </p:txBody>
      </p:sp>
      <p:sp>
        <p:nvSpPr>
          <p:cNvPr id="40" name="CustomShape 2"/>
          <p:cNvSpPr/>
          <p:nvPr/>
        </p:nvSpPr>
        <p:spPr>
          <a:xfrm>
            <a:off x="683640" y="1772640"/>
            <a:ext cx="784800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</a:pP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Plea for sound theories and models: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“Cities 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not simply as places but systems of networks and flows” (Batty, 2013)</a:t>
            </a:r>
          </a:p>
          <a:p>
            <a:pPr marL="343080" indent="-342360"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Consistent ontology and data (</a:t>
            </a:r>
            <a:r>
              <a:rPr lang="en-GB" sz="2400" spc="-1" dirty="0" err="1">
                <a:solidFill>
                  <a:schemeClr val="accent1"/>
                </a:solidFill>
                <a:latin typeface="Avenir LT Std 55 Roman"/>
              </a:rPr>
              <a:t>Rozenblat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 2020)</a:t>
            </a:r>
          </a:p>
          <a:p>
            <a:pPr marL="343080" indent="-342360"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“Integrated theory” (complexity sciences and social sciences, Lobo et al. 2020): which fundamental principles still in discussion</a:t>
            </a: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Inclusive</a:t>
            </a:r>
            <a:r>
              <a:rPr lang="en-GB" sz="2400" b="0" strike="noStrike" spc="-1" dirty="0">
                <a:latin typeface="Avenir LT Std 55 Roman"/>
              </a:rPr>
              <a:t> </a:t>
            </a: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of</a:t>
            </a:r>
            <a:r>
              <a:rPr lang="en-GB" sz="2400" b="0" strike="noStrike" spc="-1" dirty="0">
                <a:latin typeface="Avenir LT Std 55 Roman"/>
              </a:rPr>
              <a:t> </a:t>
            </a: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previous</a:t>
            </a:r>
            <a:r>
              <a:rPr lang="en-GB" sz="2400" b="0" strike="noStrike" spc="-1" dirty="0">
                <a:latin typeface="Avenir LT Std 55 Roman"/>
              </a:rPr>
              <a:t> </a:t>
            </a: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knowledge: spatial interaction and evolutionary path dependence (</a:t>
            </a:r>
            <a:r>
              <a:rPr lang="en-GB" sz="2400" b="0" strike="noStrike" spc="-1" dirty="0" err="1">
                <a:solidFill>
                  <a:schemeClr val="accent1"/>
                </a:solidFill>
                <a:latin typeface="Avenir LT Std 55 Roman"/>
              </a:rPr>
              <a:t>Pumain</a:t>
            </a: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, </a:t>
            </a:r>
            <a:r>
              <a:rPr lang="en-GB" sz="2400" b="0" strike="noStrike" spc="-1" dirty="0" err="1">
                <a:solidFill>
                  <a:schemeClr val="accent1"/>
                </a:solidFill>
                <a:latin typeface="Avenir LT Std 55 Roman"/>
              </a:rPr>
              <a:t>Raimbault</a:t>
            </a:r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</a:rPr>
              <a:t> 2020)</a:t>
            </a:r>
            <a:endParaRPr lang="en-GB" sz="2400" spc="-1" dirty="0">
              <a:solidFill>
                <a:schemeClr val="accent1"/>
              </a:solidFill>
              <a:latin typeface="Avenir LT Std 55 Roman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Explicit ontology in terms of time and space</a:t>
            </a:r>
            <a:endParaRPr lang="en-GB" sz="2400" b="0" strike="noStrike" spc="-1" dirty="0">
              <a:solidFill>
                <a:schemeClr val="accent1"/>
              </a:solidFill>
              <a:latin typeface="Avenir LT Std 55 Roman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endParaRPr lang="en-GB" sz="2800" b="0" strike="noStrike" spc="-1" dirty="0">
              <a:solidFill>
                <a:schemeClr val="accent1"/>
              </a:solidFill>
              <a:latin typeface="Avenir LT Std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/>
          </p:nvPr>
        </p:nvSpPr>
        <p:spPr>
          <a:xfrm>
            <a:off x="290946" y="2339439"/>
            <a:ext cx="2511271" cy="244573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Processes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:</a:t>
            </a: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Gibrat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growth</a:t>
            </a: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Spatial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Centrality</a:t>
            </a: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Network 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investments</a:t>
            </a: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[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Raimbault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, 2021]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Avenir LT Std 65 Medium"/>
              </a:rPr>
              <a:t>A </a:t>
            </a:r>
            <a:r>
              <a:rPr lang="fr-FR" sz="3600" dirty="0" err="1">
                <a:solidFill>
                  <a:schemeClr val="accent1"/>
                </a:solidFill>
                <a:latin typeface="Avenir LT Std 65 Medium"/>
              </a:rPr>
              <a:t>co-evolution</a:t>
            </a:r>
            <a:r>
              <a:rPr lang="fr-FR" sz="3600" dirty="0">
                <a:solidFill>
                  <a:schemeClr val="accent1"/>
                </a:solidFill>
                <a:latin typeface="Avenir LT Std 65 Medium"/>
              </a:rPr>
              <a:t> model </a:t>
            </a:r>
            <a:r>
              <a:rPr lang="fr-FR" sz="3600" dirty="0" err="1">
                <a:solidFill>
                  <a:schemeClr val="accent1"/>
                </a:solidFill>
                <a:latin typeface="Avenir LT Std 65 Medium"/>
              </a:rPr>
              <a:t>developing</a:t>
            </a:r>
            <a:r>
              <a:rPr 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Avenir LT Std 65 Medium"/>
              </a:rPr>
              <a:t>urban</a:t>
            </a:r>
            <a:r>
              <a:rPr 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Avenir LT Std 65 Medium"/>
              </a:rPr>
              <a:t>hierarchy</a:t>
            </a:r>
            <a:r>
              <a:rPr 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Avenir LT Std 65 Medium"/>
              </a:rPr>
              <a:t>with</a:t>
            </a:r>
            <a:r>
              <a:rPr lang="fr-FR" sz="3600" dirty="0">
                <a:solidFill>
                  <a:schemeClr val="accent1"/>
                </a:solidFill>
                <a:latin typeface="Avenir LT Std 65 Medium"/>
              </a:rPr>
              <a:t> transportation network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71" y="1249054"/>
            <a:ext cx="5379882" cy="5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Explicit model of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urban</a:t>
            </a:r>
            <a:r>
              <a:rPr lang="fr-FR" sz="32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accent1"/>
                </a:solidFill>
                <a:latin typeface="Avenir LT Std 65 Medium"/>
              </a:rPr>
              <a:t>evolution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71" y="1294410"/>
            <a:ext cx="4948469" cy="5081314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7C20C08C-2317-064B-9BE1-6B4B179ADD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0946" y="2339438"/>
            <a:ext cx="2962893" cy="266007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Processes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:</a:t>
            </a: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Innovation diffusion: 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evolution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crossover</a:t>
            </a: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Spatial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Mutation: 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emergence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 of new innovations</a:t>
            </a: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  <a:latin typeface="Avenir LT Std 55 Roman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[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Raimbault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, 2021]</a:t>
            </a:r>
          </a:p>
        </p:txBody>
      </p:sp>
    </p:spTree>
    <p:extLst>
      <p:ext uri="{BB962C8B-B14F-4D97-AF65-F5344CB8AC3E}">
        <p14:creationId xmlns:p14="http://schemas.microsoft.com/office/powerpoint/2010/main" val="101211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88000" y="9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2800" strike="noStrike" spc="-1" dirty="0">
                <a:solidFill>
                  <a:srgbClr val="4F81BD"/>
                </a:solidFill>
                <a:latin typeface="Avenir LT Std 65 Medium"/>
                <a:ea typeface="Arial"/>
              </a:rPr>
              <a:t>Calibrating dynamic models on regional systems</a:t>
            </a:r>
            <a:endParaRPr lang="en-GB" sz="2800" strike="noStrike" spc="-1" dirty="0">
              <a:solidFill>
                <a:srgbClr val="FFFFFF"/>
              </a:solidFill>
              <a:latin typeface="Arial"/>
              <a:ea typeface="Arial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288000" y="1080720"/>
            <a:ext cx="8666280" cy="5777280"/>
          </a:xfrm>
          <a:prstGeom prst="rect">
            <a:avLst/>
          </a:prstGeom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5305915" y="5577225"/>
            <a:ext cx="388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[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Raimbault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, Denis, </a:t>
            </a:r>
            <a:r>
              <a:rPr lang="fr-FR" sz="2000" dirty="0" err="1">
                <a:solidFill>
                  <a:schemeClr val="accent1"/>
                </a:solidFill>
                <a:latin typeface="Avenir LT Std 55 Roman"/>
              </a:rPr>
              <a:t>Pumain</a:t>
            </a:r>
            <a:r>
              <a:rPr lang="fr-FR" sz="2000" dirty="0">
                <a:solidFill>
                  <a:schemeClr val="accent1"/>
                </a:solidFill>
                <a:latin typeface="Avenir LT Std 55 Roman"/>
              </a:rPr>
              <a:t> 2020]</a:t>
            </a:r>
          </a:p>
        </p:txBody>
      </p:sp>
    </p:spTree>
    <p:extLst>
      <p:ext uri="{BB962C8B-B14F-4D97-AF65-F5344CB8AC3E}">
        <p14:creationId xmlns:p14="http://schemas.microsoft.com/office/powerpoint/2010/main" val="2261120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8000" y="9720"/>
            <a:ext cx="8856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GB" sz="3200" b="1" strike="noStrike" spc="-1">
                <a:solidFill>
                  <a:srgbClr val="4F81BD"/>
                </a:solidFill>
                <a:latin typeface="Avenir LT Std 65 Medium"/>
                <a:ea typeface="Arial"/>
              </a:rPr>
              <a:t>Worldwide calibration of models</a:t>
            </a:r>
            <a:endParaRPr lang="en-GB" sz="3200" b="0" strike="noStrike" spc="-1">
              <a:solidFill>
                <a:srgbClr val="FFFFFF"/>
              </a:solidFill>
              <a:latin typeface="Arial"/>
              <a:ea typeface="Arial"/>
            </a:endParaRPr>
          </a:p>
        </p:txBody>
      </p:sp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1008000" y="965160"/>
            <a:ext cx="6918480" cy="5658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86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8000" y="9720"/>
            <a:ext cx="8856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3200" b="1" strike="noStrike" spc="-1" dirty="0">
                <a:solidFill>
                  <a:srgbClr val="4F81BD"/>
                </a:solidFill>
                <a:latin typeface="Avenir LT Std 65 Medium"/>
                <a:ea typeface="Arial"/>
              </a:rPr>
              <a:t>Discussion</a:t>
            </a:r>
            <a:endParaRPr lang="en-GB" sz="3200" b="0" strike="noStrike" spc="-1" dirty="0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16000" y="1296000"/>
            <a:ext cx="8424000" cy="518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400" b="0" strike="noStrike" spc="-1" dirty="0">
                <a:solidFill>
                  <a:schemeClr val="accent1"/>
                </a:solidFill>
                <a:latin typeface="Avenir LT Std 55 Roman"/>
                <a:ea typeface="Arial"/>
              </a:rPr>
              <a:t>A step forward 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assessing the level of generality of urban theories vs their ability to identify regional specificities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 err="1">
                <a:solidFill>
                  <a:schemeClr val="accent1"/>
                </a:solidFill>
                <a:latin typeface="Avenir LT Std 55 Roman"/>
              </a:rPr>
              <a:t>Multimodelling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 (incremental modelling with generic computing and distributed computing tool) produces a population of optimal solutions and compares their contribution to model fit i.e. the explanatory power of different mechanisms at reconstructing urban trajectories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For non-compatible models: comparing respective performances of bi-objective Pareto fronts</a:t>
            </a:r>
          </a:p>
          <a:p>
            <a:endParaRPr lang="en-GB" sz="2400" spc="-1" dirty="0">
              <a:solidFill>
                <a:schemeClr val="accent1"/>
              </a:solidFill>
              <a:latin typeface="Avenir LT Std 55 Roman"/>
            </a:endParaRPr>
          </a:p>
          <a:p>
            <a:r>
              <a:rPr lang="en-GB" sz="2400" b="1" spc="-1" dirty="0">
                <a:solidFill>
                  <a:schemeClr val="accent1"/>
                </a:solidFill>
                <a:latin typeface="Avenir LT Std 55 Roman"/>
              </a:rPr>
              <a:t>Open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How to compare the explanatory power of models with different structures?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Observations or synthetic data for simulations?</a:t>
            </a:r>
          </a:p>
          <a:p>
            <a:endParaRPr lang="en-GB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endParaRPr lang="en-GB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8000" y="9720"/>
            <a:ext cx="8856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3200" b="1" strike="noStrike" spc="-1" dirty="0">
                <a:solidFill>
                  <a:srgbClr val="4F81BD"/>
                </a:solidFill>
                <a:latin typeface="Avenir LT Std 65 Medium"/>
                <a:ea typeface="Arial"/>
              </a:rPr>
              <a:t>Discussion</a:t>
            </a:r>
            <a:endParaRPr lang="en-GB" sz="3200" b="0" strike="noStrike" spc="-1" dirty="0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15999" y="1296000"/>
            <a:ext cx="8761745" cy="518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GB" sz="2400" spc="-1" dirty="0">
              <a:solidFill>
                <a:schemeClr val="accent1"/>
              </a:solidFill>
              <a:latin typeface="Avenir LT Std 55 Roman"/>
            </a:endParaRPr>
          </a:p>
          <a:p>
            <a:r>
              <a:rPr lang="en-GB" sz="2400" b="1" spc="-1" dirty="0">
                <a:solidFill>
                  <a:schemeClr val="accent1"/>
                </a:solidFill>
                <a:latin typeface="Avenir LT Std 55 Roman"/>
              </a:rPr>
              <a:t>Open questions for the validation of spatial simulation models</a:t>
            </a:r>
          </a:p>
          <a:p>
            <a:endParaRPr lang="en-GB" sz="2400" b="1" spc="-1" dirty="0">
              <a:solidFill>
                <a:schemeClr val="accent1"/>
              </a:solidFill>
              <a:latin typeface="Avenir LT Std 55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</a:rPr>
              <a:t>Methods for model benchmarking, integration and 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Spatial sensitivity analysis [</a:t>
            </a:r>
            <a:r>
              <a:rPr lang="en-GB" sz="2400" spc="-1" dirty="0" err="1">
                <a:solidFill>
                  <a:schemeClr val="accent1"/>
                </a:solidFill>
                <a:latin typeface="Avenir LT Std 55 Roman"/>
                <a:ea typeface="Arial"/>
              </a:rPr>
              <a:t>Raimbault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 et al., 2019]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Generation of synthetic data at different scales [</a:t>
            </a:r>
            <a:r>
              <a:rPr lang="en-GB" sz="2400" spc="-1" dirty="0" err="1">
                <a:solidFill>
                  <a:schemeClr val="accent1"/>
                </a:solidFill>
                <a:latin typeface="Avenir LT Std 55 Roman"/>
                <a:ea typeface="Arial"/>
              </a:rPr>
              <a:t>Raimbault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, Perret and </a:t>
            </a:r>
            <a:r>
              <a:rPr lang="en-GB" sz="2400" spc="-1" dirty="0" err="1">
                <a:solidFill>
                  <a:schemeClr val="accent1"/>
                </a:solidFill>
                <a:latin typeface="Avenir LT Std 55 Roman"/>
                <a:ea typeface="Arial"/>
              </a:rPr>
              <a:t>Reuillon</a:t>
            </a:r>
            <a:r>
              <a:rPr lang="en-GB" sz="2400" spc="-1" dirty="0">
                <a:solidFill>
                  <a:schemeClr val="accent1"/>
                </a:solidFill>
                <a:latin typeface="Avenir LT Std 55 Roman"/>
                <a:ea typeface="Arial"/>
              </a:rPr>
              <a:t>, 2020]</a:t>
            </a:r>
          </a:p>
          <a:p>
            <a:endParaRPr lang="en-GB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lang="en-GB" sz="2000" spc="-1" dirty="0">
                <a:solidFill>
                  <a:schemeClr val="accent1"/>
                </a:solidFill>
                <a:latin typeface="Avenir LT Std 55 Roman"/>
                <a:ea typeface="Arial"/>
              </a:rPr>
              <a:t>-&gt; Most recent developments continuously integrated into the </a:t>
            </a:r>
            <a:r>
              <a:rPr lang="en-GB" sz="2000" spc="-1" dirty="0" err="1">
                <a:solidFill>
                  <a:schemeClr val="accent1"/>
                </a:solidFill>
                <a:latin typeface="Avenir LT Std 55 Roman"/>
                <a:ea typeface="Arial"/>
              </a:rPr>
              <a:t>OpenMOLE</a:t>
            </a:r>
            <a:r>
              <a:rPr lang="en-GB" sz="2000" spc="-1" dirty="0">
                <a:solidFill>
                  <a:schemeClr val="accent1"/>
                </a:solidFill>
                <a:latin typeface="Avenir LT Std 55 Roman"/>
                <a:ea typeface="Arial"/>
              </a:rPr>
              <a:t> platform</a:t>
            </a:r>
            <a:r>
              <a:rPr lang="en-GB" sz="20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GB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813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9720"/>
            <a:ext cx="8856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3200" b="1" strike="noStrike" spc="-1" dirty="0">
                <a:solidFill>
                  <a:srgbClr val="4F81BD"/>
                </a:solidFill>
                <a:latin typeface="Avenir LT Std 65 Medium"/>
                <a:ea typeface="Arial"/>
              </a:rPr>
              <a:t>Conclusion</a:t>
            </a:r>
            <a:endParaRPr lang="en-GB" sz="3200" b="0" strike="noStrike" spc="-1" dirty="0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15999" y="1224000"/>
            <a:ext cx="8928001" cy="52836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200" b="0" strike="noStrike" spc="-1" dirty="0">
                <a:solidFill>
                  <a:schemeClr val="accent1"/>
                </a:solidFill>
                <a:latin typeface="Avenir LT Std 55 Roman"/>
              </a:rPr>
              <a:t>Robustness of results regarding data sources, multiple models. </a:t>
            </a:r>
            <a:r>
              <a:rPr lang="en-GB" sz="2200" b="1" strike="noStrike" spc="-1" dirty="0">
                <a:solidFill>
                  <a:schemeClr val="accent1"/>
                </a:solidFill>
                <a:latin typeface="Avenir LT Std 55 Roman"/>
              </a:rPr>
              <a:t>Need for more systematic model exploration and sensitivity analysis.</a:t>
            </a:r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r>
              <a:rPr lang="en-GB" sz="2200" b="0" strike="noStrike" spc="-1" dirty="0">
                <a:solidFill>
                  <a:schemeClr val="accent1"/>
                </a:solidFill>
                <a:latin typeface="Avenir LT Std 55 Roman"/>
              </a:rPr>
              <a:t>Model complementarity. </a:t>
            </a:r>
            <a:r>
              <a:rPr lang="en-GB" sz="2200" b="1" strike="noStrike" spc="-1" dirty="0">
                <a:solidFill>
                  <a:schemeClr val="accent1"/>
                </a:solidFill>
                <a:latin typeface="Avenir LT Std 55 Roman"/>
              </a:rPr>
              <a:t>Need for more integrated and multi-scale models.</a:t>
            </a:r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r>
              <a:rPr lang="en-GB" sz="2200" b="0" strike="noStrike" spc="-1" dirty="0">
                <a:solidFill>
                  <a:schemeClr val="accent1"/>
                </a:solidFill>
                <a:latin typeface="Avenir LT Std 55 Roman"/>
              </a:rPr>
              <a:t> </a:t>
            </a:r>
          </a:p>
          <a:p>
            <a:r>
              <a:rPr lang="en-GB" sz="2200" b="0" strike="noStrike" spc="-1" dirty="0">
                <a:solidFill>
                  <a:schemeClr val="accent1"/>
                </a:solidFill>
                <a:latin typeface="Avenir LT Std 55 Roman"/>
              </a:rPr>
              <a:t>Multiple perspectives on urban systems? </a:t>
            </a:r>
            <a:r>
              <a:rPr lang="en-GB" sz="2200" b="1" strike="noStrike" spc="-1" dirty="0">
                <a:solidFill>
                  <a:schemeClr val="accent1"/>
                </a:solidFill>
                <a:latin typeface="Avenir LT Std 55 Roman"/>
              </a:rPr>
              <a:t>Need for more </a:t>
            </a:r>
            <a:r>
              <a:rPr lang="en-GB" sz="2200" b="1" strike="noStrike" spc="-1" dirty="0" err="1">
                <a:solidFill>
                  <a:schemeClr val="accent1"/>
                </a:solidFill>
                <a:latin typeface="Avenir LT Std 55 Roman"/>
              </a:rPr>
              <a:t>interdisciplinarity</a:t>
            </a:r>
            <a:r>
              <a:rPr lang="en-GB" sz="2200" b="1" strike="noStrike" spc="-1" dirty="0">
                <a:solidFill>
                  <a:schemeClr val="accent1"/>
                </a:solidFill>
                <a:latin typeface="Avenir LT Std 55 Roman"/>
              </a:rPr>
              <a:t>.</a:t>
            </a:r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endParaRPr lang="en-GB" sz="2200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r>
              <a:rPr lang="en-GB" sz="2200" b="1" strike="noStrike" spc="-1" dirty="0">
                <a:solidFill>
                  <a:schemeClr val="accent1"/>
                </a:solidFill>
                <a:latin typeface="Avenir LT Std 55 Roman"/>
              </a:rPr>
              <a:t>Open repository</a:t>
            </a:r>
            <a:r>
              <a:rPr lang="en-GB" sz="2200" b="0" strike="noStrike" spc="-1" dirty="0">
                <a:solidFill>
                  <a:schemeClr val="accent1"/>
                </a:solidFill>
                <a:latin typeface="Avenir LT Std 55 Roman"/>
              </a:rPr>
              <a:t> at https://github.com/JusteRaimbault/UrbanGrowth</a:t>
            </a:r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  <a:p>
            <a:r>
              <a:rPr lang="en-GB" sz="2200" b="1" strike="noStrike" spc="-1" dirty="0">
                <a:solidFill>
                  <a:schemeClr val="accent1"/>
                </a:solidFill>
                <a:latin typeface="Avenir LT Std 55 Roman"/>
              </a:rPr>
              <a:t>Acknowledgments:</a:t>
            </a:r>
            <a:r>
              <a:rPr lang="en-GB" sz="2200" b="0" strike="noStrike" spc="-1" dirty="0">
                <a:solidFill>
                  <a:schemeClr val="accent1"/>
                </a:solidFill>
                <a:latin typeface="Avenir LT Std 55 Roman"/>
              </a:rPr>
              <a:t> thanks to the European Grid Infrastructure for access to the infrastructure.</a:t>
            </a:r>
            <a:endParaRPr lang="en-GB" sz="2200" b="0" strike="noStrike" spc="-1" dirty="0">
              <a:solidFill>
                <a:schemeClr val="accent1"/>
              </a:solidFill>
              <a:latin typeface="Avenir LT Std 55 Roman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Geographical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ontology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for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urban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 </a:t>
            </a:r>
            <a:r>
              <a:rPr lang="fr-FR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65 Medium"/>
              </a:rPr>
              <a:t>systems</a:t>
            </a:r>
            <a:endParaRPr lang="fr-FR" sz="3200" dirty="0">
              <a:solidFill>
                <a:schemeClr val="tx2">
                  <a:lumMod val="60000"/>
                  <a:lumOff val="40000"/>
                </a:schemeClr>
              </a:solidFill>
              <a:latin typeface="Avenir LT Std 65 Medium"/>
            </a:endParaRPr>
          </a:p>
        </p:txBody>
      </p:sp>
      <p:pic>
        <p:nvPicPr>
          <p:cNvPr id="8195" name="Picture 3" descr="system1Pro_Eng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07904" y="980728"/>
            <a:ext cx="4886422" cy="5661247"/>
          </a:xfrm>
          <a:prstGeom prst="rect">
            <a:avLst/>
          </a:prstGeom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4213" y="4652963"/>
            <a:ext cx="20256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i="1" dirty="0" err="1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Pumain</a:t>
            </a:r>
            <a:r>
              <a:rPr lang="fr-FR" i="1" dirty="0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 D.</a:t>
            </a:r>
          </a:p>
          <a:p>
            <a:r>
              <a:rPr lang="fr-FR" i="1" dirty="0" err="1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Hierarchy</a:t>
            </a:r>
            <a:r>
              <a:rPr lang="fr-FR" i="1" dirty="0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 in</a:t>
            </a:r>
          </a:p>
          <a:p>
            <a:r>
              <a:rPr lang="fr-FR" i="1" dirty="0" err="1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natural</a:t>
            </a:r>
            <a:r>
              <a:rPr lang="fr-FR" i="1" dirty="0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 and</a:t>
            </a:r>
          </a:p>
          <a:p>
            <a:r>
              <a:rPr lang="fr-FR" i="1" dirty="0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social sciences,</a:t>
            </a:r>
          </a:p>
          <a:p>
            <a:r>
              <a:rPr lang="fr-FR" i="1" dirty="0">
                <a:solidFill>
                  <a:schemeClr val="accent1"/>
                </a:solidFill>
                <a:latin typeface="Avenir LT Std 35 Light"/>
                <a:sym typeface="Wingdings" pitchFamily="2" charset="2"/>
              </a:rPr>
              <a:t>Springer, 2006</a:t>
            </a:r>
          </a:p>
          <a:p>
            <a:endParaRPr lang="fr-FR" sz="1600" b="1" i="1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33413" y="1720850"/>
            <a:ext cx="1827744" cy="156966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chemeClr val="accent1"/>
                </a:solidFill>
                <a:latin typeface="Avenir LT Std 55 Roman"/>
              </a:rPr>
              <a:t>Two</a:t>
            </a:r>
            <a:r>
              <a:rPr lang="fr-FR" sz="2400" b="1" dirty="0">
                <a:solidFill>
                  <a:srgbClr val="C00000"/>
                </a:solidFill>
                <a:latin typeface="Avenir LT Std 55 Roman"/>
              </a:rPr>
              <a:t> </a:t>
            </a:r>
            <a:r>
              <a:rPr lang="fr-FR" sz="2400" b="1" dirty="0" err="1">
                <a:solidFill>
                  <a:schemeClr val="accent1"/>
                </a:solidFill>
                <a:latin typeface="Avenir LT Std 55 Roman"/>
              </a:rPr>
              <a:t>levels</a:t>
            </a:r>
            <a:r>
              <a:rPr lang="fr-FR" sz="2400" b="1" dirty="0">
                <a:solidFill>
                  <a:srgbClr val="C00000"/>
                </a:solidFill>
                <a:latin typeface="Avenir LT Std 55 Roman"/>
              </a:rPr>
              <a:t>:</a:t>
            </a:r>
          </a:p>
          <a:p>
            <a:r>
              <a:rPr lang="fr-FR" sz="2400" dirty="0" err="1">
                <a:solidFill>
                  <a:schemeClr val="accent1"/>
                </a:solidFill>
                <a:latin typeface="Avenir LT Std 55 Roman"/>
              </a:rPr>
              <a:t>Cities</a:t>
            </a:r>
            <a:r>
              <a:rPr lang="fr-FR" sz="2400" dirty="0">
                <a:solidFill>
                  <a:schemeClr val="accent1"/>
                </a:solidFill>
                <a:latin typeface="Avenir LT Std 55 Roman"/>
              </a:rPr>
              <a:t> and</a:t>
            </a:r>
          </a:p>
          <a:p>
            <a:r>
              <a:rPr lang="fr-FR" sz="2400" dirty="0">
                <a:solidFill>
                  <a:schemeClr val="accent1"/>
                </a:solidFill>
                <a:latin typeface="Avenir LT Std 55 Roman"/>
              </a:rPr>
              <a:t>Systems of</a:t>
            </a:r>
          </a:p>
          <a:p>
            <a:r>
              <a:rPr lang="fr-FR" sz="2400" dirty="0" err="1">
                <a:solidFill>
                  <a:schemeClr val="accent1"/>
                </a:solidFill>
                <a:latin typeface="Avenir LT Std 55 Roman"/>
              </a:rPr>
              <a:t>cities</a:t>
            </a:r>
            <a:endParaRPr lang="fr-FR" sz="2400" dirty="0">
              <a:solidFill>
                <a:schemeClr val="accent1"/>
              </a:solidFill>
              <a:latin typeface="Aveni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302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827088" y="5013325"/>
            <a:ext cx="2360612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000" i="1" dirty="0" err="1">
                <a:solidFill>
                  <a:schemeClr val="accent1"/>
                </a:solidFill>
                <a:latin typeface="Avenir LT Std 35 Light"/>
              </a:rPr>
              <a:t>Pumain</a:t>
            </a: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 (</a:t>
            </a:r>
            <a:r>
              <a:rPr lang="fr-FR" altLang="fr-FR" sz="2000" i="1" dirty="0" err="1">
                <a:solidFill>
                  <a:schemeClr val="accent1"/>
                </a:solidFill>
                <a:latin typeface="Avenir LT Std 35 Light"/>
              </a:rPr>
              <a:t>ed</a:t>
            </a: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), 2006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000" i="1" dirty="0" err="1">
                <a:solidFill>
                  <a:schemeClr val="accent1"/>
                </a:solidFill>
                <a:latin typeface="Avenir LT Std 35 Light"/>
              </a:rPr>
              <a:t>Hierarchy</a:t>
            </a: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 in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Natural and 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Social Sciences,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Springer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8913"/>
            <a:ext cx="4895850" cy="65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23812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Constructive</a:t>
            </a:r>
          </a:p>
          <a:p>
            <a:pPr algn="ctr"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multi-</a:t>
            </a:r>
            <a:r>
              <a:rPr lang="fr-FR" altLang="fr-FR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levels</a:t>
            </a:r>
            <a:endParaRPr lang="fr-FR" altLang="fr-FR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010176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3200" b="1" strike="noStrike" spc="-1" dirty="0">
                <a:solidFill>
                  <a:srgbClr val="4F81BD"/>
                </a:solidFill>
                <a:latin typeface="Avenir LT Std 65 Medium"/>
                <a:ea typeface="Arial"/>
              </a:rPr>
              <a:t> Evolutionary urban theory frame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Urban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systems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are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complex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adaptive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systems</a:t>
            </a:r>
            <a:endParaRPr lang="fr-FR" altLang="fr-FR" sz="2800" dirty="0">
              <a:solidFill>
                <a:schemeClr val="accent1"/>
              </a:solidFill>
              <a:latin typeface="Avenir LT Std 55 Roman"/>
            </a:endParaRP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Their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i="1" dirty="0" err="1">
                <a:solidFill>
                  <a:schemeClr val="accent1"/>
                </a:solidFill>
                <a:latin typeface="Avenir LT Std 55 Roman"/>
              </a:rPr>
              <a:t>evolution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combines: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Univers 55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a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specific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i="1" dirty="0" err="1">
                <a:solidFill>
                  <a:schemeClr val="accent1"/>
                </a:solidFill>
                <a:latin typeface="Avenir LT Std 55 Roman"/>
              </a:rPr>
              <a:t>history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of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settlement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in a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territory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Univers 55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and a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generic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i="1" dirty="0" err="1">
                <a:solidFill>
                  <a:schemeClr val="accent1"/>
                </a:solidFill>
                <a:latin typeface="Avenir LT Std 55 Roman"/>
              </a:rPr>
              <a:t>dynamics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that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is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proper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to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settlement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systems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: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stylised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facts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at macro-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level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generated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by spatial interactions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between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individual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settlements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differentiated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by size and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functions</a:t>
            </a:r>
            <a:endParaRPr lang="fr-FR" altLang="fr-FR" sz="2800" dirty="0">
              <a:solidFill>
                <a:schemeClr val="accent1"/>
              </a:solidFill>
              <a:latin typeface="Avenir LT Std 55 Roman"/>
            </a:endParaRP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Exploring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this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complex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systems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dynamics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with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the help of multi-agent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models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,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partly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driven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by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harmonised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historical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urban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data bases and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validated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by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multiscale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2800" dirty="0" err="1">
                <a:solidFill>
                  <a:schemeClr val="accent1"/>
                </a:solidFill>
                <a:latin typeface="Avenir LT Std 55 Roman"/>
              </a:rPr>
              <a:t>processing</a:t>
            </a:r>
            <a:r>
              <a:rPr lang="fr-FR" altLang="fr-FR" sz="2800" dirty="0">
                <a:solidFill>
                  <a:schemeClr val="accent1"/>
                </a:solidFill>
                <a:latin typeface="Avenir LT Std 55 Roman"/>
              </a:rPr>
              <a:t> of simulations</a:t>
            </a:r>
          </a:p>
          <a:p>
            <a:endParaRPr lang="en-GB" sz="28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2640"/>
            <a:ext cx="8229240" cy="1144800"/>
          </a:xfrm>
        </p:spPr>
        <p:txBody>
          <a:bodyPr/>
          <a:lstStyle/>
          <a:p>
            <a:pPr algn="ctr"/>
            <a:r>
              <a:rPr lang="fr-FR" altLang="fr-FR" sz="3600" dirty="0" err="1">
                <a:solidFill>
                  <a:schemeClr val="accent1"/>
                </a:solidFill>
                <a:latin typeface="Avenir LT Std 65 Medium"/>
              </a:rPr>
              <a:t>Stylised</a:t>
            </a:r>
            <a:r>
              <a:rPr lang="fr-FR" alt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65 Medium"/>
              </a:rPr>
              <a:t>facts</a:t>
            </a:r>
            <a:r>
              <a:rPr lang="fr-FR" alt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65 Medium"/>
              </a:rPr>
              <a:t>from</a:t>
            </a:r>
            <a:r>
              <a:rPr lang="fr-FR" alt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65 Medium"/>
              </a:rPr>
              <a:t>evolutionary</a:t>
            </a:r>
            <a:r>
              <a:rPr lang="fr-FR" altLang="fr-FR" sz="3600" dirty="0">
                <a:solidFill>
                  <a:schemeClr val="accent1"/>
                </a:solidFill>
                <a:latin typeface="Avenir LT Std 65 Medium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65 Medium"/>
              </a:rPr>
              <a:t>theory</a:t>
            </a:r>
            <a:endParaRPr lang="fr-FR" sz="3600" dirty="0">
              <a:solidFill>
                <a:schemeClr val="accent1"/>
              </a:solidFill>
              <a:latin typeface="Avenir LT Std 65 Medium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701040" y="1357440"/>
            <a:ext cx="8229240" cy="4327765"/>
          </a:xfrm>
        </p:spPr>
        <p:txBody>
          <a:bodyPr>
            <a:normAutofit fontScale="47500" lnSpcReduction="20000"/>
          </a:bodyPr>
          <a:lstStyle/>
          <a:p>
            <a:pPr marL="458787" indent="-457200">
              <a:lnSpc>
                <a:spcPct val="120000"/>
              </a:lnSpc>
              <a:spcBef>
                <a:spcPts val="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fr-FR" altLang="fr-FR" sz="3100" dirty="0">
              <a:solidFill>
                <a:schemeClr val="accent1"/>
              </a:solidFill>
              <a:latin typeface="Avenir LT Std 55 Roman"/>
            </a:endParaRPr>
          </a:p>
          <a:p>
            <a:pPr marL="573087" indent="-5715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Hierarchical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differentiation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of city sizes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emerging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from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interurban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interaction (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competition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&gt;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cooperation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)</a:t>
            </a:r>
          </a:p>
          <a:p>
            <a:pPr marL="457200" indent="-455613">
              <a:lnSpc>
                <a:spcPct val="80000"/>
              </a:lnSpc>
              <a:spcBef>
                <a:spcPts val="600"/>
              </a:spcBef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fr-FR" altLang="fr-FR" sz="3600" dirty="0">
              <a:solidFill>
                <a:schemeClr val="accent1"/>
              </a:solidFill>
              <a:latin typeface="Avenir LT Std 55 Roman"/>
            </a:endParaRPr>
          </a:p>
          <a:p>
            <a:pPr marL="573087" indent="-5715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Persistance of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urban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hierarchies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(long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term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) and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specialisation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(medium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term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)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despite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many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local and temporal fluctuations in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cities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profiles and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individual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trajectories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(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firms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,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households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)</a:t>
            </a:r>
          </a:p>
          <a:p>
            <a:pPr marL="457200" indent="-455613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fr-FR" altLang="fr-FR" sz="3600" dirty="0">
              <a:solidFill>
                <a:schemeClr val="accent1"/>
              </a:solidFill>
              <a:latin typeface="Avenir LT Std 55 Roman"/>
            </a:endParaRPr>
          </a:p>
          <a:p>
            <a:pPr marL="573087" indent="-5715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Functional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geodiversity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from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innovation cycles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generated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by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interurban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competition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and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emulation</a:t>
            </a:r>
            <a:endParaRPr lang="fr-FR" altLang="fr-FR" sz="3600" dirty="0">
              <a:solidFill>
                <a:schemeClr val="accent1"/>
              </a:solidFill>
              <a:latin typeface="Avenir LT Std 55 Roman"/>
            </a:endParaRPr>
          </a:p>
          <a:p>
            <a:pPr marL="457200" indent="-455613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fr-FR" altLang="fr-FR" sz="3600" dirty="0">
              <a:solidFill>
                <a:schemeClr val="accent1"/>
              </a:solidFill>
              <a:latin typeface="Avenir LT Std 55 Roman"/>
            </a:endParaRPr>
          </a:p>
          <a:p>
            <a:pPr marL="573087" indent="-5715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Systemic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(proactive) partial diffusion of innovations: </a:t>
            </a:r>
          </a:p>
          <a:p>
            <a:pPr marL="1587" indent="0">
              <a:lnSpc>
                <a:spcPct val="120000"/>
              </a:lnSpc>
              <a:spcBef>
                <a:spcPts val="0"/>
              </a:spcBef>
              <a:buClr>
                <a:srgbClr val="A50021"/>
              </a:buClr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		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Hierarchical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selection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(top down and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bottom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up)</a:t>
            </a:r>
          </a:p>
          <a:p>
            <a:pPr marL="1587" indent="0">
              <a:lnSpc>
                <a:spcPct val="120000"/>
              </a:lnSpc>
              <a:spcBef>
                <a:spcPts val="0"/>
              </a:spcBef>
              <a:buClr>
                <a:srgbClr val="A50021"/>
              </a:buClr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		Emergence of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specialised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cities</a:t>
            </a:r>
            <a:endParaRPr lang="fr-FR" altLang="fr-FR" sz="3600" dirty="0">
              <a:solidFill>
                <a:schemeClr val="accent1"/>
              </a:solidFill>
              <a:latin typeface="Avenir LT Std 55 Roman"/>
            </a:endParaRPr>
          </a:p>
          <a:p>
            <a:pPr marL="573087" indent="-5715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Each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innovation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wave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trigger a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growth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impulse to large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cities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and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specialised</a:t>
            </a:r>
            <a:r>
              <a:rPr lang="fr-FR" altLang="fr-FR" sz="3600" dirty="0">
                <a:solidFill>
                  <a:schemeClr val="accent1"/>
                </a:solidFill>
                <a:latin typeface="Avenir LT Std 55 Roman"/>
              </a:rPr>
              <a:t> </a:t>
            </a:r>
            <a:r>
              <a:rPr lang="fr-FR" altLang="fr-FR" sz="3600" dirty="0" err="1">
                <a:solidFill>
                  <a:schemeClr val="accent1"/>
                </a:solidFill>
                <a:latin typeface="Avenir LT Std 55 Roman"/>
              </a:rPr>
              <a:t>ones</a:t>
            </a:r>
            <a:endParaRPr lang="fr-FR" altLang="fr-FR" sz="3600" dirty="0">
              <a:solidFill>
                <a:schemeClr val="accent1"/>
              </a:solidFill>
              <a:latin typeface="Avenir LT Std 55 Roman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63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964612" cy="561975"/>
          </a:xfrm>
        </p:spPr>
        <p:txBody>
          <a:bodyPr/>
          <a:lstStyle/>
          <a:p>
            <a:pPr eaLnBrk="1" hangingPunct="1"/>
            <a:r>
              <a:rPr lang="fr-FR" alt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Innovation as key factor of </a:t>
            </a:r>
            <a:r>
              <a:rPr lang="fr-FR" altLang="fr-FR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urban</a:t>
            </a:r>
            <a:r>
              <a:rPr lang="fr-FR" alt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adaptive </a:t>
            </a:r>
            <a:r>
              <a:rPr lang="fr-FR" altLang="fr-FR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process</a:t>
            </a:r>
            <a:r>
              <a:rPr lang="en-GB" alt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29699" name="Picture 3" descr="pattern-ev-citi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268413"/>
            <a:ext cx="5759450" cy="5100637"/>
          </a:xfrm>
          <a:prstGeom prst="rect">
            <a:avLst/>
          </a:prstGeom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74234" y="5076388"/>
            <a:ext cx="196720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D. </a:t>
            </a:r>
            <a:r>
              <a:rPr lang="fr-FR" altLang="fr-FR" sz="2000" i="1" dirty="0" err="1">
                <a:solidFill>
                  <a:schemeClr val="accent1"/>
                </a:solidFill>
                <a:latin typeface="Avenir LT Std 35 Light"/>
              </a:rPr>
              <a:t>Pumain</a:t>
            </a:r>
            <a:endParaRPr lang="fr-FR" altLang="fr-FR" sz="2000" i="1" dirty="0">
              <a:solidFill>
                <a:schemeClr val="accent1"/>
              </a:solidFill>
              <a:latin typeface="Avenir LT Std 35 Light"/>
            </a:endParaRPr>
          </a:p>
          <a:p>
            <a:pPr defTabSz="914400" eaLnBrk="1" hangingPunct="1">
              <a:buClrTx/>
              <a:buSzTx/>
            </a:pP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Th. Saint-Julien</a:t>
            </a:r>
          </a:p>
          <a:p>
            <a:pPr defTabSz="914400" eaLnBrk="1" hangingPunct="1">
              <a:buClrTx/>
              <a:buSzTx/>
            </a:pPr>
            <a:r>
              <a:rPr lang="fr-FR" altLang="fr-FR" sz="2000" i="1" dirty="0">
                <a:solidFill>
                  <a:schemeClr val="accent1"/>
                </a:solidFill>
                <a:latin typeface="Avenir LT Std 35 Light"/>
              </a:rPr>
              <a:t>F. Paulus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fr-FR" altLang="fr-FR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3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Reconstructing</a:t>
            </a:r>
            <a:r>
              <a:rPr lang="fr-FR" altLang="fr-FR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urban</a:t>
            </a:r>
            <a:r>
              <a:rPr lang="fr-FR" altLang="fr-FR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trajectories</a:t>
            </a:r>
            <a:r>
              <a:rPr lang="fr-FR" altLang="fr-FR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fr-FR" altLang="fr-FR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multi-agents </a:t>
            </a:r>
            <a:r>
              <a:rPr lang="fr-FR" altLang="fr-FR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systems</a:t>
            </a:r>
            <a:endParaRPr lang="fr-FR" altLang="fr-F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78488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altLang="fr-FR" sz="2800" b="0" dirty="0" err="1">
                <a:solidFill>
                  <a:srgbClr val="FF0000"/>
                </a:solidFill>
              </a:rPr>
              <a:t>Reconstructing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past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urban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trajectories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within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their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historical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geographical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context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first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necessary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step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 relevance of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our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theoretical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explanation</a:t>
            </a:r>
            <a:endParaRPr lang="fr-FR" altLang="fr-FR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altLang="fr-FR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also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condition for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ensuring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altLang="fr-FR" sz="2800" b="0" dirty="0" err="1">
                <a:solidFill>
                  <a:srgbClr val="FF0000"/>
                </a:solidFill>
              </a:rPr>
              <a:t>quality</a:t>
            </a:r>
            <a:r>
              <a:rPr lang="fr-FR" altLang="fr-FR" sz="2800" b="0" dirty="0">
                <a:solidFill>
                  <a:srgbClr val="FF0000"/>
                </a:solidFill>
              </a:rPr>
              <a:t> of projections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estimating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future relative positions of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cities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within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inter-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urban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competition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thus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adjusting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intelligent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urban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policies</a:t>
            </a:r>
            <a:r>
              <a:rPr lang="fr-FR" altLang="fr-FR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05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dirty="0"/>
              <a:t> </a:t>
            </a:r>
            <a:r>
              <a:rPr lang="fr-FR" altLang="fr-FR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SIMPOP: a multi-agents system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281987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rgbClr val="FF0000"/>
                </a:solidFill>
                <a:latin typeface="Avenir LT Std 55 Roman"/>
              </a:rPr>
              <a:t>First application of MAS 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in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geography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!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	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Bura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, Guérin-Pace, Mathian,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Pumain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, Sanders, 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Multi-agent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systems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 and the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dynamics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 of a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settlement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 system. </a:t>
            </a:r>
            <a:r>
              <a:rPr lang="fr-FR" altLang="fr-FR" sz="2400" b="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Geographical</a:t>
            </a:r>
            <a:r>
              <a:rPr lang="fr-FR" altLang="fr-FR" sz="2400" b="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 </a:t>
            </a:r>
            <a:r>
              <a:rPr lang="fr-FR" altLang="fr-FR" sz="2400" b="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Analysis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  <a:cs typeface="Times New Roman" panose="02020603050405020304" pitchFamily="18" charset="0"/>
              </a:rPr>
              <a:t>, 1996, 2, 161-178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alt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Avenir LT Std 55 Roman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Main </a:t>
            </a:r>
            <a:r>
              <a:rPr lang="fr-FR" altLang="fr-FR" sz="2400" b="0" dirty="0" err="1">
                <a:solidFill>
                  <a:srgbClr val="FF0000"/>
                </a:solidFill>
                <a:latin typeface="Avenir LT Std 55 Roman"/>
              </a:rPr>
              <a:t>results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No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emergence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if no spatial interactions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Emergence of a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polycentric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hierarchised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system of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cities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even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if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homogeneous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initial conditions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A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renewed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innovation flow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is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necessary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for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maintaining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structural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properties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of the system of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cities</a:t>
            </a:r>
            <a:endParaRPr lang="fr-FR" alt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Avenir LT Std 55 Roman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 err="1">
                <a:solidFill>
                  <a:srgbClr val="FF0000"/>
                </a:solidFill>
                <a:latin typeface="Avenir LT Std 55 Roman"/>
              </a:rPr>
              <a:t>Pending</a:t>
            </a:r>
            <a:r>
              <a:rPr lang="fr-FR" altLang="fr-FR" sz="2400" b="0" dirty="0">
                <a:solidFill>
                  <a:srgbClr val="FF0000"/>
                </a:solidFill>
                <a:latin typeface="Avenir LT Std 55 Roman"/>
              </a:rPr>
              <a:t> questions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: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which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validity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of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estimated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parameters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?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Conditions are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sufficient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, are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they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 </a:t>
            </a:r>
            <a:r>
              <a:rPr lang="fr-FR" altLang="fr-FR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necessary</a:t>
            </a:r>
            <a:r>
              <a:rPr lang="fr-FR" alt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T Std 55 Roman"/>
              </a:rPr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alt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Aveni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8486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1418</Words>
  <Application>Microsoft Macintosh PowerPoint</Application>
  <PresentationFormat>On-screen Show (4:3)</PresentationFormat>
  <Paragraphs>182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Adelle Basic Rg</vt:lpstr>
      <vt:lpstr>Univers 55</vt:lpstr>
      <vt:lpstr>Arial</vt:lpstr>
      <vt:lpstr>Avenir LT Std 35 Light</vt:lpstr>
      <vt:lpstr>Avenir LT Std 55 Roman</vt:lpstr>
      <vt:lpstr>Avenir LT Std 65 Medium</vt:lpstr>
      <vt:lpstr>Avenir LT Std 95 Black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Geographical ontology for urban systems</vt:lpstr>
      <vt:lpstr>PowerPoint Presentation</vt:lpstr>
      <vt:lpstr>PowerPoint Presentation</vt:lpstr>
      <vt:lpstr>Stylised facts from evolutionary theory</vt:lpstr>
      <vt:lpstr>Innovation as key factor of urban adaptive process </vt:lpstr>
      <vt:lpstr>Reconstructing urban trajectories with multi-agents systems</vt:lpstr>
      <vt:lpstr> SIMPOP: a multi-agents system</vt:lpstr>
      <vt:lpstr>Originality of SIMPOP Models</vt:lpstr>
      <vt:lpstr>Further advances in explanation</vt:lpstr>
      <vt:lpstr>The Simpop family of simulation models</vt:lpstr>
      <vt:lpstr>Two types of modelling teams </vt:lpstr>
      <vt:lpstr>New modelling method: building multi-models</vt:lpstr>
      <vt:lpstr>Networking boosts urban growth: model with interaction fits better than random growth</vt:lpstr>
      <vt:lpstr>Toward providing proofs in social sciences</vt:lpstr>
      <vt:lpstr>Best solutions in parameter space (SimpopLocal model)</vt:lpstr>
      <vt:lpstr>PowerPoint Presentation</vt:lpstr>
      <vt:lpstr>PowerPoint Presentation</vt:lpstr>
      <vt:lpstr>A co-evolution model developing urban hierarchy with transportation network</vt:lpstr>
      <vt:lpstr>Explicit model of urban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Séquence 1 Observation des flux</dc:title>
  <dc:subject/>
  <dc:creator>Denise</dc:creator>
  <dc:description/>
  <cp:lastModifiedBy>Raimbault, Juste</cp:lastModifiedBy>
  <cp:revision>316</cp:revision>
  <dcterms:created xsi:type="dcterms:W3CDTF">2015-11-19T12:08:10Z</dcterms:created>
  <dcterms:modified xsi:type="dcterms:W3CDTF">2021-11-03T18:19:32Z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