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3" r:id="rId5"/>
    <p:sldId id="259" r:id="rId6"/>
    <p:sldId id="262" r:id="rId7"/>
    <p:sldId id="260" r:id="rId8"/>
    <p:sldId id="275" r:id="rId9"/>
    <p:sldId id="276" r:id="rId10"/>
    <p:sldId id="277" r:id="rId11"/>
    <p:sldId id="265" r:id="rId12"/>
    <p:sldId id="278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-8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uis\Desktop\cours\masyt\Donnees%20Projet\Population\Tableaux%20Excel\Pop%20par%20CSP%20-%202007%20iri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ouis\Desktop\cours\masyt\Donnees%20Projet\Population\Tableaux%20Excel\Pop%20par%20CSP%20-%202007%20iri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linha\Desktop\Ponts\TAMUR\Atelier\Diagnostic\seine%20et%20marn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linha\Desktop\Ponts\TAMUR\Atelier\Diagnostic\seine%20et%20marn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linha\Desktop\Ponts\TAMUR\Atelier\Diagnostic\seine%20et%20marn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linha\Desktop\Ponts\TAMUR\Atelier\Diagnostic\seine%20et%20mar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CSP- </a:t>
            </a:r>
            <a:r>
              <a:rPr lang="es-ES" b="1" dirty="0" err="1"/>
              <a:t>Village</a:t>
            </a:r>
            <a:r>
              <a:rPr lang="es-ES" b="1" dirty="0"/>
              <a:t> </a:t>
            </a:r>
            <a:r>
              <a:rPr lang="es-ES" b="1" dirty="0" err="1"/>
              <a:t>Nature</a:t>
            </a:r>
            <a:r>
              <a:rPr lang="es-ES" b="1" dirty="0"/>
              <a:t> </a:t>
            </a:r>
          </a:p>
        </c:rich>
      </c:tx>
      <c:layout>
        <c:manualLayout>
          <c:xMode val="edge"/>
          <c:yMode val="edge"/>
          <c:x val="0.28515478157253282"/>
          <c:y val="1.6704177995511802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Original!$K$2:$R$2</c:f>
              <c:strCache>
                <c:ptCount val="8"/>
                <c:pt idx="0">
                  <c:v>Agriculteurs exploitants</c:v>
                </c:pt>
                <c:pt idx="1">
                  <c:v>Artisans, commerçants et chefs d'entreprise</c:v>
                </c:pt>
                <c:pt idx="2">
                  <c:v>Cadres et professions intellectuelles supérieures</c:v>
                </c:pt>
                <c:pt idx="3">
                  <c:v>Professions intermédiaires</c:v>
                </c:pt>
                <c:pt idx="4">
                  <c:v>Employés</c:v>
                </c:pt>
                <c:pt idx="5">
                  <c:v>Ouvriers</c:v>
                </c:pt>
                <c:pt idx="6">
                  <c:v>Retraités</c:v>
                </c:pt>
                <c:pt idx="7">
                  <c:v>Sans activité professionnelle</c:v>
                </c:pt>
              </c:strCache>
            </c:strRef>
          </c:cat>
          <c:val>
            <c:numRef>
              <c:f>Original!$B$1014:$I$1014</c:f>
              <c:numCache>
                <c:formatCode>0</c:formatCode>
                <c:ptCount val="8"/>
                <c:pt idx="0">
                  <c:v>0</c:v>
                </c:pt>
                <c:pt idx="1">
                  <c:v>99.135990999999933</c:v>
                </c:pt>
                <c:pt idx="2">
                  <c:v>568.59497300000055</c:v>
                </c:pt>
                <c:pt idx="3">
                  <c:v>1064.3151479999999</c:v>
                </c:pt>
                <c:pt idx="4">
                  <c:v>1143.4706700000011</c:v>
                </c:pt>
                <c:pt idx="5">
                  <c:v>417.67553199999969</c:v>
                </c:pt>
                <c:pt idx="6">
                  <c:v>215.98389700000001</c:v>
                </c:pt>
                <c:pt idx="7">
                  <c:v>446.012226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 dirty="0"/>
              <a:t>CSP-</a:t>
            </a:r>
            <a:r>
              <a:rPr lang="es-ES" b="1" dirty="0" err="1"/>
              <a:t>Montevrain</a:t>
            </a:r>
            <a:endParaRPr lang="es-ES" b="1" dirty="0"/>
          </a:p>
        </c:rich>
      </c:tx>
      <c:layout>
        <c:manualLayout>
          <c:xMode val="edge"/>
          <c:yMode val="edge"/>
          <c:x val="0.27930377712169102"/>
          <c:y val="1.1047073362787855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CatName val="1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Original!$K$2:$R$2</c:f>
              <c:strCache>
                <c:ptCount val="8"/>
                <c:pt idx="0">
                  <c:v>Agriculteurs exploitants</c:v>
                </c:pt>
                <c:pt idx="1">
                  <c:v>Artisans, commerçants et chefs d'entreprise</c:v>
                </c:pt>
                <c:pt idx="2">
                  <c:v>Cadres et professions intellectuelles supérieures</c:v>
                </c:pt>
                <c:pt idx="3">
                  <c:v>Professions intermédiaires</c:v>
                </c:pt>
                <c:pt idx="4">
                  <c:v>Employés</c:v>
                </c:pt>
                <c:pt idx="5">
                  <c:v>Ouvriers</c:v>
                </c:pt>
                <c:pt idx="6">
                  <c:v>Retraités</c:v>
                </c:pt>
                <c:pt idx="7">
                  <c:v>Sans activité professionnelle</c:v>
                </c:pt>
              </c:strCache>
            </c:strRef>
          </c:cat>
          <c:val>
            <c:numRef>
              <c:f>Original!$B$1450:$I$1450</c:f>
              <c:numCache>
                <c:formatCode>0</c:formatCode>
                <c:ptCount val="8"/>
                <c:pt idx="0">
                  <c:v>4</c:v>
                </c:pt>
                <c:pt idx="1">
                  <c:v>100</c:v>
                </c:pt>
                <c:pt idx="2">
                  <c:v>816</c:v>
                </c:pt>
                <c:pt idx="3">
                  <c:v>1140</c:v>
                </c:pt>
                <c:pt idx="4">
                  <c:v>876</c:v>
                </c:pt>
                <c:pt idx="5">
                  <c:v>344</c:v>
                </c:pt>
                <c:pt idx="6">
                  <c:v>392</c:v>
                </c:pt>
                <c:pt idx="7">
                  <c:v>500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Plan1!$A$3:$A$4</c:f>
              <c:strCache>
                <c:ptCount val="2"/>
                <c:pt idx="0">
                  <c:v>Part des ménages non motorisés</c:v>
                </c:pt>
                <c:pt idx="1">
                  <c:v>Ménages motorisés</c:v>
                </c:pt>
              </c:strCache>
            </c:strRef>
          </c:cat>
          <c:val>
            <c:numRef>
              <c:f>Plan1!$B$3:$B$4</c:f>
              <c:numCache>
                <c:formatCode>0.00%</c:formatCode>
                <c:ptCount val="2"/>
                <c:pt idx="0">
                  <c:v>0.115</c:v>
                </c:pt>
                <c:pt idx="1">
                  <c:v>0.88500000000000001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Plan1!$K$3:$K$5</c:f>
              <c:strCache>
                <c:ptCount val="3"/>
                <c:pt idx="0">
                  <c:v>Voiture</c:v>
                </c:pt>
                <c:pt idx="1">
                  <c:v>Deux-roues motorisés</c:v>
                </c:pt>
                <c:pt idx="2">
                  <c:v>Vélos</c:v>
                </c:pt>
              </c:strCache>
            </c:strRef>
          </c:cat>
          <c:val>
            <c:numRef>
              <c:f>Plan1!$L$3:$L$5</c:f>
              <c:numCache>
                <c:formatCode>General</c:formatCode>
                <c:ptCount val="3"/>
                <c:pt idx="0">
                  <c:v>695</c:v>
                </c:pt>
                <c:pt idx="1">
                  <c:v>71</c:v>
                </c:pt>
                <c:pt idx="2">
                  <c:v>795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/>
              <a:t>Temps moyens par déplacement en minutes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Plan1!$B$18</c:f>
              <c:strCache>
                <c:ptCount val="1"/>
                <c:pt idx="0">
                  <c:v>Seine-et-Marne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Plan1!$A$19:$A$23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Plan1!$B$19:$B$23</c:f>
              <c:numCache>
                <c:formatCode>General</c:formatCode>
                <c:ptCount val="5"/>
                <c:pt idx="0">
                  <c:v>64</c:v>
                </c:pt>
                <c:pt idx="1">
                  <c:v>20</c:v>
                </c:pt>
                <c:pt idx="2">
                  <c:v>28</c:v>
                </c:pt>
                <c:pt idx="3">
                  <c:v>16</c:v>
                </c:pt>
                <c:pt idx="4">
                  <c:v>13</c:v>
                </c:pt>
              </c:numCache>
            </c:numRef>
          </c:val>
        </c:ser>
        <c:ser>
          <c:idx val="1"/>
          <c:order val="1"/>
          <c:tx>
            <c:strRef>
              <c:f>Plan1!$C$18</c:f>
              <c:strCache>
                <c:ptCount val="1"/>
                <c:pt idx="0">
                  <c:v>Grande couronne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Plan1!$A$19:$A$23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Plan1!$C$19:$C$23</c:f>
              <c:numCache>
                <c:formatCode>General</c:formatCode>
                <c:ptCount val="5"/>
                <c:pt idx="0">
                  <c:v>60</c:v>
                </c:pt>
                <c:pt idx="1">
                  <c:v>21</c:v>
                </c:pt>
                <c:pt idx="2">
                  <c:v>25</c:v>
                </c:pt>
                <c:pt idx="3">
                  <c:v>17</c:v>
                </c:pt>
                <c:pt idx="4">
                  <c:v>13</c:v>
                </c:pt>
              </c:numCache>
            </c:numRef>
          </c:val>
        </c:ser>
        <c:ser>
          <c:idx val="2"/>
          <c:order val="2"/>
          <c:tx>
            <c:strRef>
              <c:f>Plan1!$D$18</c:f>
              <c:strCache>
                <c:ptCount val="1"/>
                <c:pt idx="0">
                  <c:v>Ile-de-France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Plan1!$A$19:$A$23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Plan1!$D$19:$D$23</c:f>
              <c:numCache>
                <c:formatCode>General</c:formatCode>
                <c:ptCount val="5"/>
                <c:pt idx="0">
                  <c:v>48</c:v>
                </c:pt>
                <c:pt idx="1">
                  <c:v>23</c:v>
                </c:pt>
                <c:pt idx="2">
                  <c:v>22</c:v>
                </c:pt>
                <c:pt idx="3">
                  <c:v>19</c:v>
                </c:pt>
                <c:pt idx="4">
                  <c:v>12</c:v>
                </c:pt>
              </c:numCache>
            </c:numRef>
          </c:val>
        </c:ser>
        <c:gapWidth val="219"/>
        <c:overlap val="-27"/>
        <c:axId val="34242560"/>
        <c:axId val="34244096"/>
      </c:barChart>
      <c:catAx>
        <c:axId val="342425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244096"/>
        <c:crosses val="autoZero"/>
        <c:auto val="1"/>
        <c:lblAlgn val="ctr"/>
        <c:lblOffset val="100"/>
      </c:catAx>
      <c:valAx>
        <c:axId val="34244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24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/>
              <a:t>Portées moyennes par déplacement en kilomètres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Plan1!$B$26</c:f>
              <c:strCache>
                <c:ptCount val="1"/>
                <c:pt idx="0">
                  <c:v>Seine-et-Marne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Plan1!$A$27:$A$31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Plan1!$B$27:$B$31</c:f>
              <c:numCache>
                <c:formatCode>General</c:formatCode>
                <c:ptCount val="5"/>
                <c:pt idx="0">
                  <c:v>21.2</c:v>
                </c:pt>
                <c:pt idx="1">
                  <c:v>7.6</c:v>
                </c:pt>
                <c:pt idx="2">
                  <c:v>13.1</c:v>
                </c:pt>
                <c:pt idx="3">
                  <c:v>1.4</c:v>
                </c:pt>
                <c:pt idx="4">
                  <c:v>0.4</c:v>
                </c:pt>
              </c:numCache>
            </c:numRef>
          </c:val>
        </c:ser>
        <c:ser>
          <c:idx val="1"/>
          <c:order val="1"/>
          <c:tx>
            <c:strRef>
              <c:f>Plan1!$C$26</c:f>
              <c:strCache>
                <c:ptCount val="1"/>
                <c:pt idx="0">
                  <c:v>Grande couronne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Plan1!$A$27:$A$31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Plan1!$C$27:$C$31</c:f>
              <c:numCache>
                <c:formatCode>General</c:formatCode>
                <c:ptCount val="5"/>
                <c:pt idx="0">
                  <c:v>15.3</c:v>
                </c:pt>
                <c:pt idx="1">
                  <c:v>6.6</c:v>
                </c:pt>
                <c:pt idx="2">
                  <c:v>10.7</c:v>
                </c:pt>
                <c:pt idx="3">
                  <c:v>1.8</c:v>
                </c:pt>
                <c:pt idx="4">
                  <c:v>0.4</c:v>
                </c:pt>
              </c:numCache>
            </c:numRef>
          </c:val>
        </c:ser>
        <c:ser>
          <c:idx val="2"/>
          <c:order val="2"/>
          <c:tx>
            <c:strRef>
              <c:f>Plan1!$D$26</c:f>
              <c:strCache>
                <c:ptCount val="1"/>
                <c:pt idx="0">
                  <c:v>Ile-de-France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Plan1!$A$27:$A$31</c:f>
              <c:strCache>
                <c:ptCount val="5"/>
                <c:pt idx="0">
                  <c:v>Transports collectifs</c:v>
                </c:pt>
                <c:pt idx="1">
                  <c:v>Voiture</c:v>
                </c:pt>
                <c:pt idx="2">
                  <c:v>Deux-roues motorisé</c:v>
                </c:pt>
                <c:pt idx="3">
                  <c:v>Vélo</c:v>
                </c:pt>
                <c:pt idx="4">
                  <c:v>March</c:v>
                </c:pt>
              </c:strCache>
            </c:strRef>
          </c:cat>
          <c:val>
            <c:numRef>
              <c:f>Plan1!$D$27:$D$31</c:f>
              <c:numCache>
                <c:formatCode>General</c:formatCode>
                <c:ptCount val="5"/>
                <c:pt idx="0">
                  <c:v>9</c:v>
                </c:pt>
                <c:pt idx="1">
                  <c:v>6.1</c:v>
                </c:pt>
                <c:pt idx="2">
                  <c:v>6.5</c:v>
                </c:pt>
                <c:pt idx="3">
                  <c:v>2</c:v>
                </c:pt>
                <c:pt idx="4">
                  <c:v>0.4</c:v>
                </c:pt>
              </c:numCache>
            </c:numRef>
          </c:val>
        </c:ser>
        <c:gapWidth val="219"/>
        <c:overlap val="-27"/>
        <c:axId val="34340864"/>
        <c:axId val="34342400"/>
      </c:barChart>
      <c:catAx>
        <c:axId val="343408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342400"/>
        <c:crosses val="autoZero"/>
        <c:auto val="1"/>
        <c:lblAlgn val="ctr"/>
        <c:lblOffset val="100"/>
      </c:catAx>
      <c:valAx>
        <c:axId val="34342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434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690221D-3B13-4B16-9F71-A0CFB16F8CC1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E621E36-E1FD-40FE-BC95-8ECAB91977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642C0-3478-4534-B6F8-495302052B2D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CAF46-753F-4B7F-8565-38761B2129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0C4A-878C-495A-93BA-13879B4C1BC5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9C4C8-A589-4C6A-95B9-CCDD147253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3EC7-2AE9-4427-8D40-4BB4E5E58F09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7F1A4-58B2-40DE-9D71-D0FCF18683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63BB4-BBCA-4018-A4DD-40BF6AD9B5A9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D830B-3634-48D3-A9AD-F85FCCC979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FFA6D-158B-47E2-9D07-EDD3AEBA913D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3FFE5-85BE-4FE4-94E5-F5CAFABACA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79207-AC2E-4C58-9D97-3ECFFECE2C57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4EF0-66D6-4911-BFD3-CAE8512C2D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3BCA8-882C-40EB-8C5A-26C5C9BB8F23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18AB9-3707-4D68-A333-097BCD060A2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330FE-8355-44EA-A9CA-745F5DC70FB1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8D825-12F0-4A88-ABFE-6D38ED0986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93353-29E3-4739-B798-1F2839EF1F0C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BF21D-E739-4B7E-BC0B-B3A0C013CC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5CAB6-6933-4EAF-9F5D-19754B77D74D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D587A-5EBA-4BB7-A7A2-6947F0BA051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06679-EE11-4773-9CC1-7FB3F01A6AC3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890C-CCB6-4E37-B6F9-A832D3E274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BCC69D7-F24B-4A9D-A7F8-F3CA62742404}" type="datetimeFigureOut">
              <a:rPr lang="fr-FR"/>
              <a:pPr>
                <a:defRPr/>
              </a:pPr>
              <a:t>19/03/2014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0A85B4-251C-441D-9E33-CAD986F4B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Diagnostic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Solde migratoire</a:t>
            </a:r>
          </a:p>
        </p:txBody>
      </p:sp>
      <p:pic>
        <p:nvPicPr>
          <p:cNvPr id="23554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00213"/>
            <a:ext cx="91440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smtClean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79388" y="260350"/>
          <a:ext cx="8388350" cy="51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85"/>
                <a:gridCol w="1677685"/>
                <a:gridCol w="1677685"/>
                <a:gridCol w="1677685"/>
                <a:gridCol w="1677685"/>
              </a:tblGrid>
              <a:tr h="776086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Champs sur Marne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Montevrain</a:t>
                      </a:r>
                      <a:r>
                        <a:rPr lang="fr-FR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Bailly </a:t>
                      </a:r>
                      <a:r>
                        <a:rPr lang="fr-FR" dirty="0" err="1" smtClean="0"/>
                        <a:t>Romainvilliers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Seine et Marne</a:t>
                      </a:r>
                      <a:endParaRPr lang="es-ES" dirty="0"/>
                    </a:p>
                  </a:txBody>
                  <a:tcPr/>
                </a:tc>
              </a:tr>
              <a:tr h="434131">
                <a:tc>
                  <a:txBody>
                    <a:bodyPr/>
                    <a:lstStyle/>
                    <a:p>
                      <a:r>
                        <a:rPr lang="fr-FR" dirty="0" smtClean="0"/>
                        <a:t>Population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24 271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8 363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6 147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1 313 414</a:t>
                      </a:r>
                      <a:endParaRPr lang="es-ES" dirty="0"/>
                    </a:p>
                  </a:txBody>
                  <a:tcPr/>
                </a:tc>
              </a:tr>
              <a:tr h="434131">
                <a:tc>
                  <a:txBody>
                    <a:bodyPr/>
                    <a:lstStyle/>
                    <a:p>
                      <a:r>
                        <a:rPr lang="fr-FR" dirty="0" smtClean="0"/>
                        <a:t>Densité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1 537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222</a:t>
                      </a:r>
                      <a:endParaRPr lang="es-ES" dirty="0"/>
                    </a:p>
                  </a:txBody>
                  <a:tcPr/>
                </a:tc>
              </a:tr>
              <a:tr h="621640">
                <a:tc>
                  <a:txBody>
                    <a:bodyPr/>
                    <a:lstStyle/>
                    <a:p>
                      <a:r>
                        <a:rPr lang="fr-FR" dirty="0" smtClean="0"/>
                        <a:t>Revenu par foyer fiscal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25 646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27 754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29 489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26 005</a:t>
                      </a:r>
                      <a:endParaRPr lang="es-ES" dirty="0"/>
                    </a:p>
                  </a:txBody>
                  <a:tcPr/>
                </a:tc>
              </a:tr>
              <a:tr h="1070462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r>
                        <a:rPr lang="fr-FR" baseline="0" dirty="0" smtClean="0"/>
                        <a:t> de foyers fiscaux imposables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s-ES" dirty="0"/>
                    </a:p>
                  </a:txBody>
                  <a:tcPr/>
                </a:tc>
              </a:tr>
              <a:tr h="1154475">
                <a:tc>
                  <a:txBody>
                    <a:bodyPr/>
                    <a:lstStyle/>
                    <a:p>
                      <a:r>
                        <a:rPr lang="fr-FR" dirty="0" smtClean="0"/>
                        <a:t>Pourcentage de HLM dans le parc de logements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es-E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??</a:t>
                      </a:r>
                      <a:endParaRPr lang="es-ES" dirty="0"/>
                    </a:p>
                  </a:txBody>
                  <a:tcPr/>
                </a:tc>
              </a:tr>
              <a:tr h="621640">
                <a:tc>
                  <a:txBody>
                    <a:bodyPr/>
                    <a:lstStyle/>
                    <a:p>
                      <a:r>
                        <a:rPr lang="fr-FR" dirty="0" smtClean="0"/>
                        <a:t>Chômage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11.7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628" name="ZoneTexte 6"/>
          <p:cNvSpPr txBox="1">
            <a:spLocks noChangeArrowheads="1"/>
          </p:cNvSpPr>
          <p:nvPr/>
        </p:nvSpPr>
        <p:spPr bwMode="auto">
          <a:xfrm>
            <a:off x="323850" y="5732463"/>
            <a:ext cx="5126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Calibri" pitchFamily="34" charset="0"/>
              </a:rPr>
              <a:t>Déficit de logement sociaux  à combler à Montévrain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Emplois</a:t>
            </a:r>
          </a:p>
        </p:txBody>
      </p:sp>
      <p:pic>
        <p:nvPicPr>
          <p:cNvPr id="25602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1449388"/>
            <a:ext cx="7721600" cy="48736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Imagem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628775"/>
            <a:ext cx="4449763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843213" y="260350"/>
            <a:ext cx="390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Déplacements émis et reçu par zone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7238" y="3459163"/>
            <a:ext cx="5822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8035925" cy="43513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Cité Descartes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RER A Station Noisy-Champs, sortie 3, à 25 minutes du centre de Paris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Bus RATP : 212, 213, 312 et 320ab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Noctilien : N130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Mobilien : ligne 100, vers Créteil l’</a:t>
            </a:r>
            <a:r>
              <a:rPr lang="fr-FR" sz="2400" dirty="0" err="1"/>
              <a:t>Echat</a:t>
            </a:r>
            <a:r>
              <a:rPr lang="fr-FR" sz="2400" dirty="0"/>
              <a:t> et Torcy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Autoroute : A4, sortie 10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Imagem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65125"/>
            <a:ext cx="5265738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2962275" cy="5110162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Le GPE propose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b="1" dirty="0"/>
              <a:t>P</a:t>
            </a:r>
            <a:r>
              <a:rPr lang="fr-FR" sz="2400" b="1" dirty="0" smtClean="0"/>
              <a:t>rolongement </a:t>
            </a:r>
            <a:r>
              <a:rPr lang="fr-FR" sz="2400" b="1" dirty="0"/>
              <a:t>de la ligne 11 </a:t>
            </a:r>
            <a:r>
              <a:rPr lang="fr-FR" sz="2400" dirty="0" smtClean="0"/>
              <a:t>jusqu’à Noisy-Champs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b="1" dirty="0"/>
              <a:t>I</a:t>
            </a:r>
            <a:r>
              <a:rPr lang="fr-FR" sz="2400" b="1" dirty="0" smtClean="0"/>
              <a:t>mplantation </a:t>
            </a:r>
            <a:r>
              <a:rPr lang="fr-FR" sz="2400" b="1" dirty="0"/>
              <a:t>de la ligne </a:t>
            </a:r>
            <a:r>
              <a:rPr lang="fr-FR" sz="2400" b="1" dirty="0" smtClean="0"/>
              <a:t>15</a:t>
            </a:r>
            <a:r>
              <a:rPr lang="fr-FR" sz="2400" dirty="0"/>
              <a:t> </a:t>
            </a:r>
            <a:r>
              <a:rPr lang="fr-FR" sz="2400" dirty="0" smtClean="0"/>
              <a:t>: assurer la </a:t>
            </a:r>
            <a:r>
              <a:rPr lang="fr-FR" sz="2400" dirty="0"/>
              <a:t>désaturation des réseaux de </a:t>
            </a:r>
            <a:r>
              <a:rPr lang="fr-FR" sz="2400" dirty="0" smtClean="0"/>
              <a:t>transport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b="1" dirty="0"/>
              <a:t>I</a:t>
            </a:r>
            <a:r>
              <a:rPr lang="fr-FR" sz="2400" b="1" dirty="0" smtClean="0"/>
              <a:t>mplantation </a:t>
            </a:r>
            <a:r>
              <a:rPr lang="fr-FR" sz="2400" b="1" dirty="0"/>
              <a:t>de la ligne </a:t>
            </a:r>
            <a:r>
              <a:rPr lang="fr-FR" sz="2400" b="1" dirty="0" smtClean="0"/>
              <a:t>16</a:t>
            </a:r>
            <a:r>
              <a:rPr lang="fr-FR" sz="2400" dirty="0"/>
              <a:t> </a:t>
            </a:r>
            <a:r>
              <a:rPr lang="fr-FR" sz="2400" dirty="0" smtClean="0"/>
              <a:t>: desservir </a:t>
            </a:r>
            <a:r>
              <a:rPr lang="fr-FR" sz="2400" dirty="0"/>
              <a:t>des territoires en développement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3943350" cy="4351337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Villages Nature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RER A Station </a:t>
            </a:r>
            <a:r>
              <a:rPr lang="fr-FR" sz="2400" dirty="0" smtClean="0"/>
              <a:t>Marne-la-Vallée/Chessy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Gare TGV </a:t>
            </a:r>
            <a:r>
              <a:rPr lang="fr-FR" sz="2400" dirty="0" smtClean="0"/>
              <a:t>Marne-la-Vallée/Chessy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Autoroute : A4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  <p:pic>
        <p:nvPicPr>
          <p:cNvPr id="29699" name="Imagem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65263"/>
            <a:ext cx="42037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6867525" cy="502602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Villages Nature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/>
              <a:t>Projets </a:t>
            </a:r>
            <a:r>
              <a:rPr lang="fr-FR" sz="2400" dirty="0" smtClean="0"/>
              <a:t>de transport </a:t>
            </a:r>
            <a:r>
              <a:rPr lang="fr-FR" sz="2400" dirty="0"/>
              <a:t>en commun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Création d’une gare routière dans la gare Marne-la-Vallée/Chessy sud à Chessy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Mise en place d’un nouveau bâtiment sud de la gare TGV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Réalisation d’un accès sud à la gare RER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Création d’une liaison RER A – RER E entre les gares Chessy et </a:t>
            </a:r>
            <a:r>
              <a:rPr lang="fr-FR" sz="2400" dirty="0" err="1"/>
              <a:t>Esbly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Intensifications des services de navette avec les aéroports de Roissy et d’Orly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Lignes de bus </a:t>
            </a:r>
            <a:r>
              <a:rPr lang="fr-FR" sz="2400" dirty="0" smtClean="0"/>
              <a:t>interurbaines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/>
              <a:t>Aménagement routières : fluidifier le trafic, particulièrement au Sud de l’A4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L’extension de l’échangeur autoroutier n°14 de Bailly-</a:t>
            </a:r>
            <a:r>
              <a:rPr lang="fr-FR" sz="2400" dirty="0" err="1"/>
              <a:t>Romainvilliers</a:t>
            </a:r>
            <a:r>
              <a:rPr lang="fr-FR" sz="2400" dirty="0"/>
              <a:t> dans sa partie sud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Le raccordement de l’autoroute A4, à proximité immédiate de son échangeur 14, à la RN 36, via une « Barreau Est »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Le doublement de la RN 36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L’aménagement du Carrefour de l’</a:t>
            </a:r>
            <a:r>
              <a:rPr lang="fr-FR" sz="2400" dirty="0" err="1"/>
              <a:t>Obelisque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3743325" cy="4351337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Montévrain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RER A Station Val d’Europe, sortie </a:t>
            </a:r>
            <a:r>
              <a:rPr lang="fr-FR" sz="2400" dirty="0" smtClean="0"/>
              <a:t>Montévrain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Bus </a:t>
            </a:r>
            <a:r>
              <a:rPr lang="fr-FR" sz="2400" dirty="0" err="1"/>
              <a:t>Transdev</a:t>
            </a:r>
            <a:r>
              <a:rPr lang="fr-FR" sz="2400" dirty="0"/>
              <a:t> : 43 et 23 à 5 minutes à pied du programme de </a:t>
            </a:r>
            <a:r>
              <a:rPr lang="fr-FR" sz="2400" dirty="0" smtClean="0"/>
              <a:t>l’</a:t>
            </a:r>
            <a:r>
              <a:rPr lang="fr-FR" sz="2400" dirty="0" err="1" smtClean="0"/>
              <a:t>écoquartier</a:t>
            </a:r>
            <a:endParaRPr lang="fr-FR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Autoroute : A4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  <p:pic>
        <p:nvPicPr>
          <p:cNvPr id="31747" name="Imagem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65263"/>
            <a:ext cx="41433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Offre de transports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65263"/>
            <a:ext cx="7886700" cy="4703762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Montévrain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fr-FR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sz="2400" dirty="0"/>
              <a:t>Projets </a:t>
            </a:r>
            <a:r>
              <a:rPr lang="fr-FR" sz="2400" dirty="0" smtClean="0"/>
              <a:t>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Liaisons douces : voies piétonnes et </a:t>
            </a:r>
            <a:r>
              <a:rPr lang="fr-FR" sz="2400" dirty="0" smtClean="0"/>
              <a:t>cyclables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 smtClean="0"/>
              <a:t>Transport </a:t>
            </a:r>
            <a:r>
              <a:rPr lang="fr-FR" sz="2400" dirty="0"/>
              <a:t>en commun : un projet de réseau de bus </a:t>
            </a:r>
            <a:r>
              <a:rPr lang="fr-FR" sz="2400" dirty="0" smtClean="0"/>
              <a:t>pour MLV en </a:t>
            </a:r>
            <a:r>
              <a:rPr lang="fr-FR" sz="2400" dirty="0"/>
              <a:t>cours de </a:t>
            </a:r>
            <a:r>
              <a:rPr lang="fr-FR" sz="2400" dirty="0" smtClean="0"/>
              <a:t>développement, transport </a:t>
            </a:r>
            <a:r>
              <a:rPr lang="fr-FR" sz="2400" dirty="0"/>
              <a:t>en commun en site propre </a:t>
            </a:r>
            <a:r>
              <a:rPr lang="fr-FR" sz="2400" dirty="0" smtClean="0"/>
              <a:t>(</a:t>
            </a:r>
            <a:r>
              <a:rPr lang="fr-FR" sz="2400" dirty="0"/>
              <a:t>ligne A, B et C), ainsi qu’un projet TZEN. </a:t>
            </a:r>
            <a:endParaRPr lang="pt-BR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Localisation des quartiers</a:t>
            </a:r>
          </a:p>
        </p:txBody>
      </p:sp>
      <p:pic>
        <p:nvPicPr>
          <p:cNvPr id="15362" name="Imagem 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628775"/>
            <a:ext cx="7991475" cy="4248150"/>
          </a:xfrm>
        </p:spPr>
      </p:pic>
      <p:sp>
        <p:nvSpPr>
          <p:cNvPr id="5" name="Ellipse 4"/>
          <p:cNvSpPr/>
          <p:nvPr/>
        </p:nvSpPr>
        <p:spPr>
          <a:xfrm>
            <a:off x="2411413" y="4005263"/>
            <a:ext cx="504825" cy="50323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227763" y="3357563"/>
            <a:ext cx="504825" cy="50323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7235825" y="4365625"/>
            <a:ext cx="504825" cy="50323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Déplacements en Seine-et-Marne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102740" y="1690688"/>
          <a:ext cx="3326854" cy="4350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/>
          <p:nvPr/>
        </p:nvGraphicFramePr>
        <p:xfrm>
          <a:off x="4424206" y="1942084"/>
          <a:ext cx="3715453" cy="415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Déplacements en Seine-et-Marne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628650" y="1690688"/>
          <a:ext cx="3955530" cy="4125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4645077" y="1690689"/>
          <a:ext cx="4157897" cy="411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Occupation des sols</a:t>
            </a:r>
          </a:p>
        </p:txBody>
      </p:sp>
      <p:pic>
        <p:nvPicPr>
          <p:cNvPr id="16386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0025" y="1773238"/>
            <a:ext cx="8943975" cy="41370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Cité Descartes</a:t>
            </a:r>
          </a:p>
        </p:txBody>
      </p:sp>
      <p:pic>
        <p:nvPicPr>
          <p:cNvPr id="17410" name="Imag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3038"/>
            <a:ext cx="9144000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2" descr="C:\Users\Azwan\Desktop\Masyt\Montévrain.jpg"/>
          <p:cNvPicPr>
            <a:picLocks noChangeAspect="1" noChangeArrowheads="1"/>
          </p:cNvPicPr>
          <p:nvPr/>
        </p:nvPicPr>
        <p:blipFill>
          <a:blip r:embed="rId2"/>
          <a:srcRect l="18185" t="1572"/>
          <a:stretch>
            <a:fillRect/>
          </a:stretch>
        </p:blipFill>
        <p:spPr bwMode="auto">
          <a:xfrm>
            <a:off x="0" y="1773238"/>
            <a:ext cx="6802438" cy="451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Montévrain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5435600" y="1700213"/>
            <a:ext cx="3457575" cy="46085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L’</a:t>
            </a:r>
            <a:r>
              <a:rPr lang="fr-FR" sz="2400" dirty="0" err="1"/>
              <a:t>écoquartier</a:t>
            </a:r>
            <a:r>
              <a:rPr lang="fr-FR" sz="2400" dirty="0"/>
              <a:t> représente 28% de la superficie de la ville de </a:t>
            </a:r>
            <a:r>
              <a:rPr lang="fr-FR" sz="2400" dirty="0" err="1"/>
              <a:t>Montévrain</a:t>
            </a:r>
            <a:r>
              <a:rPr lang="fr-FR" sz="2400" dirty="0"/>
              <a:t> (153 Ha)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sz="2400" dirty="0"/>
              <a:t>Ajout de 3300 logements pour 3700 actuellement.</a:t>
            </a:r>
            <a:endParaRPr lang="fr-F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Montévrain</a:t>
            </a:r>
          </a:p>
        </p:txBody>
      </p:sp>
      <p:pic>
        <p:nvPicPr>
          <p:cNvPr id="19458" name="Picture 2" descr="C:\Users\Azwan\Desktop\Masyt\Montévrain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484313"/>
            <a:ext cx="8434388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Villages nature</a:t>
            </a:r>
          </a:p>
        </p:txBody>
      </p:sp>
      <p:pic>
        <p:nvPicPr>
          <p:cNvPr id="20482" name="Picture 2" descr="C:\Users\Azwan\Desktop\Masyt\Village na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57338"/>
            <a:ext cx="8626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Chart 4"/>
          <p:cNvGraphicFramePr>
            <a:graphicFrameLocks/>
          </p:cNvGraphicFramePr>
          <p:nvPr/>
        </p:nvGraphicFramePr>
        <p:xfrm>
          <a:off x="-374650" y="498475"/>
          <a:ext cx="3557588" cy="5718175"/>
        </p:xfrm>
        <a:graphic>
          <a:graphicData uri="http://schemas.openxmlformats.org/presentationml/2006/ole">
            <p:oleObj spid="_x0000_s21505" r:id="rId3" imgW="3560373" imgH="5718544" progId="Excel.Chart.8">
              <p:embed/>
            </p:oleObj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652120" y="476672"/>
          <a:ext cx="3635896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555776" y="476672"/>
          <a:ext cx="3528392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Soldes naturel</a:t>
            </a:r>
          </a:p>
        </p:txBody>
      </p:sp>
      <p:pic>
        <p:nvPicPr>
          <p:cNvPr id="22530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950" y="1628775"/>
            <a:ext cx="8785225" cy="39608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398</Words>
  <Application>Microsoft Office PowerPoint</Application>
  <PresentationFormat>Affichage à l'écran (4:3)</PresentationFormat>
  <Paragraphs>105</Paragraphs>
  <Slides>21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Modèle de conception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Calibri</vt:lpstr>
      <vt:lpstr>Arial</vt:lpstr>
      <vt:lpstr>Thème Office</vt:lpstr>
      <vt:lpstr>Graphique Microsoft Excel</vt:lpstr>
      <vt:lpstr>Diagnostic</vt:lpstr>
      <vt:lpstr>Localisation des quartiers</vt:lpstr>
      <vt:lpstr>Occupation des sols</vt:lpstr>
      <vt:lpstr>Cité Descartes</vt:lpstr>
      <vt:lpstr>Montévrain</vt:lpstr>
      <vt:lpstr>Montévrain</vt:lpstr>
      <vt:lpstr>Villages nature</vt:lpstr>
      <vt:lpstr>Diapositive 8</vt:lpstr>
      <vt:lpstr>Soldes naturel</vt:lpstr>
      <vt:lpstr>Solde migratoire</vt:lpstr>
      <vt:lpstr>Diapositive 11</vt:lpstr>
      <vt:lpstr>Emplois</vt:lpstr>
      <vt:lpstr>Diapositive 13</vt:lpstr>
      <vt:lpstr>Offre de transports</vt:lpstr>
      <vt:lpstr>Offre de transports</vt:lpstr>
      <vt:lpstr>Offre de transports</vt:lpstr>
      <vt:lpstr>Offre de transports</vt:lpstr>
      <vt:lpstr>Offre de transports</vt:lpstr>
      <vt:lpstr>Offre de transports</vt:lpstr>
      <vt:lpstr>Déplacements en Seine-et-Marne</vt:lpstr>
      <vt:lpstr>Déplacements en Seine-et-Marne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</dc:title>
  <dc:creator>Azwan</dc:creator>
  <cp:lastModifiedBy>ditadmin</cp:lastModifiedBy>
  <cp:revision>22</cp:revision>
  <dcterms:created xsi:type="dcterms:W3CDTF">2014-03-18T20:42:57Z</dcterms:created>
  <dcterms:modified xsi:type="dcterms:W3CDTF">2014-03-19T12:35:46Z</dcterms:modified>
</cp:coreProperties>
</file>