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57" r:id="rId3"/>
    <p:sldId id="259" r:id="rId4"/>
    <p:sldId id="260" r:id="rId5"/>
    <p:sldId id="258" r:id="rId6"/>
    <p:sldId id="281" r:id="rId7"/>
    <p:sldId id="262" r:id="rId8"/>
    <p:sldId id="263" r:id="rId9"/>
    <p:sldId id="264" r:id="rId10"/>
    <p:sldId id="265" r:id="rId11"/>
    <p:sldId id="274" r:id="rId12"/>
    <p:sldId id="275" r:id="rId13"/>
    <p:sldId id="276" r:id="rId14"/>
    <p:sldId id="277" r:id="rId15"/>
    <p:sldId id="278" r:id="rId16"/>
    <p:sldId id="279" r:id="rId17"/>
    <p:sldId id="280" r:id="rId18"/>
    <p:sldId id="266" r:id="rId19"/>
    <p:sldId id="267" r:id="rId20"/>
    <p:sldId id="268" r:id="rId21"/>
    <p:sldId id="269" r:id="rId22"/>
    <p:sldId id="270" r:id="rId23"/>
    <p:sldId id="271" r:id="rId24"/>
    <p:sldId id="272" r:id="rId25"/>
    <p:sldId id="273"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EE378-0E2E-4FE7-9CC1-749D0F5D86F4}"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fr-FR"/>
        </a:p>
      </dgm:t>
    </dgm:pt>
    <dgm:pt modelId="{459455E2-4CFC-4317-85FC-3D31A295AC67}">
      <dgm:prSet phldrT="[Texte]" custT="1"/>
      <dgm:spPr/>
      <dgm:t>
        <a:bodyPr/>
        <a:lstStyle/>
        <a:p>
          <a:pPr algn="ctr"/>
          <a:r>
            <a:rPr lang="fr-FR" sz="1800" dirty="0" smtClean="0"/>
            <a:t>Faire du projet autrement</a:t>
          </a:r>
        </a:p>
        <a:p>
          <a:pPr algn="l"/>
          <a:r>
            <a:rPr lang="fr-FR" sz="1800" dirty="0" smtClean="0"/>
            <a:t>-Valorisation de la mémoire industrielle du site</a:t>
          </a:r>
          <a:br>
            <a:rPr lang="fr-FR" sz="1800" dirty="0" smtClean="0"/>
          </a:br>
          <a:r>
            <a:rPr lang="fr-FR" sz="1800" dirty="0" smtClean="0"/>
            <a:t>-Concertation avec les riverains</a:t>
          </a:r>
        </a:p>
      </dgm:t>
    </dgm:pt>
    <dgm:pt modelId="{085FA464-4914-4088-8012-F5E6030B54AD}" type="parTrans" cxnId="{BBEA5571-10B5-4B17-B523-F6F9A469CF2C}">
      <dgm:prSet/>
      <dgm:spPr/>
      <dgm:t>
        <a:bodyPr/>
        <a:lstStyle/>
        <a:p>
          <a:endParaRPr lang="fr-FR"/>
        </a:p>
      </dgm:t>
    </dgm:pt>
    <dgm:pt modelId="{733F47D8-4854-4C40-AB27-C379BB5F0E5E}" type="sibTrans" cxnId="{BBEA5571-10B5-4B17-B523-F6F9A469CF2C}">
      <dgm:prSet/>
      <dgm:spPr/>
      <dgm:t>
        <a:bodyPr/>
        <a:lstStyle/>
        <a:p>
          <a:endParaRPr lang="fr-FR"/>
        </a:p>
      </dgm:t>
    </dgm:pt>
    <dgm:pt modelId="{79D2EC46-3EFF-4258-B895-C54D82528C5E}">
      <dgm:prSet phldrT="[Texte]" custT="1"/>
      <dgm:spPr/>
      <dgm:t>
        <a:bodyPr/>
        <a:lstStyle/>
        <a:p>
          <a:pPr algn="ctr"/>
          <a:r>
            <a:rPr lang="fr-FR" sz="1800" dirty="0" smtClean="0"/>
            <a:t>Améliorer le quotidien</a:t>
          </a:r>
        </a:p>
        <a:p>
          <a:pPr algn="l"/>
          <a:r>
            <a:rPr lang="fr-FR" sz="1800" dirty="0" smtClean="0"/>
            <a:t>-Grande mixité fonctionnelle</a:t>
          </a:r>
          <a:br>
            <a:rPr lang="fr-FR" sz="1800" dirty="0" smtClean="0"/>
          </a:br>
          <a:r>
            <a:rPr lang="fr-FR" sz="1800" dirty="0" smtClean="0"/>
            <a:t>-Hautes qualités architecturale</a:t>
          </a:r>
          <a:br>
            <a:rPr lang="fr-FR" sz="1800" dirty="0" smtClean="0"/>
          </a:br>
          <a:r>
            <a:rPr lang="fr-FR" sz="1800" dirty="0" smtClean="0"/>
            <a:t>-Importance des espaces verts</a:t>
          </a:r>
          <a:endParaRPr lang="fr-FR" sz="1800" dirty="0"/>
        </a:p>
      </dgm:t>
    </dgm:pt>
    <dgm:pt modelId="{727F3459-920F-4D0F-B999-E7295761A380}" type="parTrans" cxnId="{D0B5E699-B465-4DBD-8D76-E1C8259AA87A}">
      <dgm:prSet/>
      <dgm:spPr/>
      <dgm:t>
        <a:bodyPr/>
        <a:lstStyle/>
        <a:p>
          <a:endParaRPr lang="fr-FR"/>
        </a:p>
      </dgm:t>
    </dgm:pt>
    <dgm:pt modelId="{9F18C992-1654-4BD2-9A51-14DB8320FD1D}" type="sibTrans" cxnId="{D0B5E699-B465-4DBD-8D76-E1C8259AA87A}">
      <dgm:prSet/>
      <dgm:spPr/>
      <dgm:t>
        <a:bodyPr/>
        <a:lstStyle/>
        <a:p>
          <a:endParaRPr lang="fr-FR"/>
        </a:p>
      </dgm:t>
    </dgm:pt>
    <dgm:pt modelId="{D4DECCFE-B1C2-4B13-BE13-2DBB612E22FC}">
      <dgm:prSet phldrT="[Texte]" custT="1"/>
      <dgm:spPr/>
      <dgm:t>
        <a:bodyPr/>
        <a:lstStyle/>
        <a:p>
          <a:pPr algn="ctr"/>
          <a:r>
            <a:rPr lang="fr-FR" sz="1800" dirty="0" smtClean="0"/>
            <a:t>Dynamiser le territoire</a:t>
          </a:r>
        </a:p>
        <a:p>
          <a:pPr algn="l"/>
          <a:r>
            <a:rPr lang="fr-FR" sz="1800" dirty="0" smtClean="0"/>
            <a:t>-Équipements culturels innovants</a:t>
          </a:r>
          <a:br>
            <a:rPr lang="fr-FR" sz="1800" dirty="0" smtClean="0"/>
          </a:br>
          <a:r>
            <a:rPr lang="fr-FR" sz="1800" dirty="0" smtClean="0"/>
            <a:t>-Bon réseau TC</a:t>
          </a:r>
          <a:br>
            <a:rPr lang="fr-FR" sz="1800" dirty="0" smtClean="0"/>
          </a:br>
          <a:r>
            <a:rPr lang="fr-FR" sz="1800" dirty="0" smtClean="0"/>
            <a:t>grand pôle d’affaire</a:t>
          </a:r>
        </a:p>
      </dgm:t>
    </dgm:pt>
    <dgm:pt modelId="{FF90100F-721D-4DD7-B2F1-7D08D97A01CF}" type="parTrans" cxnId="{C7A58D18-49B5-477A-B1D3-31E94BB2EFFD}">
      <dgm:prSet/>
      <dgm:spPr/>
      <dgm:t>
        <a:bodyPr/>
        <a:lstStyle/>
        <a:p>
          <a:endParaRPr lang="fr-FR"/>
        </a:p>
      </dgm:t>
    </dgm:pt>
    <dgm:pt modelId="{19339504-13D2-49B4-8417-641DAF0929C5}" type="sibTrans" cxnId="{C7A58D18-49B5-477A-B1D3-31E94BB2EFFD}">
      <dgm:prSet/>
      <dgm:spPr/>
      <dgm:t>
        <a:bodyPr/>
        <a:lstStyle/>
        <a:p>
          <a:endParaRPr lang="fr-FR"/>
        </a:p>
      </dgm:t>
    </dgm:pt>
    <dgm:pt modelId="{3A3F3CEE-8649-436E-B776-E40E1E994E87}">
      <dgm:prSet phldrT="[Texte]" custT="1"/>
      <dgm:spPr/>
      <dgm:t>
        <a:bodyPr/>
        <a:lstStyle/>
        <a:p>
          <a:pPr algn="ctr"/>
          <a:r>
            <a:rPr lang="fr-FR" sz="1600" dirty="0" smtClean="0"/>
            <a:t>Répondre à l’urgence environnementale</a:t>
          </a:r>
        </a:p>
        <a:p>
          <a:pPr algn="l"/>
          <a:r>
            <a:rPr lang="fr-FR" sz="1600" dirty="0" smtClean="0"/>
            <a:t>-Transports durables (</a:t>
          </a:r>
          <a:r>
            <a:rPr lang="fr-FR" sz="1600" dirty="0" err="1" smtClean="0"/>
            <a:t>vélib</a:t>
          </a:r>
          <a:r>
            <a:rPr lang="fr-FR" sz="1600" dirty="0" smtClean="0"/>
            <a:t>, </a:t>
          </a:r>
          <a:r>
            <a:rPr lang="fr-FR" sz="1600" dirty="0" err="1" smtClean="0"/>
            <a:t>autolib</a:t>
          </a:r>
          <a:r>
            <a:rPr lang="fr-FR" sz="1600" dirty="0" smtClean="0"/>
            <a:t>)</a:t>
          </a:r>
          <a:br>
            <a:rPr lang="fr-FR" sz="1600" dirty="0" smtClean="0"/>
          </a:br>
          <a:r>
            <a:rPr lang="fr-FR" sz="1600" dirty="0" smtClean="0"/>
            <a:t>-Triple réseau d’assainissement</a:t>
          </a:r>
          <a:br>
            <a:rPr lang="fr-FR" sz="1600" dirty="0" smtClean="0"/>
          </a:br>
          <a:r>
            <a:rPr lang="fr-FR" sz="1600" dirty="0" smtClean="0"/>
            <a:t>-Energie géothermique</a:t>
          </a:r>
          <a:br>
            <a:rPr lang="fr-FR" sz="1600" dirty="0" smtClean="0"/>
          </a:br>
          <a:r>
            <a:rPr lang="fr-FR" sz="1600" dirty="0" smtClean="0"/>
            <a:t>-Valorisation des ordures ménagères</a:t>
          </a:r>
          <a:endParaRPr lang="fr-FR" sz="1600" dirty="0"/>
        </a:p>
      </dgm:t>
    </dgm:pt>
    <dgm:pt modelId="{12D8C7F6-9B4B-47CC-9B52-31C39004B9B0}" type="parTrans" cxnId="{488C1BB1-7827-4B9B-B9A5-C013C35EEDD5}">
      <dgm:prSet/>
      <dgm:spPr/>
      <dgm:t>
        <a:bodyPr/>
        <a:lstStyle/>
        <a:p>
          <a:endParaRPr lang="fr-FR"/>
        </a:p>
      </dgm:t>
    </dgm:pt>
    <dgm:pt modelId="{CC8FDD07-0EDA-443F-80B8-8848F84FF5AD}" type="sibTrans" cxnId="{488C1BB1-7827-4B9B-B9A5-C013C35EEDD5}">
      <dgm:prSet/>
      <dgm:spPr/>
      <dgm:t>
        <a:bodyPr/>
        <a:lstStyle/>
        <a:p>
          <a:endParaRPr lang="fr-FR"/>
        </a:p>
      </dgm:t>
    </dgm:pt>
    <dgm:pt modelId="{1AA9C33D-0644-402F-9958-BA890FCBABA6}" type="pres">
      <dgm:prSet presAssocID="{F18EE378-0E2E-4FE7-9CC1-749D0F5D86F4}" presName="diagram" presStyleCnt="0">
        <dgm:presLayoutVars>
          <dgm:dir/>
          <dgm:resizeHandles val="exact"/>
        </dgm:presLayoutVars>
      </dgm:prSet>
      <dgm:spPr/>
      <dgm:t>
        <a:bodyPr/>
        <a:lstStyle/>
        <a:p>
          <a:endParaRPr lang="fr-FR"/>
        </a:p>
      </dgm:t>
    </dgm:pt>
    <dgm:pt modelId="{0A63064D-1E68-45A3-9BC6-233E3225DE83}" type="pres">
      <dgm:prSet presAssocID="{459455E2-4CFC-4317-85FC-3D31A295AC67}" presName="node" presStyleLbl="node1" presStyleIdx="0" presStyleCnt="4">
        <dgm:presLayoutVars>
          <dgm:bulletEnabled val="1"/>
        </dgm:presLayoutVars>
      </dgm:prSet>
      <dgm:spPr/>
      <dgm:t>
        <a:bodyPr/>
        <a:lstStyle/>
        <a:p>
          <a:endParaRPr lang="fr-FR"/>
        </a:p>
      </dgm:t>
    </dgm:pt>
    <dgm:pt modelId="{211A11CC-C2DE-4DB1-A171-2A29838702A0}" type="pres">
      <dgm:prSet presAssocID="{733F47D8-4854-4C40-AB27-C379BB5F0E5E}" presName="sibTrans" presStyleCnt="0"/>
      <dgm:spPr/>
    </dgm:pt>
    <dgm:pt modelId="{97F72141-B568-49FE-816D-71CC9A9CE2A8}" type="pres">
      <dgm:prSet presAssocID="{79D2EC46-3EFF-4258-B895-C54D82528C5E}" presName="node" presStyleLbl="node1" presStyleIdx="1" presStyleCnt="4">
        <dgm:presLayoutVars>
          <dgm:bulletEnabled val="1"/>
        </dgm:presLayoutVars>
      </dgm:prSet>
      <dgm:spPr/>
      <dgm:t>
        <a:bodyPr/>
        <a:lstStyle/>
        <a:p>
          <a:endParaRPr lang="fr-FR"/>
        </a:p>
      </dgm:t>
    </dgm:pt>
    <dgm:pt modelId="{5A7E85C0-E274-4161-9713-BB0236659727}" type="pres">
      <dgm:prSet presAssocID="{9F18C992-1654-4BD2-9A51-14DB8320FD1D}" presName="sibTrans" presStyleCnt="0"/>
      <dgm:spPr/>
    </dgm:pt>
    <dgm:pt modelId="{DF1B3B8F-F27F-4725-B5D0-CCFF92393C6D}" type="pres">
      <dgm:prSet presAssocID="{D4DECCFE-B1C2-4B13-BE13-2DBB612E22FC}" presName="node" presStyleLbl="node1" presStyleIdx="2" presStyleCnt="4" custLinFactNeighborX="-1691" custLinFactNeighborY="-63">
        <dgm:presLayoutVars>
          <dgm:bulletEnabled val="1"/>
        </dgm:presLayoutVars>
      </dgm:prSet>
      <dgm:spPr/>
      <dgm:t>
        <a:bodyPr/>
        <a:lstStyle/>
        <a:p>
          <a:endParaRPr lang="fr-FR"/>
        </a:p>
      </dgm:t>
    </dgm:pt>
    <dgm:pt modelId="{0C7D7B38-371A-49EB-A323-3D650B84E1A1}" type="pres">
      <dgm:prSet presAssocID="{19339504-13D2-49B4-8417-641DAF0929C5}" presName="sibTrans" presStyleCnt="0"/>
      <dgm:spPr/>
    </dgm:pt>
    <dgm:pt modelId="{E732B467-5F93-4123-9638-BEE14E2BC6A4}" type="pres">
      <dgm:prSet presAssocID="{3A3F3CEE-8649-436E-B776-E40E1E994E87}" presName="node" presStyleLbl="node1" presStyleIdx="3" presStyleCnt="4">
        <dgm:presLayoutVars>
          <dgm:bulletEnabled val="1"/>
        </dgm:presLayoutVars>
      </dgm:prSet>
      <dgm:spPr/>
      <dgm:t>
        <a:bodyPr/>
        <a:lstStyle/>
        <a:p>
          <a:endParaRPr lang="fr-FR"/>
        </a:p>
      </dgm:t>
    </dgm:pt>
  </dgm:ptLst>
  <dgm:cxnLst>
    <dgm:cxn modelId="{C7A58D18-49B5-477A-B1D3-31E94BB2EFFD}" srcId="{F18EE378-0E2E-4FE7-9CC1-749D0F5D86F4}" destId="{D4DECCFE-B1C2-4B13-BE13-2DBB612E22FC}" srcOrd="2" destOrd="0" parTransId="{FF90100F-721D-4DD7-B2F1-7D08D97A01CF}" sibTransId="{19339504-13D2-49B4-8417-641DAF0929C5}"/>
    <dgm:cxn modelId="{4F98785D-658D-4551-8E17-E4FE1BE3BF9F}" type="presOf" srcId="{D4DECCFE-B1C2-4B13-BE13-2DBB612E22FC}" destId="{DF1B3B8F-F27F-4725-B5D0-CCFF92393C6D}" srcOrd="0" destOrd="0" presId="urn:microsoft.com/office/officeart/2005/8/layout/default#1"/>
    <dgm:cxn modelId="{0643ED3A-3850-4BD7-AC8D-61685C3201A7}" type="presOf" srcId="{F18EE378-0E2E-4FE7-9CC1-749D0F5D86F4}" destId="{1AA9C33D-0644-402F-9958-BA890FCBABA6}" srcOrd="0" destOrd="0" presId="urn:microsoft.com/office/officeart/2005/8/layout/default#1"/>
    <dgm:cxn modelId="{D0B5E699-B465-4DBD-8D76-E1C8259AA87A}" srcId="{F18EE378-0E2E-4FE7-9CC1-749D0F5D86F4}" destId="{79D2EC46-3EFF-4258-B895-C54D82528C5E}" srcOrd="1" destOrd="0" parTransId="{727F3459-920F-4D0F-B999-E7295761A380}" sibTransId="{9F18C992-1654-4BD2-9A51-14DB8320FD1D}"/>
    <dgm:cxn modelId="{E4CC54F8-8047-471B-9FC2-03D0F1075852}" type="presOf" srcId="{79D2EC46-3EFF-4258-B895-C54D82528C5E}" destId="{97F72141-B568-49FE-816D-71CC9A9CE2A8}" srcOrd="0" destOrd="0" presId="urn:microsoft.com/office/officeart/2005/8/layout/default#1"/>
    <dgm:cxn modelId="{088141AF-86AC-4982-A48C-1F2E6F257785}" type="presOf" srcId="{3A3F3CEE-8649-436E-B776-E40E1E994E87}" destId="{E732B467-5F93-4123-9638-BEE14E2BC6A4}" srcOrd="0" destOrd="0" presId="urn:microsoft.com/office/officeart/2005/8/layout/default#1"/>
    <dgm:cxn modelId="{7775425A-0A86-472A-9C20-BACC8E8A4828}" type="presOf" srcId="{459455E2-4CFC-4317-85FC-3D31A295AC67}" destId="{0A63064D-1E68-45A3-9BC6-233E3225DE83}" srcOrd="0" destOrd="0" presId="urn:microsoft.com/office/officeart/2005/8/layout/default#1"/>
    <dgm:cxn modelId="{488C1BB1-7827-4B9B-B9A5-C013C35EEDD5}" srcId="{F18EE378-0E2E-4FE7-9CC1-749D0F5D86F4}" destId="{3A3F3CEE-8649-436E-B776-E40E1E994E87}" srcOrd="3" destOrd="0" parTransId="{12D8C7F6-9B4B-47CC-9B52-31C39004B9B0}" sibTransId="{CC8FDD07-0EDA-443F-80B8-8848F84FF5AD}"/>
    <dgm:cxn modelId="{BBEA5571-10B5-4B17-B523-F6F9A469CF2C}" srcId="{F18EE378-0E2E-4FE7-9CC1-749D0F5D86F4}" destId="{459455E2-4CFC-4317-85FC-3D31A295AC67}" srcOrd="0" destOrd="0" parTransId="{085FA464-4914-4088-8012-F5E6030B54AD}" sibTransId="{733F47D8-4854-4C40-AB27-C379BB5F0E5E}"/>
    <dgm:cxn modelId="{E369C73E-215A-4656-AB4D-146744CB3C74}" type="presParOf" srcId="{1AA9C33D-0644-402F-9958-BA890FCBABA6}" destId="{0A63064D-1E68-45A3-9BC6-233E3225DE83}" srcOrd="0" destOrd="0" presId="urn:microsoft.com/office/officeart/2005/8/layout/default#1"/>
    <dgm:cxn modelId="{65D28E4B-774C-4DB6-88E5-340A662199CF}" type="presParOf" srcId="{1AA9C33D-0644-402F-9958-BA890FCBABA6}" destId="{211A11CC-C2DE-4DB1-A171-2A29838702A0}" srcOrd="1" destOrd="0" presId="urn:microsoft.com/office/officeart/2005/8/layout/default#1"/>
    <dgm:cxn modelId="{0E810783-1DB3-4999-95D3-B1AF3F078A2F}" type="presParOf" srcId="{1AA9C33D-0644-402F-9958-BA890FCBABA6}" destId="{97F72141-B568-49FE-816D-71CC9A9CE2A8}" srcOrd="2" destOrd="0" presId="urn:microsoft.com/office/officeart/2005/8/layout/default#1"/>
    <dgm:cxn modelId="{7B40BE64-50F2-4421-BDBA-CA05C6298565}" type="presParOf" srcId="{1AA9C33D-0644-402F-9958-BA890FCBABA6}" destId="{5A7E85C0-E274-4161-9713-BB0236659727}" srcOrd="3" destOrd="0" presId="urn:microsoft.com/office/officeart/2005/8/layout/default#1"/>
    <dgm:cxn modelId="{806959A0-FB73-4EBF-AFD7-FF5FAB15C0F1}" type="presParOf" srcId="{1AA9C33D-0644-402F-9958-BA890FCBABA6}" destId="{DF1B3B8F-F27F-4725-B5D0-CCFF92393C6D}" srcOrd="4" destOrd="0" presId="urn:microsoft.com/office/officeart/2005/8/layout/default#1"/>
    <dgm:cxn modelId="{8FA1A087-0A0C-4D43-9F6D-D4E568ABA992}" type="presParOf" srcId="{1AA9C33D-0644-402F-9958-BA890FCBABA6}" destId="{0C7D7B38-371A-49EB-A323-3D650B84E1A1}" srcOrd="5" destOrd="0" presId="urn:microsoft.com/office/officeart/2005/8/layout/default#1"/>
    <dgm:cxn modelId="{1B3E55D8-8688-48A5-9658-CC854BFBAE8E}" type="presParOf" srcId="{1AA9C33D-0644-402F-9958-BA890FCBABA6}" destId="{E732B467-5F93-4123-9638-BEE14E2BC6A4}"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847ED-DEB3-4D29-9D65-BD43DA988BD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65648907-B9EB-4AB3-B456-2BF3DA2F9C4B}">
      <dgm:prSet phldrT="[Texte]"/>
      <dgm:spPr/>
      <dgm:t>
        <a:bodyPr/>
        <a:lstStyle/>
        <a:p>
          <a:r>
            <a:rPr lang="fr-FR" dirty="0" smtClean="0"/>
            <a:t>Positif</a:t>
          </a:r>
          <a:endParaRPr lang="fr-FR" dirty="0"/>
        </a:p>
      </dgm:t>
    </dgm:pt>
    <dgm:pt modelId="{E7E6BD34-F179-41D2-9039-AA6AAA4914E2}" type="parTrans" cxnId="{0884F5BA-A17F-4F33-80C0-4646A4F9E3C2}">
      <dgm:prSet/>
      <dgm:spPr/>
      <dgm:t>
        <a:bodyPr/>
        <a:lstStyle/>
        <a:p>
          <a:endParaRPr lang="fr-FR"/>
        </a:p>
      </dgm:t>
    </dgm:pt>
    <dgm:pt modelId="{D06DD938-E865-4EB5-A39C-D9AC5A8F64EC}" type="sibTrans" cxnId="{0884F5BA-A17F-4F33-80C0-4646A4F9E3C2}">
      <dgm:prSet/>
      <dgm:spPr/>
      <dgm:t>
        <a:bodyPr/>
        <a:lstStyle/>
        <a:p>
          <a:endParaRPr lang="fr-FR"/>
        </a:p>
      </dgm:t>
    </dgm:pt>
    <dgm:pt modelId="{8645A966-69DA-4E20-B831-99A706E7476B}">
      <dgm:prSet phldrT="[Texte]"/>
      <dgm:spPr/>
      <dgm:t>
        <a:bodyPr/>
        <a:lstStyle/>
        <a:p>
          <a:r>
            <a:rPr lang="fr-FR" dirty="0" smtClean="0"/>
            <a:t>Concertation des riverains</a:t>
          </a:r>
          <a:endParaRPr lang="fr-FR" dirty="0"/>
        </a:p>
      </dgm:t>
    </dgm:pt>
    <dgm:pt modelId="{4A9A29EB-CE06-46BC-8EDD-8174AF1A605E}" type="parTrans" cxnId="{5EEC8558-EC81-4CCF-99FD-E07C89A74C44}">
      <dgm:prSet/>
      <dgm:spPr/>
      <dgm:t>
        <a:bodyPr/>
        <a:lstStyle/>
        <a:p>
          <a:endParaRPr lang="fr-FR"/>
        </a:p>
      </dgm:t>
    </dgm:pt>
    <dgm:pt modelId="{3131DA1F-644E-47D4-8DFD-956D139113C2}" type="sibTrans" cxnId="{5EEC8558-EC81-4CCF-99FD-E07C89A74C44}">
      <dgm:prSet/>
      <dgm:spPr/>
      <dgm:t>
        <a:bodyPr/>
        <a:lstStyle/>
        <a:p>
          <a:endParaRPr lang="fr-FR"/>
        </a:p>
      </dgm:t>
    </dgm:pt>
    <dgm:pt modelId="{D533CEBC-F18B-491E-B78B-60425F02B885}">
      <dgm:prSet phldrT="[Texte]"/>
      <dgm:spPr/>
      <dgm:t>
        <a:bodyPr/>
        <a:lstStyle/>
        <a:p>
          <a:r>
            <a:rPr lang="fr-FR" dirty="0" smtClean="0"/>
            <a:t>Transports durables</a:t>
          </a:r>
          <a:endParaRPr lang="fr-FR" dirty="0"/>
        </a:p>
      </dgm:t>
    </dgm:pt>
    <dgm:pt modelId="{39053AD2-5963-4B92-BCD0-426DE6115A64}" type="parTrans" cxnId="{7267384F-A69C-4A46-9946-99D57BCA09D6}">
      <dgm:prSet/>
      <dgm:spPr/>
      <dgm:t>
        <a:bodyPr/>
        <a:lstStyle/>
        <a:p>
          <a:endParaRPr lang="fr-FR"/>
        </a:p>
      </dgm:t>
    </dgm:pt>
    <dgm:pt modelId="{F058A23A-F791-4CB9-8A4F-6F87BA6AAC3D}" type="sibTrans" cxnId="{7267384F-A69C-4A46-9946-99D57BCA09D6}">
      <dgm:prSet/>
      <dgm:spPr/>
      <dgm:t>
        <a:bodyPr/>
        <a:lstStyle/>
        <a:p>
          <a:endParaRPr lang="fr-FR"/>
        </a:p>
      </dgm:t>
    </dgm:pt>
    <dgm:pt modelId="{947F5548-6CB1-4BA2-8201-9BC5F94980F6}">
      <dgm:prSet phldrT="[Texte]"/>
      <dgm:spPr/>
      <dgm:t>
        <a:bodyPr/>
        <a:lstStyle/>
        <a:p>
          <a:r>
            <a:rPr lang="fr-FR" dirty="0" smtClean="0"/>
            <a:t>Négatif</a:t>
          </a:r>
          <a:endParaRPr lang="fr-FR" dirty="0"/>
        </a:p>
      </dgm:t>
    </dgm:pt>
    <dgm:pt modelId="{EAC463D6-5BEA-43C5-985A-26DB97CD7B33}" type="parTrans" cxnId="{82360DF8-02A5-4A92-9094-224E23C4839C}">
      <dgm:prSet/>
      <dgm:spPr/>
      <dgm:t>
        <a:bodyPr/>
        <a:lstStyle/>
        <a:p>
          <a:endParaRPr lang="fr-FR"/>
        </a:p>
      </dgm:t>
    </dgm:pt>
    <dgm:pt modelId="{FD95D47A-001B-40E2-BBD4-13E27585943F}" type="sibTrans" cxnId="{82360DF8-02A5-4A92-9094-224E23C4839C}">
      <dgm:prSet/>
      <dgm:spPr/>
      <dgm:t>
        <a:bodyPr/>
        <a:lstStyle/>
        <a:p>
          <a:endParaRPr lang="fr-FR"/>
        </a:p>
      </dgm:t>
    </dgm:pt>
    <dgm:pt modelId="{EFD2A45E-78E7-43C4-BB75-B89680FB5030}">
      <dgm:prSet phldrT="[Texte]"/>
      <dgm:spPr/>
      <dgm:t>
        <a:bodyPr/>
        <a:lstStyle/>
        <a:p>
          <a:r>
            <a:rPr lang="fr-FR" dirty="0" smtClean="0"/>
            <a:t>Portée de cette concertation?</a:t>
          </a:r>
          <a:endParaRPr lang="fr-FR" dirty="0"/>
        </a:p>
      </dgm:t>
    </dgm:pt>
    <dgm:pt modelId="{FC53201B-026D-44BD-A066-2A21B9474424}" type="parTrans" cxnId="{4D6D3754-1AA4-46C5-B89F-2D9307E4AD5F}">
      <dgm:prSet/>
      <dgm:spPr/>
      <dgm:t>
        <a:bodyPr/>
        <a:lstStyle/>
        <a:p>
          <a:endParaRPr lang="fr-FR"/>
        </a:p>
      </dgm:t>
    </dgm:pt>
    <dgm:pt modelId="{055A4C59-5639-4F07-AEC7-DDC2BCD3E62F}" type="sibTrans" cxnId="{4D6D3754-1AA4-46C5-B89F-2D9307E4AD5F}">
      <dgm:prSet/>
      <dgm:spPr/>
      <dgm:t>
        <a:bodyPr/>
        <a:lstStyle/>
        <a:p>
          <a:endParaRPr lang="fr-FR"/>
        </a:p>
      </dgm:t>
    </dgm:pt>
    <dgm:pt modelId="{4CB4B053-7DDC-42CE-A276-A4630528502D}">
      <dgm:prSet phldrT="[Texte]"/>
      <dgm:spPr/>
      <dgm:t>
        <a:bodyPr/>
        <a:lstStyle/>
        <a:p>
          <a:r>
            <a:rPr lang="fr-FR" dirty="0" smtClean="0"/>
            <a:t>Mixité sociale faible</a:t>
          </a:r>
          <a:endParaRPr lang="fr-FR" dirty="0"/>
        </a:p>
      </dgm:t>
    </dgm:pt>
    <dgm:pt modelId="{DCF64E13-8E7A-4A44-962E-ED75A891A210}" type="parTrans" cxnId="{DA761639-443A-4E4B-96C0-F58BA6498C6F}">
      <dgm:prSet/>
      <dgm:spPr/>
      <dgm:t>
        <a:bodyPr/>
        <a:lstStyle/>
        <a:p>
          <a:endParaRPr lang="fr-FR"/>
        </a:p>
      </dgm:t>
    </dgm:pt>
    <dgm:pt modelId="{C1CE1717-4801-4A90-B4AB-295C0DF4F951}" type="sibTrans" cxnId="{DA761639-443A-4E4B-96C0-F58BA6498C6F}">
      <dgm:prSet/>
      <dgm:spPr/>
      <dgm:t>
        <a:bodyPr/>
        <a:lstStyle/>
        <a:p>
          <a:endParaRPr lang="fr-FR"/>
        </a:p>
      </dgm:t>
    </dgm:pt>
    <dgm:pt modelId="{2915A8F0-7985-4B17-995A-9B188AAC607D}">
      <dgm:prSet phldrT="[Texte]"/>
      <dgm:spPr/>
      <dgm:t>
        <a:bodyPr/>
        <a:lstStyle/>
        <a:p>
          <a:r>
            <a:rPr lang="fr-FR" dirty="0" smtClean="0"/>
            <a:t>Performances énergétiques</a:t>
          </a:r>
          <a:endParaRPr lang="fr-FR" dirty="0"/>
        </a:p>
      </dgm:t>
    </dgm:pt>
    <dgm:pt modelId="{F9A2B9A8-D4A4-4DC9-BD1B-4CBFADF05B22}" type="parTrans" cxnId="{E7BE2181-F160-4305-A622-60EB5FC1ECEF}">
      <dgm:prSet/>
      <dgm:spPr/>
    </dgm:pt>
    <dgm:pt modelId="{C1476B39-8F66-4027-A886-4AB5DDFB2BC8}" type="sibTrans" cxnId="{E7BE2181-F160-4305-A622-60EB5FC1ECEF}">
      <dgm:prSet/>
      <dgm:spPr/>
    </dgm:pt>
    <dgm:pt modelId="{B0A8E447-9900-4D41-B99A-138E0CFDEEB6}">
      <dgm:prSet phldrT="[Texte]"/>
      <dgm:spPr/>
      <dgm:t>
        <a:bodyPr/>
        <a:lstStyle/>
        <a:p>
          <a:r>
            <a:rPr lang="fr-FR" dirty="0" smtClean="0"/>
            <a:t>Aucune interaction prise en compte (/ville, /mobilité)</a:t>
          </a:r>
          <a:endParaRPr lang="fr-FR" dirty="0"/>
        </a:p>
      </dgm:t>
    </dgm:pt>
    <dgm:pt modelId="{61B78EC3-CD4D-4FFB-B980-4DEEEB1CAA3C}" type="parTrans" cxnId="{8423D90A-38C0-429B-9396-8DAFF73C091D}">
      <dgm:prSet/>
      <dgm:spPr/>
    </dgm:pt>
    <dgm:pt modelId="{3A987532-BABD-4884-9E96-8CA69CBABA24}" type="sibTrans" cxnId="{8423D90A-38C0-429B-9396-8DAFF73C091D}">
      <dgm:prSet/>
      <dgm:spPr/>
    </dgm:pt>
    <dgm:pt modelId="{4CBBAE3D-AC26-4F66-9D4F-F7DC98672CF3}">
      <dgm:prSet phldrT="[Texte]"/>
      <dgm:spPr/>
      <dgm:t>
        <a:bodyPr/>
        <a:lstStyle/>
        <a:p>
          <a:r>
            <a:rPr lang="fr-FR" dirty="0" smtClean="0"/>
            <a:t>Manque d’évaluation</a:t>
          </a:r>
          <a:endParaRPr lang="fr-FR" dirty="0"/>
        </a:p>
      </dgm:t>
    </dgm:pt>
    <dgm:pt modelId="{F95B9F96-D977-44A6-8272-F88B88770838}" type="parTrans" cxnId="{93AE3F34-27B0-45A5-BB66-3CC06A0EDE0C}">
      <dgm:prSet/>
      <dgm:spPr/>
    </dgm:pt>
    <dgm:pt modelId="{3957D604-2E71-4BB4-9B04-E0187899A74E}" type="sibTrans" cxnId="{93AE3F34-27B0-45A5-BB66-3CC06A0EDE0C}">
      <dgm:prSet/>
      <dgm:spPr/>
    </dgm:pt>
    <dgm:pt modelId="{FA43FF07-C695-4D52-94F6-F1C1F63CBCEC}" type="pres">
      <dgm:prSet presAssocID="{379847ED-DEB3-4D29-9D65-BD43DA988BD6}" presName="Name0" presStyleCnt="0">
        <dgm:presLayoutVars>
          <dgm:dir/>
          <dgm:animLvl val="lvl"/>
          <dgm:resizeHandles val="exact"/>
        </dgm:presLayoutVars>
      </dgm:prSet>
      <dgm:spPr/>
      <dgm:t>
        <a:bodyPr/>
        <a:lstStyle/>
        <a:p>
          <a:endParaRPr lang="fr-FR"/>
        </a:p>
      </dgm:t>
    </dgm:pt>
    <dgm:pt modelId="{1F1C214B-D9FC-450E-B813-0FB18DB4D090}" type="pres">
      <dgm:prSet presAssocID="{65648907-B9EB-4AB3-B456-2BF3DA2F9C4B}" presName="composite" presStyleCnt="0"/>
      <dgm:spPr/>
    </dgm:pt>
    <dgm:pt modelId="{E0F5CF15-6722-4295-825B-CF1BD058E59E}" type="pres">
      <dgm:prSet presAssocID="{65648907-B9EB-4AB3-B456-2BF3DA2F9C4B}" presName="parTx" presStyleLbl="alignNode1" presStyleIdx="0" presStyleCnt="2">
        <dgm:presLayoutVars>
          <dgm:chMax val="0"/>
          <dgm:chPref val="0"/>
          <dgm:bulletEnabled val="1"/>
        </dgm:presLayoutVars>
      </dgm:prSet>
      <dgm:spPr/>
      <dgm:t>
        <a:bodyPr/>
        <a:lstStyle/>
        <a:p>
          <a:endParaRPr lang="fr-FR"/>
        </a:p>
      </dgm:t>
    </dgm:pt>
    <dgm:pt modelId="{59A9A1E3-DF31-4869-BD63-0F7C2C214964}" type="pres">
      <dgm:prSet presAssocID="{65648907-B9EB-4AB3-B456-2BF3DA2F9C4B}" presName="desTx" presStyleLbl="alignAccFollowNode1" presStyleIdx="0" presStyleCnt="2">
        <dgm:presLayoutVars>
          <dgm:bulletEnabled val="1"/>
        </dgm:presLayoutVars>
      </dgm:prSet>
      <dgm:spPr/>
      <dgm:t>
        <a:bodyPr/>
        <a:lstStyle/>
        <a:p>
          <a:endParaRPr lang="fr-FR"/>
        </a:p>
      </dgm:t>
    </dgm:pt>
    <dgm:pt modelId="{8F769E38-22B0-48A7-9889-2CE7D5B41946}" type="pres">
      <dgm:prSet presAssocID="{D06DD938-E865-4EB5-A39C-D9AC5A8F64EC}" presName="space" presStyleCnt="0"/>
      <dgm:spPr/>
    </dgm:pt>
    <dgm:pt modelId="{3A2A2FF1-936B-4513-BB1E-31873CCDD3FB}" type="pres">
      <dgm:prSet presAssocID="{947F5548-6CB1-4BA2-8201-9BC5F94980F6}" presName="composite" presStyleCnt="0"/>
      <dgm:spPr/>
    </dgm:pt>
    <dgm:pt modelId="{362DE441-4C2D-4689-A73D-53D602AB807B}" type="pres">
      <dgm:prSet presAssocID="{947F5548-6CB1-4BA2-8201-9BC5F94980F6}" presName="parTx" presStyleLbl="alignNode1" presStyleIdx="1" presStyleCnt="2">
        <dgm:presLayoutVars>
          <dgm:chMax val="0"/>
          <dgm:chPref val="0"/>
          <dgm:bulletEnabled val="1"/>
        </dgm:presLayoutVars>
      </dgm:prSet>
      <dgm:spPr/>
      <dgm:t>
        <a:bodyPr/>
        <a:lstStyle/>
        <a:p>
          <a:endParaRPr lang="fr-FR"/>
        </a:p>
      </dgm:t>
    </dgm:pt>
    <dgm:pt modelId="{192762D9-F574-4792-A510-3EC9475C003C}" type="pres">
      <dgm:prSet presAssocID="{947F5548-6CB1-4BA2-8201-9BC5F94980F6}" presName="desTx" presStyleLbl="alignAccFollowNode1" presStyleIdx="1" presStyleCnt="2">
        <dgm:presLayoutVars>
          <dgm:bulletEnabled val="1"/>
        </dgm:presLayoutVars>
      </dgm:prSet>
      <dgm:spPr/>
      <dgm:t>
        <a:bodyPr/>
        <a:lstStyle/>
        <a:p>
          <a:endParaRPr lang="fr-FR"/>
        </a:p>
      </dgm:t>
    </dgm:pt>
  </dgm:ptLst>
  <dgm:cxnLst>
    <dgm:cxn modelId="{AE60D769-2BE7-48E8-8A48-A259DC573151}" type="presOf" srcId="{65648907-B9EB-4AB3-B456-2BF3DA2F9C4B}" destId="{E0F5CF15-6722-4295-825B-CF1BD058E59E}" srcOrd="0" destOrd="0" presId="urn:microsoft.com/office/officeart/2005/8/layout/hList1"/>
    <dgm:cxn modelId="{82360DF8-02A5-4A92-9094-224E23C4839C}" srcId="{379847ED-DEB3-4D29-9D65-BD43DA988BD6}" destId="{947F5548-6CB1-4BA2-8201-9BC5F94980F6}" srcOrd="1" destOrd="0" parTransId="{EAC463D6-5BEA-43C5-985A-26DB97CD7B33}" sibTransId="{FD95D47A-001B-40E2-BBD4-13E27585943F}"/>
    <dgm:cxn modelId="{2209C03F-7B22-4B4C-96AD-6A6B26BA09AE}" type="presOf" srcId="{2915A8F0-7985-4B17-995A-9B188AAC607D}" destId="{59A9A1E3-DF31-4869-BD63-0F7C2C214964}" srcOrd="0" destOrd="1" presId="urn:microsoft.com/office/officeart/2005/8/layout/hList1"/>
    <dgm:cxn modelId="{93AE3F34-27B0-45A5-BB66-3CC06A0EDE0C}" srcId="{947F5548-6CB1-4BA2-8201-9BC5F94980F6}" destId="{4CBBAE3D-AC26-4F66-9D4F-F7DC98672CF3}" srcOrd="3" destOrd="0" parTransId="{F95B9F96-D977-44A6-8272-F88B88770838}" sibTransId="{3957D604-2E71-4BB4-9B04-E0187899A74E}"/>
    <dgm:cxn modelId="{DA42D91D-8D0B-4A35-B7BF-2DD3F9755A1E}" type="presOf" srcId="{EFD2A45E-78E7-43C4-BB75-B89680FB5030}" destId="{192762D9-F574-4792-A510-3EC9475C003C}" srcOrd="0" destOrd="0" presId="urn:microsoft.com/office/officeart/2005/8/layout/hList1"/>
    <dgm:cxn modelId="{E7BE2181-F160-4305-A622-60EB5FC1ECEF}" srcId="{65648907-B9EB-4AB3-B456-2BF3DA2F9C4B}" destId="{2915A8F0-7985-4B17-995A-9B188AAC607D}" srcOrd="1" destOrd="0" parTransId="{F9A2B9A8-D4A4-4DC9-BD1B-4CBFADF05B22}" sibTransId="{C1476B39-8F66-4027-A886-4AB5DDFB2BC8}"/>
    <dgm:cxn modelId="{AAA69940-1C6D-4702-9F96-53BEB00F7976}" type="presOf" srcId="{4CBBAE3D-AC26-4F66-9D4F-F7DC98672CF3}" destId="{192762D9-F574-4792-A510-3EC9475C003C}" srcOrd="0" destOrd="3" presId="urn:microsoft.com/office/officeart/2005/8/layout/hList1"/>
    <dgm:cxn modelId="{4D6D3754-1AA4-46C5-B89F-2D9307E4AD5F}" srcId="{947F5548-6CB1-4BA2-8201-9BC5F94980F6}" destId="{EFD2A45E-78E7-43C4-BB75-B89680FB5030}" srcOrd="0" destOrd="0" parTransId="{FC53201B-026D-44BD-A066-2A21B9474424}" sibTransId="{055A4C59-5639-4F07-AEC7-DDC2BCD3E62F}"/>
    <dgm:cxn modelId="{805F7D00-ACF3-42D5-85E8-A36BABCB4B23}" type="presOf" srcId="{B0A8E447-9900-4D41-B99A-138E0CFDEEB6}" destId="{192762D9-F574-4792-A510-3EC9475C003C}" srcOrd="0" destOrd="2" presId="urn:microsoft.com/office/officeart/2005/8/layout/hList1"/>
    <dgm:cxn modelId="{5EEC8558-EC81-4CCF-99FD-E07C89A74C44}" srcId="{65648907-B9EB-4AB3-B456-2BF3DA2F9C4B}" destId="{8645A966-69DA-4E20-B831-99A706E7476B}" srcOrd="0" destOrd="0" parTransId="{4A9A29EB-CE06-46BC-8EDD-8174AF1A605E}" sibTransId="{3131DA1F-644E-47D4-8DFD-956D139113C2}"/>
    <dgm:cxn modelId="{780CA333-3393-4F86-8D6A-A3C2F1EA7FB2}" type="presOf" srcId="{379847ED-DEB3-4D29-9D65-BD43DA988BD6}" destId="{FA43FF07-C695-4D52-94F6-F1C1F63CBCEC}" srcOrd="0" destOrd="0" presId="urn:microsoft.com/office/officeart/2005/8/layout/hList1"/>
    <dgm:cxn modelId="{3F7DADC5-5755-4888-A3AF-9A3E4C79BACE}" type="presOf" srcId="{4CB4B053-7DDC-42CE-A276-A4630528502D}" destId="{192762D9-F574-4792-A510-3EC9475C003C}" srcOrd="0" destOrd="1" presId="urn:microsoft.com/office/officeart/2005/8/layout/hList1"/>
    <dgm:cxn modelId="{E8BE1F68-7092-45D9-BCF6-532F1449B5DE}" type="presOf" srcId="{8645A966-69DA-4E20-B831-99A706E7476B}" destId="{59A9A1E3-DF31-4869-BD63-0F7C2C214964}" srcOrd="0" destOrd="0" presId="urn:microsoft.com/office/officeart/2005/8/layout/hList1"/>
    <dgm:cxn modelId="{7267384F-A69C-4A46-9946-99D57BCA09D6}" srcId="{65648907-B9EB-4AB3-B456-2BF3DA2F9C4B}" destId="{D533CEBC-F18B-491E-B78B-60425F02B885}" srcOrd="2" destOrd="0" parTransId="{39053AD2-5963-4B92-BCD0-426DE6115A64}" sibTransId="{F058A23A-F791-4CB9-8A4F-6F87BA6AAC3D}"/>
    <dgm:cxn modelId="{0884F5BA-A17F-4F33-80C0-4646A4F9E3C2}" srcId="{379847ED-DEB3-4D29-9D65-BD43DA988BD6}" destId="{65648907-B9EB-4AB3-B456-2BF3DA2F9C4B}" srcOrd="0" destOrd="0" parTransId="{E7E6BD34-F179-41D2-9039-AA6AAA4914E2}" sibTransId="{D06DD938-E865-4EB5-A39C-D9AC5A8F64EC}"/>
    <dgm:cxn modelId="{DA761639-443A-4E4B-96C0-F58BA6498C6F}" srcId="{947F5548-6CB1-4BA2-8201-9BC5F94980F6}" destId="{4CB4B053-7DDC-42CE-A276-A4630528502D}" srcOrd="1" destOrd="0" parTransId="{DCF64E13-8E7A-4A44-962E-ED75A891A210}" sibTransId="{C1CE1717-4801-4A90-B4AB-295C0DF4F951}"/>
    <dgm:cxn modelId="{9949DFF8-E58D-4592-A790-95BADE93A485}" type="presOf" srcId="{947F5548-6CB1-4BA2-8201-9BC5F94980F6}" destId="{362DE441-4C2D-4689-A73D-53D602AB807B}" srcOrd="0" destOrd="0" presId="urn:microsoft.com/office/officeart/2005/8/layout/hList1"/>
    <dgm:cxn modelId="{A6FDD9E2-3FF2-4A17-9773-5813C6B860D1}" type="presOf" srcId="{D533CEBC-F18B-491E-B78B-60425F02B885}" destId="{59A9A1E3-DF31-4869-BD63-0F7C2C214964}" srcOrd="0" destOrd="2" presId="urn:microsoft.com/office/officeart/2005/8/layout/hList1"/>
    <dgm:cxn modelId="{8423D90A-38C0-429B-9396-8DAFF73C091D}" srcId="{947F5548-6CB1-4BA2-8201-9BC5F94980F6}" destId="{B0A8E447-9900-4D41-B99A-138E0CFDEEB6}" srcOrd="2" destOrd="0" parTransId="{61B78EC3-CD4D-4FFB-B980-4DEEEB1CAA3C}" sibTransId="{3A987532-BABD-4884-9E96-8CA69CBABA24}"/>
    <dgm:cxn modelId="{BAEE96E7-1AA3-4D3E-BCD9-BE7EC4D9DA2F}" type="presParOf" srcId="{FA43FF07-C695-4D52-94F6-F1C1F63CBCEC}" destId="{1F1C214B-D9FC-450E-B813-0FB18DB4D090}" srcOrd="0" destOrd="0" presId="urn:microsoft.com/office/officeart/2005/8/layout/hList1"/>
    <dgm:cxn modelId="{54AD84B5-E740-4534-902E-754FC76163E3}" type="presParOf" srcId="{1F1C214B-D9FC-450E-B813-0FB18DB4D090}" destId="{E0F5CF15-6722-4295-825B-CF1BD058E59E}" srcOrd="0" destOrd="0" presId="urn:microsoft.com/office/officeart/2005/8/layout/hList1"/>
    <dgm:cxn modelId="{C9596814-58B0-404C-A0FF-488789453016}" type="presParOf" srcId="{1F1C214B-D9FC-450E-B813-0FB18DB4D090}" destId="{59A9A1E3-DF31-4869-BD63-0F7C2C214964}" srcOrd="1" destOrd="0" presId="urn:microsoft.com/office/officeart/2005/8/layout/hList1"/>
    <dgm:cxn modelId="{91261DE0-FEE4-4FE8-BA51-2581E3A27084}" type="presParOf" srcId="{FA43FF07-C695-4D52-94F6-F1C1F63CBCEC}" destId="{8F769E38-22B0-48A7-9889-2CE7D5B41946}" srcOrd="1" destOrd="0" presId="urn:microsoft.com/office/officeart/2005/8/layout/hList1"/>
    <dgm:cxn modelId="{890828EC-BAC4-4ABD-9234-435FF58B887F}" type="presParOf" srcId="{FA43FF07-C695-4D52-94F6-F1C1F63CBCEC}" destId="{3A2A2FF1-936B-4513-BB1E-31873CCDD3FB}" srcOrd="2" destOrd="0" presId="urn:microsoft.com/office/officeart/2005/8/layout/hList1"/>
    <dgm:cxn modelId="{6A6D9F92-EFD3-45DC-96F4-800EF14C54C6}" type="presParOf" srcId="{3A2A2FF1-936B-4513-BB1E-31873CCDD3FB}" destId="{362DE441-4C2D-4689-A73D-53D602AB807B}" srcOrd="0" destOrd="0" presId="urn:microsoft.com/office/officeart/2005/8/layout/hList1"/>
    <dgm:cxn modelId="{4766980E-BFDB-4BAE-AB8C-1CE9AF970575}" type="presParOf" srcId="{3A2A2FF1-936B-4513-BB1E-31873CCDD3FB}" destId="{192762D9-F574-4792-A510-3EC9475C00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3064D-1E68-45A3-9BC6-233E3225DE83}">
      <dsp:nvSpPr>
        <dsp:cNvPr id="0" name=""/>
        <dsp:cNvSpPr/>
      </dsp:nvSpPr>
      <dsp:spPr>
        <a:xfrm>
          <a:off x="884093" y="377"/>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Faire du projet autrement</a:t>
          </a:r>
        </a:p>
        <a:p>
          <a:pPr lvl="0" algn="l" defTabSz="800100">
            <a:lnSpc>
              <a:spcPct val="90000"/>
            </a:lnSpc>
            <a:spcBef>
              <a:spcPct val="0"/>
            </a:spcBef>
            <a:spcAft>
              <a:spcPct val="35000"/>
            </a:spcAft>
          </a:pPr>
          <a:r>
            <a:rPr lang="fr-FR" sz="1800" kern="1200" dirty="0" smtClean="0"/>
            <a:t>-Valorisation de la mémoire industrielle du site</a:t>
          </a:r>
          <a:br>
            <a:rPr lang="fr-FR" sz="1800" kern="1200" dirty="0" smtClean="0"/>
          </a:br>
          <a:r>
            <a:rPr lang="fr-FR" sz="1800" kern="1200" dirty="0" smtClean="0"/>
            <a:t>-Concertation avec les riverains</a:t>
          </a:r>
        </a:p>
      </dsp:txBody>
      <dsp:txXfrm>
        <a:off x="884093" y="377"/>
        <a:ext cx="3101301" cy="1860780"/>
      </dsp:txXfrm>
    </dsp:sp>
    <dsp:sp modelId="{97F72141-B568-49FE-816D-71CC9A9CE2A8}">
      <dsp:nvSpPr>
        <dsp:cNvPr id="0" name=""/>
        <dsp:cNvSpPr/>
      </dsp:nvSpPr>
      <dsp:spPr>
        <a:xfrm>
          <a:off x="4295525" y="377"/>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Améliorer le quotidien</a:t>
          </a:r>
        </a:p>
        <a:p>
          <a:pPr lvl="0" algn="l" defTabSz="800100">
            <a:lnSpc>
              <a:spcPct val="90000"/>
            </a:lnSpc>
            <a:spcBef>
              <a:spcPct val="0"/>
            </a:spcBef>
            <a:spcAft>
              <a:spcPct val="35000"/>
            </a:spcAft>
          </a:pPr>
          <a:r>
            <a:rPr lang="fr-FR" sz="1800" kern="1200" dirty="0" smtClean="0"/>
            <a:t>-Grande mixité fonctionnelle</a:t>
          </a:r>
          <a:br>
            <a:rPr lang="fr-FR" sz="1800" kern="1200" dirty="0" smtClean="0"/>
          </a:br>
          <a:r>
            <a:rPr lang="fr-FR" sz="1800" kern="1200" dirty="0" smtClean="0"/>
            <a:t>-Hautes qualités architecturale</a:t>
          </a:r>
          <a:br>
            <a:rPr lang="fr-FR" sz="1800" kern="1200" dirty="0" smtClean="0"/>
          </a:br>
          <a:r>
            <a:rPr lang="fr-FR" sz="1800" kern="1200" dirty="0" smtClean="0"/>
            <a:t>-Importance des espaces verts</a:t>
          </a:r>
          <a:endParaRPr lang="fr-FR" sz="1800" kern="1200" dirty="0"/>
        </a:p>
      </dsp:txBody>
      <dsp:txXfrm>
        <a:off x="4295525" y="377"/>
        <a:ext cx="3101301" cy="1860780"/>
      </dsp:txXfrm>
    </dsp:sp>
    <dsp:sp modelId="{DF1B3B8F-F27F-4725-B5D0-CCFF92393C6D}">
      <dsp:nvSpPr>
        <dsp:cNvPr id="0" name=""/>
        <dsp:cNvSpPr/>
      </dsp:nvSpPr>
      <dsp:spPr>
        <a:xfrm>
          <a:off x="831650" y="2170116"/>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Dynamiser le territoire</a:t>
          </a:r>
        </a:p>
        <a:p>
          <a:pPr lvl="0" algn="l" defTabSz="800100">
            <a:lnSpc>
              <a:spcPct val="90000"/>
            </a:lnSpc>
            <a:spcBef>
              <a:spcPct val="0"/>
            </a:spcBef>
            <a:spcAft>
              <a:spcPct val="35000"/>
            </a:spcAft>
          </a:pPr>
          <a:r>
            <a:rPr lang="fr-FR" sz="1800" kern="1200" dirty="0" smtClean="0"/>
            <a:t>-Équipements culturels innovants</a:t>
          </a:r>
          <a:br>
            <a:rPr lang="fr-FR" sz="1800" kern="1200" dirty="0" smtClean="0"/>
          </a:br>
          <a:r>
            <a:rPr lang="fr-FR" sz="1800" kern="1200" dirty="0" smtClean="0"/>
            <a:t>-Bon réseau TC</a:t>
          </a:r>
          <a:br>
            <a:rPr lang="fr-FR" sz="1800" kern="1200" dirty="0" smtClean="0"/>
          </a:br>
          <a:r>
            <a:rPr lang="fr-FR" sz="1800" kern="1200" dirty="0" smtClean="0"/>
            <a:t>grand pôle d’affaire</a:t>
          </a:r>
        </a:p>
      </dsp:txBody>
      <dsp:txXfrm>
        <a:off x="831650" y="2170116"/>
        <a:ext cx="3101301" cy="1860780"/>
      </dsp:txXfrm>
    </dsp:sp>
    <dsp:sp modelId="{E732B467-5F93-4123-9638-BEE14E2BC6A4}">
      <dsp:nvSpPr>
        <dsp:cNvPr id="0" name=""/>
        <dsp:cNvSpPr/>
      </dsp:nvSpPr>
      <dsp:spPr>
        <a:xfrm>
          <a:off x="4295525" y="2171289"/>
          <a:ext cx="3101301" cy="18607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Répondre à l’urgence environnementale</a:t>
          </a:r>
        </a:p>
        <a:p>
          <a:pPr lvl="0" algn="l" defTabSz="711200">
            <a:lnSpc>
              <a:spcPct val="90000"/>
            </a:lnSpc>
            <a:spcBef>
              <a:spcPct val="0"/>
            </a:spcBef>
            <a:spcAft>
              <a:spcPct val="35000"/>
            </a:spcAft>
          </a:pPr>
          <a:r>
            <a:rPr lang="fr-FR" sz="1600" kern="1200" dirty="0" smtClean="0"/>
            <a:t>-Transports durables (</a:t>
          </a:r>
          <a:r>
            <a:rPr lang="fr-FR" sz="1600" kern="1200" dirty="0" err="1" smtClean="0"/>
            <a:t>vélib</a:t>
          </a:r>
          <a:r>
            <a:rPr lang="fr-FR" sz="1600" kern="1200" dirty="0" smtClean="0"/>
            <a:t>, </a:t>
          </a:r>
          <a:r>
            <a:rPr lang="fr-FR" sz="1600" kern="1200" dirty="0" err="1" smtClean="0"/>
            <a:t>autolib</a:t>
          </a:r>
          <a:r>
            <a:rPr lang="fr-FR" sz="1600" kern="1200" dirty="0" smtClean="0"/>
            <a:t>)</a:t>
          </a:r>
          <a:br>
            <a:rPr lang="fr-FR" sz="1600" kern="1200" dirty="0" smtClean="0"/>
          </a:br>
          <a:r>
            <a:rPr lang="fr-FR" sz="1600" kern="1200" dirty="0" smtClean="0"/>
            <a:t>-Triple réseau d’assainissement</a:t>
          </a:r>
          <a:br>
            <a:rPr lang="fr-FR" sz="1600" kern="1200" dirty="0" smtClean="0"/>
          </a:br>
          <a:r>
            <a:rPr lang="fr-FR" sz="1600" kern="1200" dirty="0" smtClean="0"/>
            <a:t>-Energie géothermique</a:t>
          </a:r>
          <a:br>
            <a:rPr lang="fr-FR" sz="1600" kern="1200" dirty="0" smtClean="0"/>
          </a:br>
          <a:r>
            <a:rPr lang="fr-FR" sz="1600" kern="1200" dirty="0" smtClean="0"/>
            <a:t>-Valorisation des ordures ménagères</a:t>
          </a:r>
          <a:endParaRPr lang="fr-FR" sz="1600" kern="1200" dirty="0"/>
        </a:p>
      </dsp:txBody>
      <dsp:txXfrm>
        <a:off x="4295525" y="2171289"/>
        <a:ext cx="3101301" cy="1860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5CF15-6722-4295-825B-CF1BD058E59E}">
      <dsp:nvSpPr>
        <dsp:cNvPr id="0" name=""/>
        <dsp:cNvSpPr/>
      </dsp:nvSpPr>
      <dsp:spPr>
        <a:xfrm>
          <a:off x="40" y="95421"/>
          <a:ext cx="3845569"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fr-FR" sz="2700" kern="1200" dirty="0" smtClean="0"/>
            <a:t>Positif</a:t>
          </a:r>
          <a:endParaRPr lang="fr-FR" sz="2700" kern="1200" dirty="0"/>
        </a:p>
      </dsp:txBody>
      <dsp:txXfrm>
        <a:off x="40" y="95421"/>
        <a:ext cx="3845569" cy="777600"/>
      </dsp:txXfrm>
    </dsp:sp>
    <dsp:sp modelId="{59A9A1E3-DF31-4869-BD63-0F7C2C214964}">
      <dsp:nvSpPr>
        <dsp:cNvPr id="0" name=""/>
        <dsp:cNvSpPr/>
      </dsp:nvSpPr>
      <dsp:spPr>
        <a:xfrm>
          <a:off x="40" y="873021"/>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fr-FR" sz="2700" kern="1200" dirty="0" smtClean="0"/>
            <a:t>Concertation des riverains</a:t>
          </a:r>
          <a:endParaRPr lang="fr-FR" sz="2700" kern="1200" dirty="0"/>
        </a:p>
        <a:p>
          <a:pPr marL="228600" lvl="1" indent="-228600" algn="l" defTabSz="1200150">
            <a:lnSpc>
              <a:spcPct val="90000"/>
            </a:lnSpc>
            <a:spcBef>
              <a:spcPct val="0"/>
            </a:spcBef>
            <a:spcAft>
              <a:spcPct val="15000"/>
            </a:spcAft>
            <a:buChar char="••"/>
          </a:pPr>
          <a:r>
            <a:rPr lang="fr-FR" sz="2700" kern="1200" dirty="0" smtClean="0"/>
            <a:t>Performances énergétiques</a:t>
          </a:r>
          <a:endParaRPr lang="fr-FR" sz="2700" kern="1200" dirty="0"/>
        </a:p>
        <a:p>
          <a:pPr marL="228600" lvl="1" indent="-228600" algn="l" defTabSz="1200150">
            <a:lnSpc>
              <a:spcPct val="90000"/>
            </a:lnSpc>
            <a:spcBef>
              <a:spcPct val="0"/>
            </a:spcBef>
            <a:spcAft>
              <a:spcPct val="15000"/>
            </a:spcAft>
            <a:buChar char="••"/>
          </a:pPr>
          <a:r>
            <a:rPr lang="fr-FR" sz="2700" kern="1200" dirty="0" smtClean="0"/>
            <a:t>Transports durables</a:t>
          </a:r>
          <a:endParaRPr lang="fr-FR" sz="2700" kern="1200" dirty="0"/>
        </a:p>
      </dsp:txBody>
      <dsp:txXfrm>
        <a:off x="40" y="873021"/>
        <a:ext cx="3845569" cy="3557520"/>
      </dsp:txXfrm>
    </dsp:sp>
    <dsp:sp modelId="{362DE441-4C2D-4689-A73D-53D602AB807B}">
      <dsp:nvSpPr>
        <dsp:cNvPr id="0" name=""/>
        <dsp:cNvSpPr/>
      </dsp:nvSpPr>
      <dsp:spPr>
        <a:xfrm>
          <a:off x="4383989" y="95421"/>
          <a:ext cx="3845569"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fr-FR" sz="2700" kern="1200" dirty="0" smtClean="0"/>
            <a:t>Négatif</a:t>
          </a:r>
          <a:endParaRPr lang="fr-FR" sz="2700" kern="1200" dirty="0"/>
        </a:p>
      </dsp:txBody>
      <dsp:txXfrm>
        <a:off x="4383989" y="95421"/>
        <a:ext cx="3845569" cy="777600"/>
      </dsp:txXfrm>
    </dsp:sp>
    <dsp:sp modelId="{192762D9-F574-4792-A510-3EC9475C003C}">
      <dsp:nvSpPr>
        <dsp:cNvPr id="0" name=""/>
        <dsp:cNvSpPr/>
      </dsp:nvSpPr>
      <dsp:spPr>
        <a:xfrm>
          <a:off x="4383989" y="873021"/>
          <a:ext cx="3845569" cy="3557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fr-FR" sz="2700" kern="1200" dirty="0" smtClean="0"/>
            <a:t>Portée de cette concertation?</a:t>
          </a:r>
          <a:endParaRPr lang="fr-FR" sz="2700" kern="1200" dirty="0"/>
        </a:p>
        <a:p>
          <a:pPr marL="228600" lvl="1" indent="-228600" algn="l" defTabSz="1200150">
            <a:lnSpc>
              <a:spcPct val="90000"/>
            </a:lnSpc>
            <a:spcBef>
              <a:spcPct val="0"/>
            </a:spcBef>
            <a:spcAft>
              <a:spcPct val="15000"/>
            </a:spcAft>
            <a:buChar char="••"/>
          </a:pPr>
          <a:r>
            <a:rPr lang="fr-FR" sz="2700" kern="1200" dirty="0" smtClean="0"/>
            <a:t>Mixité sociale faible</a:t>
          </a:r>
          <a:endParaRPr lang="fr-FR" sz="2700" kern="1200" dirty="0"/>
        </a:p>
        <a:p>
          <a:pPr marL="228600" lvl="1" indent="-228600" algn="l" defTabSz="1200150">
            <a:lnSpc>
              <a:spcPct val="90000"/>
            </a:lnSpc>
            <a:spcBef>
              <a:spcPct val="0"/>
            </a:spcBef>
            <a:spcAft>
              <a:spcPct val="15000"/>
            </a:spcAft>
            <a:buChar char="••"/>
          </a:pPr>
          <a:r>
            <a:rPr lang="fr-FR" sz="2700" kern="1200" dirty="0" smtClean="0"/>
            <a:t>Aucune interaction prise en compte (/ville, /mobilité)</a:t>
          </a:r>
          <a:endParaRPr lang="fr-FR" sz="2700" kern="1200" dirty="0"/>
        </a:p>
        <a:p>
          <a:pPr marL="228600" lvl="1" indent="-228600" algn="l" defTabSz="1200150">
            <a:lnSpc>
              <a:spcPct val="90000"/>
            </a:lnSpc>
            <a:spcBef>
              <a:spcPct val="0"/>
            </a:spcBef>
            <a:spcAft>
              <a:spcPct val="15000"/>
            </a:spcAft>
            <a:buChar char="••"/>
          </a:pPr>
          <a:r>
            <a:rPr lang="fr-FR" sz="2700" kern="1200" dirty="0" smtClean="0"/>
            <a:t>Manque d’évaluation</a:t>
          </a:r>
          <a:endParaRPr lang="fr-FR" sz="2700" kern="1200" dirty="0"/>
        </a:p>
      </dsp:txBody>
      <dsp:txXfrm>
        <a:off x="4383989" y="873021"/>
        <a:ext cx="3845569" cy="3557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37112-7425-4324-BC58-F07DB433A41E}" type="datetimeFigureOut">
              <a:rPr lang="fr-FR" smtClean="0"/>
              <a:pPr/>
              <a:t>19/03/14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93E82-088B-41B3-BFEE-1E4ED2D1E2B1}" type="slidenum">
              <a:rPr lang="fr-FR" smtClean="0"/>
              <a:pPr/>
              <a:t>‹#›</a:t>
            </a:fld>
            <a:endParaRPr lang="fr-FR"/>
          </a:p>
        </p:txBody>
      </p:sp>
    </p:spTree>
    <p:extLst>
      <p:ext uri="{BB962C8B-B14F-4D97-AF65-F5344CB8AC3E}">
        <p14:creationId xmlns:p14="http://schemas.microsoft.com/office/powerpoint/2010/main" val="321499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3487286-8931-4302-84DB-E8B5D9852392}" type="datetime1">
              <a:rPr lang="fr-FR" smtClean="0"/>
              <a:t>19/03/14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smtClean="0"/>
              <a:t>TAMUR- Eco-quartier-Mobilité</a:t>
            </a:r>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717A5D43-E28F-44EF-AFD0-2BD41B3E414F}"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EA39349-8843-4C4D-91B3-2935503A2704}" type="datetime1">
              <a:rPr lang="fr-FR" smtClean="0"/>
              <a:t>19/03/14</a:t>
            </a:fld>
            <a:endParaRPr lang="fr-FR"/>
          </a:p>
        </p:txBody>
      </p:sp>
      <p:sp>
        <p:nvSpPr>
          <p:cNvPr id="5" name="Espace réservé du pied de page 4"/>
          <p:cNvSpPr>
            <a:spLocks noGrp="1"/>
          </p:cNvSpPr>
          <p:nvPr>
            <p:ph type="ftr" sz="quarter" idx="11"/>
          </p:nvPr>
        </p:nvSpPr>
        <p:spPr/>
        <p:txBody>
          <a:bodyPr/>
          <a:lstStyle/>
          <a:p>
            <a:r>
              <a:rPr lang="fr-FR" smtClean="0"/>
              <a:t>TAMUR- Eco-quartier-Mobilité</a:t>
            </a:r>
            <a:endParaRPr lang="fr-FR"/>
          </a:p>
        </p:txBody>
      </p:sp>
      <p:sp>
        <p:nvSpPr>
          <p:cNvPr id="6" name="Espace réservé du numéro de diapositive 5"/>
          <p:cNvSpPr>
            <a:spLocks noGrp="1"/>
          </p:cNvSpPr>
          <p:nvPr>
            <p:ph type="sldNum" sz="quarter" idx="12"/>
          </p:nvPr>
        </p:nvSpPr>
        <p:spPr/>
        <p:txBody>
          <a:bodyPr/>
          <a:lstStyle/>
          <a:p>
            <a:fld id="{717A5D43-E28F-44EF-AFD0-2BD41B3E414F}"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B700B2A-6CED-4AA3-BADC-7CB832A33BD6}" type="datetime1">
              <a:rPr lang="fr-FR" smtClean="0"/>
              <a:t>19/03/14</a:t>
            </a:fld>
            <a:endParaRPr lang="fr-FR"/>
          </a:p>
        </p:txBody>
      </p:sp>
      <p:sp>
        <p:nvSpPr>
          <p:cNvPr id="5" name="Espace réservé du pied de page 4"/>
          <p:cNvSpPr>
            <a:spLocks noGrp="1"/>
          </p:cNvSpPr>
          <p:nvPr>
            <p:ph type="ftr" sz="quarter" idx="11"/>
          </p:nvPr>
        </p:nvSpPr>
        <p:spPr/>
        <p:txBody>
          <a:bodyPr/>
          <a:lstStyle/>
          <a:p>
            <a:r>
              <a:rPr lang="fr-FR" smtClean="0"/>
              <a:t>TAMUR- Eco-quartier-Mobilité</a:t>
            </a:r>
            <a:endParaRPr lang="fr-FR"/>
          </a:p>
        </p:txBody>
      </p:sp>
      <p:sp>
        <p:nvSpPr>
          <p:cNvPr id="6" name="Espace réservé du numéro de diapositive 5"/>
          <p:cNvSpPr>
            <a:spLocks noGrp="1"/>
          </p:cNvSpPr>
          <p:nvPr>
            <p:ph type="sldNum" sz="quarter" idx="12"/>
          </p:nvPr>
        </p:nvSpPr>
        <p:spPr/>
        <p:txBody>
          <a:bodyPr/>
          <a:lstStyle/>
          <a:p>
            <a:fld id="{717A5D43-E28F-44EF-AFD0-2BD41B3E414F}"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88469903-836F-472A-8D70-A44F5D56E9CF}" type="datetime1">
              <a:rPr lang="fr-FR" smtClean="0"/>
              <a:t>19/03/14</a:t>
            </a:fld>
            <a:endParaRPr lang="fr-FR"/>
          </a:p>
        </p:txBody>
      </p:sp>
      <p:sp>
        <p:nvSpPr>
          <p:cNvPr id="9" name="Espace réservé du numéro de diapositive 8"/>
          <p:cNvSpPr>
            <a:spLocks noGrp="1"/>
          </p:cNvSpPr>
          <p:nvPr>
            <p:ph type="sldNum" sz="quarter" idx="15"/>
          </p:nvPr>
        </p:nvSpPr>
        <p:spPr/>
        <p:txBody>
          <a:bodyPr rtlCol="0"/>
          <a:lstStyle/>
          <a:p>
            <a:fld id="{717A5D43-E28F-44EF-AFD0-2BD41B3E414F}" type="slidenum">
              <a:rPr lang="fr-FR" smtClean="0"/>
              <a:pPr/>
              <a:t>‹#›</a:t>
            </a:fld>
            <a:endParaRPr lang="fr-FR"/>
          </a:p>
        </p:txBody>
      </p:sp>
      <p:sp>
        <p:nvSpPr>
          <p:cNvPr id="10" name="Espace réservé du pied de page 9"/>
          <p:cNvSpPr>
            <a:spLocks noGrp="1"/>
          </p:cNvSpPr>
          <p:nvPr>
            <p:ph type="ftr" sz="quarter" idx="16"/>
          </p:nvPr>
        </p:nvSpPr>
        <p:spPr/>
        <p:txBody>
          <a:bodyPr rtlCol="0"/>
          <a:lstStyle/>
          <a:p>
            <a:r>
              <a:rPr lang="fr-FR" smtClean="0"/>
              <a:t>TAMUR- Eco-quartier-Mobilité</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FA87A373-474B-42E8-B02F-E4E8B8875238}" type="datetime1">
              <a:rPr lang="fr-FR" smtClean="0"/>
              <a:t>19/03/14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smtClean="0"/>
              <a:t>TAMUR- Eco-quartier-Mobilité</a:t>
            </a:r>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717A5D43-E28F-44EF-AFD0-2BD41B3E414F}"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801C344D-B016-4D90-9142-040C2567B4BE}" type="datetime1">
              <a:rPr lang="fr-FR" smtClean="0"/>
              <a:t>19/03/14</a:t>
            </a:fld>
            <a:endParaRPr lang="fr-FR"/>
          </a:p>
        </p:txBody>
      </p:sp>
      <p:sp>
        <p:nvSpPr>
          <p:cNvPr id="6" name="Espace réservé du pied de page 5"/>
          <p:cNvSpPr>
            <a:spLocks noGrp="1"/>
          </p:cNvSpPr>
          <p:nvPr>
            <p:ph type="ftr" sz="quarter" idx="11"/>
          </p:nvPr>
        </p:nvSpPr>
        <p:spPr/>
        <p:txBody>
          <a:bodyPr/>
          <a:lstStyle/>
          <a:p>
            <a:r>
              <a:rPr lang="fr-FR" smtClean="0"/>
              <a:t>TAMUR- Eco-quartier-Mobilité</a:t>
            </a:r>
            <a:endParaRPr lang="fr-FR"/>
          </a:p>
        </p:txBody>
      </p:sp>
      <p:sp>
        <p:nvSpPr>
          <p:cNvPr id="7" name="Espace réservé du numéro de diapositive 6"/>
          <p:cNvSpPr>
            <a:spLocks noGrp="1"/>
          </p:cNvSpPr>
          <p:nvPr>
            <p:ph type="sldNum" sz="quarter" idx="12"/>
          </p:nvPr>
        </p:nvSpPr>
        <p:spPr/>
        <p:txBody>
          <a:bodyPr/>
          <a:lstStyle/>
          <a:p>
            <a:fld id="{717A5D43-E28F-44EF-AFD0-2BD41B3E414F}" type="slidenum">
              <a:rPr lang="fr-FR" smtClean="0"/>
              <a:pPr/>
              <a:t>‹#›</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D57E594A-ADA1-455B-BA93-834D4F3618A1}" type="datetime1">
              <a:rPr lang="fr-FR" smtClean="0"/>
              <a:t>19/03/14</a:t>
            </a:fld>
            <a:endParaRPr lang="fr-FR"/>
          </a:p>
        </p:txBody>
      </p:sp>
      <p:sp>
        <p:nvSpPr>
          <p:cNvPr id="8" name="Espace réservé du pied de page 7"/>
          <p:cNvSpPr>
            <a:spLocks noGrp="1"/>
          </p:cNvSpPr>
          <p:nvPr>
            <p:ph type="ftr" sz="quarter" idx="11"/>
          </p:nvPr>
        </p:nvSpPr>
        <p:spPr/>
        <p:txBody>
          <a:bodyPr/>
          <a:lstStyle/>
          <a:p>
            <a:r>
              <a:rPr lang="fr-FR" smtClean="0"/>
              <a:t>TAMUR- Eco-quartier-Mobilité</a:t>
            </a:r>
            <a:endParaRPr lang="fr-FR"/>
          </a:p>
        </p:txBody>
      </p:sp>
      <p:sp>
        <p:nvSpPr>
          <p:cNvPr id="9" name="Espace réservé du numéro de diapositive 8"/>
          <p:cNvSpPr>
            <a:spLocks noGrp="1"/>
          </p:cNvSpPr>
          <p:nvPr>
            <p:ph type="sldNum" sz="quarter" idx="12"/>
          </p:nvPr>
        </p:nvSpPr>
        <p:spPr/>
        <p:txBody>
          <a:bodyPr/>
          <a:lstStyle/>
          <a:p>
            <a:fld id="{717A5D43-E28F-44EF-AFD0-2BD41B3E414F}" type="slidenum">
              <a:rPr lang="fr-FR" smtClean="0"/>
              <a:pPr/>
              <a:t>‹#›</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30731FF9-4E23-452E-ACCB-6C217236F266}" type="datetime1">
              <a:rPr lang="fr-FR" smtClean="0"/>
              <a:t>19/03/14</a:t>
            </a:fld>
            <a:endParaRPr lang="fr-FR"/>
          </a:p>
        </p:txBody>
      </p:sp>
      <p:sp>
        <p:nvSpPr>
          <p:cNvPr id="7" name="Espace réservé du numéro de diapositive 6"/>
          <p:cNvSpPr>
            <a:spLocks noGrp="1"/>
          </p:cNvSpPr>
          <p:nvPr>
            <p:ph type="sldNum" sz="quarter" idx="11"/>
          </p:nvPr>
        </p:nvSpPr>
        <p:spPr/>
        <p:txBody>
          <a:bodyPr rtlCol="0"/>
          <a:lstStyle/>
          <a:p>
            <a:fld id="{717A5D43-E28F-44EF-AFD0-2BD41B3E414F}" type="slidenum">
              <a:rPr lang="fr-FR" smtClean="0"/>
              <a:pPr/>
              <a:t>‹#›</a:t>
            </a:fld>
            <a:endParaRPr lang="fr-FR"/>
          </a:p>
        </p:txBody>
      </p:sp>
      <p:sp>
        <p:nvSpPr>
          <p:cNvPr id="8" name="Espace réservé du pied de page 7"/>
          <p:cNvSpPr>
            <a:spLocks noGrp="1"/>
          </p:cNvSpPr>
          <p:nvPr>
            <p:ph type="ftr" sz="quarter" idx="12"/>
          </p:nvPr>
        </p:nvSpPr>
        <p:spPr/>
        <p:txBody>
          <a:bodyPr rtlCol="0"/>
          <a:lstStyle/>
          <a:p>
            <a:r>
              <a:rPr lang="fr-FR" smtClean="0"/>
              <a:t>TAMUR- Eco-quartier-Mobilité</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62B5A3-99AB-4B81-92B0-769C91BA3AFD}" type="datetime1">
              <a:rPr lang="fr-FR" smtClean="0"/>
              <a:t>19/03/14</a:t>
            </a:fld>
            <a:endParaRPr lang="fr-FR"/>
          </a:p>
        </p:txBody>
      </p:sp>
      <p:sp>
        <p:nvSpPr>
          <p:cNvPr id="3" name="Espace réservé du pied de page 2"/>
          <p:cNvSpPr>
            <a:spLocks noGrp="1"/>
          </p:cNvSpPr>
          <p:nvPr>
            <p:ph type="ftr" sz="quarter" idx="11"/>
          </p:nvPr>
        </p:nvSpPr>
        <p:spPr/>
        <p:txBody>
          <a:bodyPr/>
          <a:lstStyle/>
          <a:p>
            <a:r>
              <a:rPr lang="fr-FR" smtClean="0"/>
              <a:t>TAMUR- Eco-quartier-Mobilité</a:t>
            </a:r>
            <a:endParaRPr lang="fr-FR"/>
          </a:p>
        </p:txBody>
      </p:sp>
      <p:sp>
        <p:nvSpPr>
          <p:cNvPr id="4" name="Espace réservé du numéro de diapositive 3"/>
          <p:cNvSpPr>
            <a:spLocks noGrp="1"/>
          </p:cNvSpPr>
          <p:nvPr>
            <p:ph type="sldNum" sz="quarter" idx="12"/>
          </p:nvPr>
        </p:nvSpPr>
        <p:spPr/>
        <p:txBody>
          <a:bodyPr/>
          <a:lstStyle/>
          <a:p>
            <a:fld id="{717A5D43-E28F-44EF-AFD0-2BD41B3E414F}"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31A18545-F1B4-45C3-97D6-6BB51F06385E}" type="datetime1">
              <a:rPr lang="fr-FR" smtClean="0"/>
              <a:t>19/03/14</a:t>
            </a:fld>
            <a:endParaRPr lang="fr-FR"/>
          </a:p>
        </p:txBody>
      </p:sp>
      <p:sp>
        <p:nvSpPr>
          <p:cNvPr id="22" name="Espace réservé du numéro de diapositive 21"/>
          <p:cNvSpPr>
            <a:spLocks noGrp="1"/>
          </p:cNvSpPr>
          <p:nvPr>
            <p:ph type="sldNum" sz="quarter" idx="15"/>
          </p:nvPr>
        </p:nvSpPr>
        <p:spPr/>
        <p:txBody>
          <a:bodyPr rtlCol="0"/>
          <a:lstStyle/>
          <a:p>
            <a:fld id="{717A5D43-E28F-44EF-AFD0-2BD41B3E414F}" type="slidenum">
              <a:rPr lang="fr-FR" smtClean="0"/>
              <a:pPr/>
              <a:t>‹#›</a:t>
            </a:fld>
            <a:endParaRPr lang="fr-FR"/>
          </a:p>
        </p:txBody>
      </p:sp>
      <p:sp>
        <p:nvSpPr>
          <p:cNvPr id="23" name="Espace réservé du pied de page 22"/>
          <p:cNvSpPr>
            <a:spLocks noGrp="1"/>
          </p:cNvSpPr>
          <p:nvPr>
            <p:ph type="ftr" sz="quarter" idx="16"/>
          </p:nvPr>
        </p:nvSpPr>
        <p:spPr/>
        <p:txBody>
          <a:bodyPr rtlCol="0"/>
          <a:lstStyle/>
          <a:p>
            <a:r>
              <a:rPr lang="fr-FR" smtClean="0"/>
              <a:t>TAMUR- Eco-quartier-Mobilité</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2BDE42D3-1A0E-4D08-BFE9-5D6F31924E4B}" type="datetime1">
              <a:rPr lang="fr-FR" smtClean="0"/>
              <a:t>19/03/14</a:t>
            </a:fld>
            <a:endParaRPr lang="fr-FR"/>
          </a:p>
        </p:txBody>
      </p:sp>
      <p:sp>
        <p:nvSpPr>
          <p:cNvPr id="18" name="Espace réservé du numéro de diapositive 17"/>
          <p:cNvSpPr>
            <a:spLocks noGrp="1"/>
          </p:cNvSpPr>
          <p:nvPr>
            <p:ph type="sldNum" sz="quarter" idx="11"/>
          </p:nvPr>
        </p:nvSpPr>
        <p:spPr/>
        <p:txBody>
          <a:bodyPr rtlCol="0"/>
          <a:lstStyle/>
          <a:p>
            <a:fld id="{717A5D43-E28F-44EF-AFD0-2BD41B3E414F}" type="slidenum">
              <a:rPr lang="fr-FR" smtClean="0"/>
              <a:pPr/>
              <a:t>‹#›</a:t>
            </a:fld>
            <a:endParaRPr lang="fr-FR"/>
          </a:p>
        </p:txBody>
      </p:sp>
      <p:sp>
        <p:nvSpPr>
          <p:cNvPr id="21" name="Espace réservé du pied de page 20"/>
          <p:cNvSpPr>
            <a:spLocks noGrp="1"/>
          </p:cNvSpPr>
          <p:nvPr>
            <p:ph type="ftr" sz="quarter" idx="12"/>
          </p:nvPr>
        </p:nvSpPr>
        <p:spPr/>
        <p:txBody>
          <a:bodyPr rtlCol="0"/>
          <a:lstStyle/>
          <a:p>
            <a:r>
              <a:rPr lang="fr-FR" smtClean="0"/>
              <a:t>TAMUR- Eco-quartier-Mobilité</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79635F0-E553-4E40-818F-846085AD53D3}" type="datetime1">
              <a:rPr lang="fr-FR" smtClean="0"/>
              <a:t>19/03/14</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smtClean="0"/>
              <a:t>TAMUR- Eco-quartier-Mobilité</a:t>
            </a:r>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17A5D43-E28F-44EF-AFD0-2BD41B3E414F}"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L’éco-quartier</a:t>
            </a:r>
            <a:endParaRPr lang="fr-FR" dirty="0"/>
          </a:p>
        </p:txBody>
      </p:sp>
      <p:sp>
        <p:nvSpPr>
          <p:cNvPr id="3" name="Sous-titre 2"/>
          <p:cNvSpPr>
            <a:spLocks noGrp="1"/>
          </p:cNvSpPr>
          <p:nvPr>
            <p:ph type="subTitle" idx="1"/>
          </p:nvPr>
        </p:nvSpPr>
        <p:spPr/>
        <p:txBody>
          <a:bodyPr/>
          <a:lstStyle/>
          <a:p>
            <a:r>
              <a:rPr lang="fr-FR" dirty="0" smtClean="0"/>
              <a:t>Vue d’ensemble</a:t>
            </a:r>
            <a:endParaRPr lang="fr-FR" dirty="0"/>
          </a:p>
        </p:txBody>
      </p:sp>
      <p:sp>
        <p:nvSpPr>
          <p:cNvPr id="4" name="Rectangle 3"/>
          <p:cNvSpPr/>
          <p:nvPr/>
        </p:nvSpPr>
        <p:spPr>
          <a:xfrm>
            <a:off x="3347864" y="2471619"/>
            <a:ext cx="4896544" cy="923330"/>
          </a:xfrm>
          <a:prstGeom prst="rect">
            <a:avLst/>
          </a:prstGeom>
        </p:spPr>
        <p:txBody>
          <a:bodyPr wrap="square">
            <a:spAutoFit/>
          </a:bodyPr>
          <a:lstStyle/>
          <a:p>
            <a:r>
              <a:rPr lang="fr-FR" dirty="0"/>
              <a:t>« Dites-moi où vous êtes je vous dirai comment doit être votre </a:t>
            </a:r>
            <a:r>
              <a:rPr lang="fr-FR" dirty="0" smtClean="0"/>
              <a:t>éco-quartier»     			</a:t>
            </a:r>
            <a:r>
              <a:rPr lang="fr-FR" sz="1600" dirty="0" smtClean="0"/>
              <a:t>Franck Faucheux</a:t>
            </a:r>
            <a:endParaRPr lang="fr-FR" sz="16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005064"/>
            <a:ext cx="162349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95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Critiques des projets présentés</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717A5D43-E28F-44EF-AFD0-2BD41B3E414F}" type="slidenum">
              <a:rPr lang="fr-FR" smtClean="0"/>
              <a:pPr/>
              <a:t>10</a:t>
            </a:fld>
            <a:endParaRPr lang="fr-FR"/>
          </a:p>
        </p:txBody>
      </p:sp>
      <p:sp>
        <p:nvSpPr>
          <p:cNvPr id="6"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40291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Benchmark international</a:t>
            </a:r>
            <a:endParaRPr lang="fr-FR" dirty="0"/>
          </a:p>
        </p:txBody>
      </p:sp>
      <p:sp>
        <p:nvSpPr>
          <p:cNvPr id="3" name="Sous-titre 2"/>
          <p:cNvSpPr>
            <a:spLocks noGrp="1"/>
          </p:cNvSpPr>
          <p:nvPr>
            <p:ph type="subTitle" idx="1"/>
          </p:nvPr>
        </p:nvSpPr>
        <p:spPr/>
        <p:txBody>
          <a:bodyPr/>
          <a:lstStyle/>
          <a:p>
            <a:r>
              <a:rPr lang="fr-FR" dirty="0" smtClean="0"/>
              <a:t>Projets et labels</a:t>
            </a:r>
            <a:endParaRPr lang="fr-FR" dirty="0"/>
          </a:p>
        </p:txBody>
      </p:sp>
    </p:spTree>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Labels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BREEAM </a:t>
            </a:r>
            <a:r>
              <a:rPr lang="fr-FR" dirty="0" err="1" smtClean="0"/>
              <a:t>communities</a:t>
            </a:r>
            <a:r>
              <a:rPr lang="fr-FR" dirty="0" smtClean="0"/>
              <a:t> : aide à la mise en place de quartiers réellement durables et agréables à vivre.</a:t>
            </a:r>
          </a:p>
          <a:p>
            <a:r>
              <a:rPr lang="fr-FR" dirty="0" smtClean="0"/>
              <a:t>LEED </a:t>
            </a:r>
            <a:r>
              <a:rPr lang="fr-FR" dirty="0" smtClean="0">
                <a:sym typeface="Wingdings" pitchFamily="2" charset="2"/>
              </a:rPr>
              <a:t> </a:t>
            </a:r>
            <a:r>
              <a:rPr lang="fr-FR" dirty="0" err="1" smtClean="0">
                <a:sym typeface="Wingdings" pitchFamily="2" charset="2"/>
              </a:rPr>
              <a:t>Energy</a:t>
            </a:r>
            <a:r>
              <a:rPr lang="fr-FR" dirty="0" smtClean="0">
                <a:sym typeface="Wingdings" pitchFamily="2" charset="2"/>
              </a:rPr>
              <a:t> and </a:t>
            </a:r>
            <a:r>
              <a:rPr lang="fr-FR" dirty="0" err="1" smtClean="0">
                <a:sym typeface="Wingdings" pitchFamily="2" charset="2"/>
              </a:rPr>
              <a:t>environment</a:t>
            </a:r>
            <a:r>
              <a:rPr lang="fr-FR" dirty="0" smtClean="0">
                <a:sym typeface="Wingdings" pitchFamily="2" charset="2"/>
              </a:rPr>
              <a:t> (impacts sur l’homme et l’</a:t>
            </a:r>
            <a:r>
              <a:rPr lang="fr-FR" dirty="0" err="1" smtClean="0">
                <a:sym typeface="Wingdings" pitchFamily="2" charset="2"/>
              </a:rPr>
              <a:t>environneemnt</a:t>
            </a:r>
            <a:r>
              <a:rPr lang="fr-FR" dirty="0" smtClean="0">
                <a:sym typeface="Wingdings" pitchFamily="2" charset="2"/>
              </a:rPr>
              <a:t>)</a:t>
            </a:r>
            <a:endParaRPr lang="fr-FR" dirty="0" smtClean="0"/>
          </a:p>
          <a:p>
            <a:r>
              <a:rPr lang="fr-FR" dirty="0" smtClean="0"/>
              <a:t>SB </a:t>
            </a:r>
            <a:r>
              <a:rPr lang="fr-FR" dirty="0" err="1" smtClean="0"/>
              <a:t>tool</a:t>
            </a:r>
            <a:r>
              <a:rPr lang="fr-FR" dirty="0" smtClean="0"/>
              <a:t> </a:t>
            </a:r>
            <a:r>
              <a:rPr lang="fr-FR" dirty="0" smtClean="0">
                <a:sym typeface="Wingdings" pitchFamily="2" charset="2"/>
              </a:rPr>
              <a:t> </a:t>
            </a:r>
            <a:r>
              <a:rPr lang="fr-FR" dirty="0" err="1" smtClean="0">
                <a:sym typeface="Wingdings" pitchFamily="2" charset="2"/>
              </a:rPr>
              <a:t>Sustainable</a:t>
            </a:r>
            <a:r>
              <a:rPr lang="fr-FR" dirty="0" smtClean="0">
                <a:sym typeface="Wingdings" pitchFamily="2" charset="2"/>
              </a:rPr>
              <a:t> building</a:t>
            </a:r>
          </a:p>
          <a:p>
            <a:r>
              <a:rPr lang="fr-FR" dirty="0" smtClean="0">
                <a:sym typeface="Wingdings" pitchFamily="2" charset="2"/>
              </a:rPr>
              <a:t>Très centré sur l’environnement pour l’évaluation. Green labels</a:t>
            </a:r>
          </a:p>
          <a:p>
            <a:r>
              <a:rPr lang="fr-FR" dirty="0" smtClean="0">
                <a:sym typeface="Wingdings" pitchFamily="2" charset="2"/>
              </a:rPr>
              <a:t>Reproche fait à ces labels : empêcher la créativité en mettant des seuils à atteindre (différent du label </a:t>
            </a:r>
            <a:r>
              <a:rPr lang="fr-FR" dirty="0" err="1" smtClean="0">
                <a:sym typeface="Wingdings" pitchFamily="2" charset="2"/>
              </a:rPr>
              <a:t>écoquartier</a:t>
            </a:r>
            <a:r>
              <a:rPr lang="fr-FR" dirty="0" smtClean="0">
                <a:sym typeface="Wingdings" pitchFamily="2" charset="2"/>
              </a:rPr>
              <a:t>)</a:t>
            </a:r>
          </a:p>
          <a:p>
            <a:r>
              <a:rPr lang="fr-FR" dirty="0" smtClean="0">
                <a:sym typeface="Wingdings" pitchFamily="2" charset="2"/>
              </a:rPr>
              <a:t>Quel label pour quel preuve de durabilité ? Confusion (BREEAM)</a:t>
            </a:r>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12</a:t>
            </a:fld>
            <a:endParaRPr lang="fr-FR"/>
          </a:p>
        </p:txBody>
      </p:sp>
      <p:sp>
        <p:nvSpPr>
          <p:cNvPr id="5" name="Espace réservé du pied de page 4"/>
          <p:cNvSpPr>
            <a:spLocks noGrp="1"/>
          </p:cNvSpPr>
          <p:nvPr>
            <p:ph type="ftr" sz="quarter" idx="16"/>
          </p:nvPr>
        </p:nvSpPr>
        <p:spPr/>
        <p:txBody>
          <a:bodyPr/>
          <a:lstStyle/>
          <a:p>
            <a:r>
              <a:rPr lang="fr-FR" smtClean="0"/>
              <a:t>TAMUR- Eco-quartier-Mobilité</a:t>
            </a:r>
            <a:endParaRPr lang="fr-FR"/>
          </a:p>
        </p:txBody>
      </p:sp>
    </p:spTree>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grande diversité d’impulsions</a:t>
            </a:r>
            <a:endParaRPr lang="fr-FR" dirty="0"/>
          </a:p>
        </p:txBody>
      </p:sp>
      <p:sp>
        <p:nvSpPr>
          <p:cNvPr id="3" name="Espace réservé du contenu 2"/>
          <p:cNvSpPr>
            <a:spLocks noGrp="1"/>
          </p:cNvSpPr>
          <p:nvPr>
            <p:ph idx="1"/>
          </p:nvPr>
        </p:nvSpPr>
        <p:spPr/>
        <p:txBody>
          <a:bodyPr/>
          <a:lstStyle/>
          <a:p>
            <a:r>
              <a:rPr lang="fr-FR" dirty="0" smtClean="0"/>
              <a:t>Environnementales (</a:t>
            </a:r>
            <a:r>
              <a:rPr lang="fr-FR" dirty="0" err="1" smtClean="0"/>
              <a:t>Bedzed</a:t>
            </a:r>
            <a:r>
              <a:rPr lang="fr-FR" dirty="0" smtClean="0"/>
              <a:t>)</a:t>
            </a:r>
          </a:p>
          <a:p>
            <a:r>
              <a:rPr lang="fr-FR" dirty="0" smtClean="0"/>
              <a:t>Sociales (« sécuriser un quartier ») </a:t>
            </a:r>
            <a:r>
              <a:rPr lang="fr-FR" dirty="0" smtClean="0">
                <a:sym typeface="Wingdings" pitchFamily="2" charset="2"/>
              </a:rPr>
              <a:t> Augmentation de mixité (très critiqué)</a:t>
            </a:r>
            <a:endParaRPr lang="fr-FR" dirty="0" smtClean="0"/>
          </a:p>
          <a:p>
            <a:r>
              <a:rPr lang="fr-FR" dirty="0" smtClean="0"/>
              <a:t>Manque de logements</a:t>
            </a:r>
          </a:p>
          <a:p>
            <a:r>
              <a:rPr lang="fr-FR" dirty="0" smtClean="0"/>
              <a:t>Evénements internationaux (</a:t>
            </a:r>
            <a:r>
              <a:rPr lang="fr-FR" dirty="0" err="1" smtClean="0"/>
              <a:t>Kronsberg</a:t>
            </a:r>
            <a:r>
              <a:rPr lang="fr-FR" dirty="0" smtClean="0"/>
              <a:t>)</a:t>
            </a:r>
          </a:p>
          <a:p>
            <a:r>
              <a:rPr lang="fr-FR" dirty="0" smtClean="0"/>
              <a:t>Application des nouvelles technologies</a:t>
            </a:r>
          </a:p>
          <a:p>
            <a:r>
              <a:rPr lang="fr-FR" dirty="0" smtClean="0"/>
              <a:t>Politique nationale</a:t>
            </a:r>
          </a:p>
          <a:p>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13</a:t>
            </a:fld>
            <a:endParaRPr lang="fr-FR"/>
          </a:p>
        </p:txBody>
      </p:sp>
      <p:sp>
        <p:nvSpPr>
          <p:cNvPr id="5" name="Espace réservé du pied de page 4"/>
          <p:cNvSpPr>
            <a:spLocks noGrp="1"/>
          </p:cNvSpPr>
          <p:nvPr>
            <p:ph type="ftr" sz="quarter" idx="16"/>
          </p:nvPr>
        </p:nvSpPr>
        <p:spPr/>
        <p:txBody>
          <a:bodyPr/>
          <a:lstStyle/>
          <a:p>
            <a:r>
              <a:rPr lang="fr-FR" smtClean="0"/>
              <a:t>TAMUR- Eco-quartier-Mobilité</a:t>
            </a:r>
            <a:endParaRPr lang="fr-FR"/>
          </a:p>
        </p:txBody>
      </p:sp>
    </p:spTree>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Domaines essentiels pris en compte</a:t>
            </a:r>
            <a:endParaRPr lang="fr-FR" dirty="0"/>
          </a:p>
        </p:txBody>
      </p:sp>
      <p:sp>
        <p:nvSpPr>
          <p:cNvPr id="3" name="Espace réservé du contenu 2"/>
          <p:cNvSpPr>
            <a:spLocks noGrp="1"/>
          </p:cNvSpPr>
          <p:nvPr>
            <p:ph idx="1"/>
          </p:nvPr>
        </p:nvSpPr>
        <p:spPr/>
        <p:txBody>
          <a:bodyPr/>
          <a:lstStyle/>
          <a:p>
            <a:pPr>
              <a:buNone/>
            </a:pPr>
            <a:r>
              <a:rPr lang="fr-FR" dirty="0" smtClean="0"/>
              <a:t>Réponses apportées dans de nombreux domaines par quasiment tous les </a:t>
            </a:r>
            <a:r>
              <a:rPr lang="fr-FR" dirty="0" err="1" smtClean="0"/>
              <a:t>écoquartiers</a:t>
            </a:r>
            <a:endParaRPr lang="fr-FR" dirty="0" smtClean="0"/>
          </a:p>
          <a:p>
            <a:r>
              <a:rPr lang="fr-FR" dirty="0" smtClean="0"/>
              <a:t>Transport + Plan de mobilité </a:t>
            </a:r>
          </a:p>
          <a:p>
            <a:r>
              <a:rPr lang="fr-FR" dirty="0" smtClean="0"/>
              <a:t>Energie</a:t>
            </a:r>
          </a:p>
          <a:p>
            <a:r>
              <a:rPr lang="fr-FR" dirty="0" smtClean="0"/>
              <a:t>Eau et épuration</a:t>
            </a:r>
          </a:p>
          <a:p>
            <a:r>
              <a:rPr lang="fr-FR" dirty="0" smtClean="0"/>
              <a:t>Déchets</a:t>
            </a:r>
          </a:p>
          <a:p>
            <a:r>
              <a:rPr lang="fr-FR" dirty="0" smtClean="0"/>
              <a:t>Environnement</a:t>
            </a:r>
          </a:p>
          <a:p>
            <a:r>
              <a:rPr lang="fr-FR" dirty="0" smtClean="0"/>
              <a:t>Matériaux</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14</a:t>
            </a:fld>
            <a:endParaRPr lang="fr-FR"/>
          </a:p>
        </p:txBody>
      </p:sp>
      <p:sp>
        <p:nvSpPr>
          <p:cNvPr id="5" name="Espace réservé du pied de page 4"/>
          <p:cNvSpPr>
            <a:spLocks noGrp="1"/>
          </p:cNvSpPr>
          <p:nvPr>
            <p:ph type="ftr" sz="quarter" idx="16"/>
          </p:nvPr>
        </p:nvSpPr>
        <p:spPr/>
        <p:txBody>
          <a:bodyPr/>
          <a:lstStyle/>
          <a:p>
            <a:r>
              <a:rPr lang="fr-FR" smtClean="0"/>
              <a:t>TAMUR- Eco-quartier-Mobilité</a:t>
            </a:r>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7467600" cy="1143000"/>
          </a:xfrm>
        </p:spPr>
        <p:txBody>
          <a:bodyPr/>
          <a:lstStyle/>
          <a:p>
            <a:r>
              <a:rPr lang="fr-FR" dirty="0" smtClean="0"/>
              <a:t>Risques</a:t>
            </a:r>
            <a:endParaRPr lang="fr-FR" dirty="0"/>
          </a:p>
        </p:txBody>
      </p:sp>
      <p:sp>
        <p:nvSpPr>
          <p:cNvPr id="3" name="Espace réservé du contenu 2"/>
          <p:cNvSpPr>
            <a:spLocks noGrp="1"/>
          </p:cNvSpPr>
          <p:nvPr>
            <p:ph idx="1"/>
          </p:nvPr>
        </p:nvSpPr>
        <p:spPr/>
        <p:txBody>
          <a:bodyPr/>
          <a:lstStyle/>
          <a:p>
            <a:r>
              <a:rPr lang="fr-FR" dirty="0" smtClean="0"/>
              <a:t>Achat de voitures pour mauvaise prévision des besoins et mauvaise programmation des transports </a:t>
            </a:r>
          </a:p>
          <a:p>
            <a:r>
              <a:rPr lang="fr-FR" dirty="0" smtClean="0"/>
              <a:t>Stationnement sauvage hors du quartier si manque de places</a:t>
            </a:r>
          </a:p>
          <a:p>
            <a:r>
              <a:rPr lang="fr-FR" dirty="0" smtClean="0"/>
              <a:t>Technologies très avancées et compliquées</a:t>
            </a:r>
          </a:p>
          <a:p>
            <a:r>
              <a:rPr lang="fr-FR" dirty="0" smtClean="0"/>
              <a:t>Gentrification</a:t>
            </a:r>
          </a:p>
          <a:p>
            <a:r>
              <a:rPr lang="fr-FR" dirty="0" smtClean="0"/>
              <a:t>Gouvernance commune difficile</a:t>
            </a:r>
          </a:p>
          <a:p>
            <a:r>
              <a:rPr lang="fr-FR" dirty="0" smtClean="0"/>
              <a:t>Quartiers isolés</a:t>
            </a:r>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15</a:t>
            </a:fld>
            <a:endParaRPr lang="fr-FR"/>
          </a:p>
        </p:txBody>
      </p:sp>
      <p:sp>
        <p:nvSpPr>
          <p:cNvPr id="5" name="Espace réservé du pied de page 4"/>
          <p:cNvSpPr>
            <a:spLocks noGrp="1"/>
          </p:cNvSpPr>
          <p:nvPr>
            <p:ph type="ftr" sz="quarter" idx="16"/>
          </p:nvPr>
        </p:nvSpPr>
        <p:spPr/>
        <p:txBody>
          <a:bodyPr/>
          <a:lstStyle/>
          <a:p>
            <a:r>
              <a:rPr lang="fr-FR" smtClean="0"/>
              <a:t>TAMUR- Eco-quartier-Mobilité</a:t>
            </a:r>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Facteurs de réussite</a:t>
            </a:r>
            <a:endParaRPr lang="fr-FR" dirty="0"/>
          </a:p>
        </p:txBody>
      </p:sp>
      <p:sp>
        <p:nvSpPr>
          <p:cNvPr id="3" name="Espace réservé du contenu 2"/>
          <p:cNvSpPr>
            <a:spLocks noGrp="1"/>
          </p:cNvSpPr>
          <p:nvPr>
            <p:ph idx="1"/>
          </p:nvPr>
        </p:nvSpPr>
        <p:spPr/>
        <p:txBody>
          <a:bodyPr>
            <a:normAutofit fontScale="92500"/>
          </a:bodyPr>
          <a:lstStyle/>
          <a:p>
            <a:r>
              <a:rPr lang="fr-FR" dirty="0" smtClean="0"/>
              <a:t>Attitude des habitants (problèmes à </a:t>
            </a:r>
            <a:r>
              <a:rPr lang="fr-FR" dirty="0" err="1" smtClean="0"/>
              <a:t>Bedzed</a:t>
            </a:r>
            <a:r>
              <a:rPr lang="fr-FR" dirty="0" smtClean="0"/>
              <a:t>) </a:t>
            </a:r>
            <a:r>
              <a:rPr lang="fr-FR" dirty="0" smtClean="0">
                <a:sym typeface="Wingdings" pitchFamily="2" charset="2"/>
              </a:rPr>
              <a:t> Implication amont nécessaire</a:t>
            </a:r>
            <a:endParaRPr lang="fr-FR" dirty="0" smtClean="0"/>
          </a:p>
          <a:p>
            <a:r>
              <a:rPr lang="fr-FR" dirty="0" smtClean="0"/>
              <a:t>Partir du social et du service aux habitants (Vauban)</a:t>
            </a:r>
          </a:p>
          <a:p>
            <a:r>
              <a:rPr lang="fr-FR" dirty="0" smtClean="0"/>
              <a:t>Innovation technique (</a:t>
            </a:r>
            <a:r>
              <a:rPr lang="fr-FR" dirty="0" err="1" smtClean="0"/>
              <a:t>Hammerby</a:t>
            </a:r>
            <a:r>
              <a:rPr lang="fr-FR" dirty="0" smtClean="0"/>
              <a:t>)</a:t>
            </a:r>
          </a:p>
          <a:p>
            <a:r>
              <a:rPr lang="fr-FR" dirty="0" smtClean="0"/>
              <a:t>Simplicité d’utilisation des technologies (problèmes à </a:t>
            </a:r>
            <a:r>
              <a:rPr lang="fr-FR" dirty="0" err="1" smtClean="0"/>
              <a:t>Bedzed</a:t>
            </a:r>
            <a:r>
              <a:rPr lang="fr-FR" dirty="0" smtClean="0"/>
              <a:t>)</a:t>
            </a:r>
          </a:p>
          <a:p>
            <a:r>
              <a:rPr lang="fr-FR" dirty="0" smtClean="0"/>
              <a:t>Composante économique du programme (</a:t>
            </a:r>
            <a:r>
              <a:rPr lang="fr-FR" dirty="0" err="1" smtClean="0"/>
              <a:t>Vesterbro</a:t>
            </a:r>
            <a:r>
              <a:rPr lang="fr-FR" dirty="0" smtClean="0"/>
              <a:t>)</a:t>
            </a:r>
          </a:p>
          <a:p>
            <a:r>
              <a:rPr lang="fr-FR" dirty="0" smtClean="0"/>
              <a:t>Adéquation volonté sociale et mesures(problèmes à </a:t>
            </a:r>
            <a:r>
              <a:rPr lang="fr-FR" dirty="0" err="1" smtClean="0"/>
              <a:t>Vesterbro</a:t>
            </a:r>
            <a:r>
              <a:rPr lang="fr-FR" dirty="0" smtClean="0"/>
              <a:t>)</a:t>
            </a:r>
          </a:p>
          <a:p>
            <a:r>
              <a:rPr lang="fr-FR" dirty="0" smtClean="0"/>
              <a:t>Travaux de courte durée dans zone déjà habitée</a:t>
            </a:r>
          </a:p>
          <a:p>
            <a:r>
              <a:rPr lang="fr-FR" dirty="0" smtClean="0"/>
              <a:t>Prise en compte de l’environnement (commerces, desserte transports) </a:t>
            </a:r>
            <a:r>
              <a:rPr lang="fr-FR" dirty="0" smtClean="0">
                <a:sym typeface="Wingdings" pitchFamily="2" charset="2"/>
              </a:rPr>
              <a:t></a:t>
            </a:r>
            <a:r>
              <a:rPr lang="fr-FR" dirty="0" smtClean="0"/>
              <a:t> vision intégrée</a:t>
            </a:r>
          </a:p>
          <a:p>
            <a:pPr>
              <a:buNone/>
            </a:pPr>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16</a:t>
            </a:fld>
            <a:endParaRPr lang="fr-FR"/>
          </a:p>
        </p:txBody>
      </p:sp>
      <p:sp>
        <p:nvSpPr>
          <p:cNvPr id="5" name="Espace réservé du pied de page 4"/>
          <p:cNvSpPr>
            <a:spLocks noGrp="1"/>
          </p:cNvSpPr>
          <p:nvPr>
            <p:ph type="ftr" sz="quarter" idx="16"/>
          </p:nvPr>
        </p:nvSpPr>
        <p:spPr/>
        <p:txBody>
          <a:bodyPr/>
          <a:lstStyle/>
          <a:p>
            <a:r>
              <a:rPr lang="fr-FR" dirty="0" smtClean="0"/>
              <a:t>TAMUR- Eco-quartier-Mobilité</a:t>
            </a: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 sont ces quartiers?</a:t>
            </a:r>
            <a:endParaRPr lang="fr-FR" dirty="0"/>
          </a:p>
        </p:txBody>
      </p:sp>
      <p:sp>
        <p:nvSpPr>
          <p:cNvPr id="3" name="Espace réservé du contenu 2"/>
          <p:cNvSpPr>
            <a:spLocks noGrp="1"/>
          </p:cNvSpPr>
          <p:nvPr>
            <p:ph idx="1"/>
          </p:nvPr>
        </p:nvSpPr>
        <p:spPr/>
        <p:txBody>
          <a:bodyPr>
            <a:normAutofit/>
          </a:bodyPr>
          <a:lstStyle/>
          <a:p>
            <a:r>
              <a:rPr lang="fr-FR" dirty="0" smtClean="0"/>
              <a:t>L’avenir de la ville ?</a:t>
            </a:r>
          </a:p>
          <a:p>
            <a:r>
              <a:rPr lang="fr-FR" dirty="0" smtClean="0"/>
              <a:t>Les </a:t>
            </a:r>
            <a:r>
              <a:rPr lang="fr-FR" dirty="0" err="1" smtClean="0"/>
              <a:t>écoquartiers</a:t>
            </a:r>
            <a:r>
              <a:rPr lang="fr-FR" dirty="0" smtClean="0"/>
              <a:t> sont des incubateurs pour l’innovation ? : </a:t>
            </a:r>
            <a:r>
              <a:rPr lang="en-US" sz="1600" b="1" i="1" dirty="0" smtClean="0"/>
              <a:t>“</a:t>
            </a:r>
            <a:r>
              <a:rPr lang="en-US" sz="1600" i="1" dirty="0" smtClean="0"/>
              <a:t>Powerful way to address many of their pressing challenges, from climate change to neighborhood degradation. In response, we're creating a convening, advocacy, technical assistance and research platform to inform and drive ... innovation -- strategic in nature, collaborative in approach and practical in application.”</a:t>
            </a:r>
          </a:p>
          <a:p>
            <a:r>
              <a:rPr lang="fr-FR" dirty="0" smtClean="0"/>
              <a:t>Justification pour l’extension urbaine ?</a:t>
            </a:r>
          </a:p>
          <a:p>
            <a:r>
              <a:rPr lang="fr-FR" dirty="0" smtClean="0"/>
              <a:t>Une goutte d’eau dans l’océan du parc immobilier ?</a:t>
            </a:r>
          </a:p>
          <a:p>
            <a:r>
              <a:rPr lang="fr-FR" dirty="0" smtClean="0"/>
              <a:t>Un mirage ?</a:t>
            </a:r>
            <a:r>
              <a:rPr lang="en-US" dirty="0" smtClean="0"/>
              <a:t/>
            </a:r>
            <a:br>
              <a:rPr lang="en-US" dirty="0" smtClean="0"/>
            </a:br>
            <a:endParaRPr lang="en-US" b="1" dirty="0"/>
          </a:p>
          <a:p>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17</a:t>
            </a:fld>
            <a:endParaRPr lang="fr-FR"/>
          </a:p>
        </p:txBody>
      </p:sp>
      <p:sp>
        <p:nvSpPr>
          <p:cNvPr id="5" name="Espace réservé du pied de page 4"/>
          <p:cNvSpPr>
            <a:spLocks noGrp="1"/>
          </p:cNvSpPr>
          <p:nvPr>
            <p:ph type="ftr" sz="quarter" idx="16"/>
          </p:nvPr>
        </p:nvSpPr>
        <p:spPr/>
        <p:txBody>
          <a:bodyPr/>
          <a:lstStyle/>
          <a:p>
            <a:r>
              <a:rPr lang="fr-FR" smtClean="0"/>
              <a:t>TAMUR- Eco-quartier-Mobilité</a:t>
            </a:r>
            <a:endParaRPr lang="fr-FR"/>
          </a:p>
        </p:txBody>
      </p:sp>
    </p:spTree>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A.3. Des indicateurs pour évaluer les </a:t>
            </a:r>
            <a:r>
              <a:rPr lang="fr-FR" dirty="0" err="1" smtClean="0"/>
              <a:t>écoquartiers</a:t>
            </a:r>
            <a:endParaRPr lang="fr-FR" dirty="0"/>
          </a:p>
        </p:txBody>
      </p:sp>
      <p:sp>
        <p:nvSpPr>
          <p:cNvPr id="3" name="Espace réservé du contenu 2"/>
          <p:cNvSpPr>
            <a:spLocks noGrp="1"/>
          </p:cNvSpPr>
          <p:nvPr>
            <p:ph idx="1"/>
          </p:nvPr>
        </p:nvSpPr>
        <p:spPr>
          <a:xfrm>
            <a:off x="457200" y="1600200"/>
            <a:ext cx="8579296" cy="4525963"/>
          </a:xfrm>
        </p:spPr>
        <p:txBody>
          <a:bodyPr>
            <a:normAutofit/>
          </a:bodyPr>
          <a:lstStyle/>
          <a:p>
            <a:r>
              <a:rPr lang="fr-FR" dirty="0" smtClean="0"/>
              <a:t>Label </a:t>
            </a:r>
            <a:r>
              <a:rPr lang="fr-FR" dirty="0" err="1" smtClean="0"/>
              <a:t>Ecoquartiers</a:t>
            </a:r>
            <a:r>
              <a:rPr lang="fr-FR" dirty="0" smtClean="0"/>
              <a:t> : 20 critères d’évaluation (orientations générales et volontaristes) :</a:t>
            </a:r>
          </a:p>
          <a:p>
            <a:pPr marL="754380" lvl="1" indent="-457200"/>
            <a:r>
              <a:rPr lang="fr-FR" dirty="0" smtClean="0"/>
              <a:t>Densité brute, espaces verts, mixités sociales et fonctionnelles</a:t>
            </a:r>
          </a:p>
          <a:p>
            <a:pPr lvl="1"/>
            <a:endParaRPr lang="fr-FR" dirty="0" smtClean="0"/>
          </a:p>
          <a:p>
            <a:r>
              <a:rPr lang="fr-FR" dirty="0" smtClean="0"/>
              <a:t>Mais nécessité d’une évaluation systématique :</a:t>
            </a:r>
          </a:p>
          <a:p>
            <a:pPr lvl="1"/>
            <a:r>
              <a:rPr lang="fr-FR" dirty="0" smtClean="0"/>
              <a:t>Critères tangibles et objectifs chiffrés</a:t>
            </a:r>
          </a:p>
          <a:p>
            <a:pPr lvl="1"/>
            <a:r>
              <a:rPr lang="fr-FR" dirty="0" smtClean="0"/>
              <a:t>Méthodologie d’évaluation (adaptation du projet si nécessaire)</a:t>
            </a:r>
          </a:p>
          <a:p>
            <a:pPr marL="457200" lvl="1" indent="0">
              <a:buNone/>
            </a:pP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18</a:t>
            </a:fld>
            <a:endParaRPr lang="fr-FR"/>
          </a:p>
        </p:txBody>
      </p:sp>
    </p:spTree>
    <p:extLst>
      <p:ext uri="{BB962C8B-B14F-4D97-AF65-F5344CB8AC3E}">
        <p14:creationId xmlns:p14="http://schemas.microsoft.com/office/powerpoint/2010/main" val="1741178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A.3. Propositions d’indicateurs quantifiables pour les transports</a:t>
            </a:r>
            <a:endParaRPr lang="fr-FR" dirty="0"/>
          </a:p>
        </p:txBody>
      </p:sp>
      <p:sp>
        <p:nvSpPr>
          <p:cNvPr id="3" name="Espace réservé du contenu 2"/>
          <p:cNvSpPr>
            <a:spLocks noGrp="1"/>
          </p:cNvSpPr>
          <p:nvPr>
            <p:ph idx="1"/>
          </p:nvPr>
        </p:nvSpPr>
        <p:spPr>
          <a:xfrm>
            <a:off x="395536" y="1700808"/>
            <a:ext cx="8568952" cy="5472608"/>
          </a:xfrm>
        </p:spPr>
        <p:txBody>
          <a:bodyPr>
            <a:normAutofit fontScale="77500" lnSpcReduction="20000"/>
          </a:bodyPr>
          <a:lstStyle/>
          <a:p>
            <a:r>
              <a:rPr lang="fr-FR" dirty="0" smtClean="0"/>
              <a:t>Accessibilité (p</a:t>
            </a:r>
            <a:r>
              <a:rPr lang="fr-FR" sz="2500" dirty="0" smtClean="0"/>
              <a:t>ourcentage </a:t>
            </a:r>
            <a:r>
              <a:rPr lang="fr-FR" sz="2500" dirty="0"/>
              <a:t>de logements à proximité des transports en </a:t>
            </a:r>
            <a:r>
              <a:rPr lang="fr-FR" sz="2500" dirty="0" smtClean="0"/>
              <a:t>commun)</a:t>
            </a:r>
            <a:endParaRPr lang="fr-FR" dirty="0" smtClean="0"/>
          </a:p>
          <a:p>
            <a:r>
              <a:rPr lang="fr-FR" dirty="0" smtClean="0"/>
              <a:t>Question de la place de la voiture dans les </a:t>
            </a:r>
            <a:r>
              <a:rPr lang="fr-FR" dirty="0" err="1" smtClean="0"/>
              <a:t>écoquartiers</a:t>
            </a:r>
            <a:r>
              <a:rPr lang="fr-FR" dirty="0" smtClean="0"/>
              <a:t> (taux de motorisation, part modale de la voiture, …)</a:t>
            </a:r>
          </a:p>
          <a:p>
            <a:pPr marL="114300" indent="0">
              <a:buNone/>
            </a:pPr>
            <a:r>
              <a:rPr lang="fr-FR" sz="1900" dirty="0" err="1" smtClean="0"/>
              <a:t>cf</a:t>
            </a:r>
            <a:r>
              <a:rPr lang="fr-FR" sz="1900" dirty="0" smtClean="0"/>
              <a:t> : </a:t>
            </a:r>
            <a:r>
              <a:rPr lang="fr-FR" sz="1900" dirty="0" err="1" smtClean="0"/>
              <a:t>Aw</a:t>
            </a:r>
            <a:r>
              <a:rPr lang="fr-FR" sz="1900" dirty="0" smtClean="0"/>
              <a:t> (2013) </a:t>
            </a:r>
            <a:r>
              <a:rPr lang="fr-FR" sz="1900" i="1" dirty="0" smtClean="0"/>
              <a:t>Articuler Urbanisme et Transports pour favoriser l’</a:t>
            </a:r>
            <a:r>
              <a:rPr lang="fr-FR" sz="1900" i="1" dirty="0" err="1" smtClean="0"/>
              <a:t>écomobilité</a:t>
            </a:r>
            <a:endParaRPr lang="fr-FR" sz="1900" i="1" dirty="0" smtClean="0"/>
          </a:p>
          <a:p>
            <a:pPr marL="114300" indent="0">
              <a:buNone/>
            </a:pPr>
            <a:endParaRPr lang="fr-FR" dirty="0" smtClean="0"/>
          </a:p>
          <a:p>
            <a:r>
              <a:rPr lang="fr-FR" dirty="0" smtClean="0"/>
              <a:t>Accessibilité </a:t>
            </a:r>
            <a:r>
              <a:rPr lang="fr-FR" dirty="0"/>
              <a:t>des TC</a:t>
            </a:r>
          </a:p>
          <a:p>
            <a:pPr lvl="1"/>
            <a:r>
              <a:rPr lang="fr-FR" i="1" dirty="0"/>
              <a:t>1 arrêt de TC tous les 400 m desservi toutes les 10 à 15 </a:t>
            </a:r>
            <a:r>
              <a:rPr lang="fr-FR" i="1" dirty="0" smtClean="0"/>
              <a:t>minutes</a:t>
            </a:r>
          </a:p>
          <a:p>
            <a:pPr marL="365760" lvl="1" indent="0">
              <a:buNone/>
            </a:pPr>
            <a:endParaRPr lang="fr-FR" i="1" dirty="0"/>
          </a:p>
          <a:p>
            <a:r>
              <a:rPr lang="fr-FR" dirty="0"/>
              <a:t>Réduction de l’utilisation des VP</a:t>
            </a:r>
          </a:p>
          <a:p>
            <a:pPr lvl="1"/>
            <a:r>
              <a:rPr lang="fr-FR" i="1" dirty="0"/>
              <a:t>Moins d’une place de parking par logement</a:t>
            </a:r>
          </a:p>
          <a:p>
            <a:pPr lvl="1"/>
            <a:r>
              <a:rPr lang="fr-FR" i="1" dirty="0"/>
              <a:t>0,6 m² dédiés aux vélos par logement</a:t>
            </a:r>
          </a:p>
          <a:p>
            <a:pPr lvl="1"/>
            <a:r>
              <a:rPr lang="fr-FR" i="1" dirty="0"/>
              <a:t>10% des places de parking dédiées à </a:t>
            </a:r>
            <a:r>
              <a:rPr lang="fr-FR" i="1" dirty="0" smtClean="0"/>
              <a:t>l’auto-partage</a:t>
            </a:r>
          </a:p>
          <a:p>
            <a:pPr marL="365760" lvl="1" indent="0">
              <a:buNone/>
            </a:pPr>
            <a:endParaRPr lang="fr-FR" i="1" dirty="0"/>
          </a:p>
          <a:p>
            <a:r>
              <a:rPr lang="fr-FR" dirty="0"/>
              <a:t>Emissions de GES</a:t>
            </a:r>
          </a:p>
          <a:p>
            <a:pPr lvl="1"/>
            <a:r>
              <a:rPr lang="fr-FR" dirty="0"/>
              <a:t>0 émission de carbone par les </a:t>
            </a:r>
            <a:r>
              <a:rPr lang="fr-FR" dirty="0" smtClean="0"/>
              <a:t>déplacements</a:t>
            </a:r>
          </a:p>
          <a:p>
            <a:pPr marL="114300" lvl="1" indent="0">
              <a:buNone/>
            </a:pPr>
            <a:r>
              <a:rPr lang="fr-FR" sz="1900" dirty="0" err="1"/>
              <a:t>cf</a:t>
            </a:r>
            <a:r>
              <a:rPr lang="fr-FR" sz="1900" dirty="0"/>
              <a:t> : </a:t>
            </a:r>
            <a:r>
              <a:rPr lang="fr-FR" sz="1900" dirty="0" err="1"/>
              <a:t>Saheb</a:t>
            </a:r>
            <a:r>
              <a:rPr lang="fr-FR" sz="1900" dirty="0"/>
              <a:t> (2008) Analyse critique des quartiers durables</a:t>
            </a:r>
          </a:p>
          <a:p>
            <a:endParaRPr lang="fr-FR" dirty="0" smtClean="0"/>
          </a:p>
          <a:p>
            <a:pPr marL="0" indent="0">
              <a:buNone/>
            </a:pPr>
            <a:r>
              <a:rPr lang="fr-FR" dirty="0"/>
              <a:t>	</a:t>
            </a:r>
            <a:endParaRPr lang="fr-FR" i="1"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19</a:t>
            </a:fld>
            <a:endParaRPr lang="fr-FR"/>
          </a:p>
        </p:txBody>
      </p:sp>
    </p:spTree>
    <p:extLst>
      <p:ext uri="{BB962C8B-B14F-4D97-AF65-F5344CB8AC3E}">
        <p14:creationId xmlns:p14="http://schemas.microsoft.com/office/powerpoint/2010/main" val="351891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A.1. l’éco-quartier</a:t>
            </a:r>
            <a:endParaRPr lang="fr-FR" dirty="0"/>
          </a:p>
        </p:txBody>
      </p:sp>
      <p:sp>
        <p:nvSpPr>
          <p:cNvPr id="3" name="Espace réservé du contenu 2"/>
          <p:cNvSpPr>
            <a:spLocks noGrp="1"/>
          </p:cNvSpPr>
          <p:nvPr>
            <p:ph sz="quarter" idx="1"/>
          </p:nvPr>
        </p:nvSpPr>
        <p:spPr>
          <a:xfrm>
            <a:off x="457200" y="1600200"/>
            <a:ext cx="8686800" cy="4925144"/>
          </a:xfrm>
        </p:spPr>
        <p:txBody>
          <a:bodyPr>
            <a:normAutofit/>
          </a:bodyPr>
          <a:lstStyle/>
          <a:p>
            <a:r>
              <a:rPr lang="fr-FR" dirty="0" smtClean="0"/>
              <a:t>2008: Loi Grenelle - 1ere notion d’éco-quartier</a:t>
            </a:r>
          </a:p>
          <a:p>
            <a:r>
              <a:rPr lang="fr-FR" dirty="0" smtClean="0"/>
              <a:t>2009-2011: Concours éco-quartiers</a:t>
            </a:r>
          </a:p>
          <a:p>
            <a:r>
              <a:rPr lang="fr-FR" dirty="0" smtClean="0"/>
              <a:t>2012: Lancement du Label éco-quartier</a:t>
            </a:r>
          </a:p>
          <a:p>
            <a:pPr marL="0" indent="0">
              <a:buNone/>
            </a:pPr>
            <a:r>
              <a:rPr lang="fr-FR" u="sng" dirty="0" smtClean="0"/>
              <a:t>Processus d’attribution</a:t>
            </a:r>
          </a:p>
          <a:p>
            <a:pPr marL="914400" lvl="1" indent="-514350">
              <a:buFont typeface="+mj-lt"/>
              <a:buAutoNum type="arabicPeriod"/>
            </a:pPr>
            <a:r>
              <a:rPr lang="fr-FR" dirty="0" smtClean="0"/>
              <a:t>Signer la Charte éco-quartier + principales orientations du projet</a:t>
            </a:r>
          </a:p>
          <a:p>
            <a:pPr marL="914400" lvl="1" indent="-514350">
              <a:buFont typeface="+mj-lt"/>
              <a:buAutoNum type="arabicPeriod"/>
            </a:pPr>
            <a:r>
              <a:rPr lang="fr-FR" dirty="0" smtClean="0"/>
              <a:t>Remplir </a:t>
            </a:r>
            <a:r>
              <a:rPr lang="fr-FR" dirty="0"/>
              <a:t>le dossier de </a:t>
            </a:r>
            <a:r>
              <a:rPr lang="fr-FR" dirty="0" smtClean="0"/>
              <a:t>labellisation</a:t>
            </a:r>
          </a:p>
          <a:p>
            <a:pPr marL="914400" lvl="1" indent="-514350">
              <a:buFont typeface="+mj-lt"/>
              <a:buAutoNum type="arabicPeriod"/>
            </a:pPr>
            <a:r>
              <a:rPr lang="fr-FR" dirty="0" smtClean="0"/>
              <a:t>Evaluation du dossier par un trio d’experts + accompagnement (éventuel)</a:t>
            </a:r>
          </a:p>
          <a:p>
            <a:pPr marL="914400" lvl="1" indent="-514350">
              <a:buFont typeface="+mj-lt"/>
              <a:buAutoNum type="arabicPeriod"/>
            </a:pPr>
            <a:r>
              <a:rPr lang="fr-FR" dirty="0" smtClean="0"/>
              <a:t>Attribution si au moins 50% des espaces et équipements publics et 30% des bâtiments sont livrés</a:t>
            </a:r>
          </a:p>
          <a:p>
            <a:pPr marL="0" indent="0">
              <a:buNone/>
            </a:pPr>
            <a:endParaRPr lang="fr-FR" dirty="0" smtClean="0"/>
          </a:p>
          <a:p>
            <a:pPr marL="0" indent="0">
              <a:buNone/>
            </a:pP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2</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3816012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Critères quantifiables pour les bâtiments HQE</a:t>
            </a:r>
            <a:endParaRPr lang="fr-FR" dirty="0"/>
          </a:p>
        </p:txBody>
      </p:sp>
      <p:sp>
        <p:nvSpPr>
          <p:cNvPr id="3" name="Espace réservé du contenu 2"/>
          <p:cNvSpPr>
            <a:spLocks noGrp="1"/>
          </p:cNvSpPr>
          <p:nvPr>
            <p:ph idx="1"/>
          </p:nvPr>
        </p:nvSpPr>
        <p:spPr/>
        <p:txBody>
          <a:bodyPr/>
          <a:lstStyle/>
          <a:p>
            <a:r>
              <a:rPr lang="fr-FR" dirty="0" smtClean="0"/>
              <a:t>Quelques exemples d’éco-quartiers :</a:t>
            </a:r>
          </a:p>
          <a:p>
            <a:pPr marL="0" indent="0">
              <a:buNone/>
            </a:pPr>
            <a:endParaRPr lang="fr-FR" dirty="0" smtClean="0"/>
          </a:p>
        </p:txBody>
      </p:sp>
      <p:pic>
        <p:nvPicPr>
          <p:cNvPr id="4098" name="Picture 2" descr="C:\Users\Francois\Documents\My Screen Captures\Saheb (2008) - Analyse critique des quartiers durables.pdf - Adobe Rea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52" y="2420888"/>
            <a:ext cx="7409935" cy="307241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6" name="Espace réservé du numéro de diapositive 5"/>
          <p:cNvSpPr>
            <a:spLocks noGrp="1"/>
          </p:cNvSpPr>
          <p:nvPr>
            <p:ph type="sldNum" sz="quarter" idx="15"/>
          </p:nvPr>
        </p:nvSpPr>
        <p:spPr/>
        <p:txBody>
          <a:bodyPr/>
          <a:lstStyle/>
          <a:p>
            <a:fld id="{717A5D43-E28F-44EF-AFD0-2BD41B3E414F}" type="slidenum">
              <a:rPr lang="fr-FR" smtClean="0"/>
              <a:pPr/>
              <a:t>20</a:t>
            </a:fld>
            <a:endParaRPr lang="fr-FR"/>
          </a:p>
        </p:txBody>
      </p:sp>
    </p:spTree>
    <p:extLst>
      <p:ext uri="{BB962C8B-B14F-4D97-AF65-F5344CB8AC3E}">
        <p14:creationId xmlns:p14="http://schemas.microsoft.com/office/powerpoint/2010/main" val="3624886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Indicateurs quantifiables </a:t>
            </a:r>
            <a:r>
              <a:rPr lang="fr-FR" dirty="0"/>
              <a:t>pour les bâtiments HQE</a:t>
            </a:r>
          </a:p>
        </p:txBody>
      </p:sp>
      <p:sp>
        <p:nvSpPr>
          <p:cNvPr id="3" name="Espace réservé du contenu 2"/>
          <p:cNvSpPr>
            <a:spLocks noGrp="1"/>
          </p:cNvSpPr>
          <p:nvPr>
            <p:ph idx="1"/>
          </p:nvPr>
        </p:nvSpPr>
        <p:spPr>
          <a:xfrm>
            <a:off x="251520" y="1600200"/>
            <a:ext cx="8892480" cy="5257800"/>
          </a:xfrm>
        </p:spPr>
        <p:txBody>
          <a:bodyPr>
            <a:normAutofit/>
          </a:bodyPr>
          <a:lstStyle/>
          <a:p>
            <a:r>
              <a:rPr lang="fr-FR" dirty="0"/>
              <a:t>Réduction des besoins énergétiques des </a:t>
            </a:r>
            <a:r>
              <a:rPr lang="fr-FR" dirty="0" smtClean="0"/>
              <a:t>bâtiments</a:t>
            </a:r>
          </a:p>
          <a:p>
            <a:pPr lvl="1"/>
            <a:r>
              <a:rPr lang="fr-FR" dirty="0" smtClean="0"/>
              <a:t>Consommation </a:t>
            </a:r>
            <a:r>
              <a:rPr lang="fr-FR" dirty="0"/>
              <a:t>annuelle en énergie primaire tous </a:t>
            </a:r>
            <a:r>
              <a:rPr lang="fr-FR" dirty="0" smtClean="0"/>
              <a:t>usages confondus </a:t>
            </a:r>
            <a:r>
              <a:rPr lang="fr-FR" dirty="0"/>
              <a:t>&lt; 120 </a:t>
            </a:r>
            <a:r>
              <a:rPr lang="fr-FR" dirty="0" smtClean="0"/>
              <a:t>kWh/m².an</a:t>
            </a:r>
          </a:p>
          <a:p>
            <a:pPr marL="411480" lvl="1" indent="0">
              <a:buNone/>
            </a:pPr>
            <a:endParaRPr lang="fr-FR" dirty="0"/>
          </a:p>
          <a:p>
            <a:r>
              <a:rPr lang="fr-FR" dirty="0"/>
              <a:t>Production de l’énergie par </a:t>
            </a:r>
            <a:r>
              <a:rPr lang="fr-FR" dirty="0" smtClean="0"/>
              <a:t>des énergies renouvelables </a:t>
            </a:r>
          </a:p>
          <a:p>
            <a:pPr lvl="1"/>
            <a:r>
              <a:rPr lang="fr-FR" dirty="0" smtClean="0"/>
              <a:t>100 </a:t>
            </a:r>
            <a:r>
              <a:rPr lang="fr-FR" dirty="0"/>
              <a:t>% des besoins énergétiques couverts par les </a:t>
            </a:r>
            <a:r>
              <a:rPr lang="fr-FR" dirty="0" smtClean="0"/>
              <a:t>énergies renouvelables</a:t>
            </a:r>
          </a:p>
          <a:p>
            <a:pPr marL="411480" lvl="1" indent="0">
              <a:buNone/>
            </a:pPr>
            <a:endParaRPr lang="fr-FR" dirty="0"/>
          </a:p>
          <a:p>
            <a:r>
              <a:rPr lang="fr-FR" dirty="0" smtClean="0"/>
              <a:t>0 émission de carbone </a:t>
            </a:r>
            <a:r>
              <a:rPr lang="fr-FR" dirty="0"/>
              <a:t>pour couvrir les besoins </a:t>
            </a:r>
            <a:r>
              <a:rPr lang="fr-FR" dirty="0" smtClean="0"/>
              <a:t>énergétiques des bâtiments</a:t>
            </a:r>
          </a:p>
          <a:p>
            <a:pPr marL="114300" indent="0">
              <a:buNone/>
            </a:pP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21</a:t>
            </a:fld>
            <a:endParaRPr lang="fr-FR"/>
          </a:p>
        </p:txBody>
      </p:sp>
    </p:spTree>
    <p:extLst>
      <p:ext uri="{BB962C8B-B14F-4D97-AF65-F5344CB8AC3E}">
        <p14:creationId xmlns:p14="http://schemas.microsoft.com/office/powerpoint/2010/main" val="2015806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Indicateurs environnementaux</a:t>
            </a:r>
            <a:endParaRPr lang="fr-FR" dirty="0"/>
          </a:p>
        </p:txBody>
      </p:sp>
      <p:sp>
        <p:nvSpPr>
          <p:cNvPr id="3" name="Espace réservé du contenu 2"/>
          <p:cNvSpPr>
            <a:spLocks noGrp="1"/>
          </p:cNvSpPr>
          <p:nvPr>
            <p:ph idx="1"/>
          </p:nvPr>
        </p:nvSpPr>
        <p:spPr>
          <a:xfrm>
            <a:off x="457200" y="1600200"/>
            <a:ext cx="8686800" cy="5069160"/>
          </a:xfrm>
        </p:spPr>
        <p:txBody>
          <a:bodyPr>
            <a:normAutofit/>
          </a:bodyPr>
          <a:lstStyle/>
          <a:p>
            <a:r>
              <a:rPr lang="fr-FR" dirty="0" smtClean="0"/>
              <a:t>Respect de la biodiversité</a:t>
            </a:r>
          </a:p>
          <a:p>
            <a:pPr lvl="1"/>
            <a:r>
              <a:rPr lang="fr-FR" sz="2600" dirty="0"/>
              <a:t>Rapport de 0,5 entre les surfaces bâties et les surfaces vertes</a:t>
            </a:r>
          </a:p>
          <a:p>
            <a:pPr lvl="1"/>
            <a:r>
              <a:rPr lang="fr-FR" sz="2600" dirty="0"/>
              <a:t>Au minimum 1 point vert tous les 200 m</a:t>
            </a:r>
          </a:p>
          <a:p>
            <a:pPr marL="0" indent="0">
              <a:buNone/>
            </a:pPr>
            <a:endParaRPr lang="fr-FR" dirty="0"/>
          </a:p>
          <a:p>
            <a:r>
              <a:rPr lang="fr-FR" dirty="0" smtClean="0"/>
              <a:t>Usage économe des ressources en eau</a:t>
            </a:r>
          </a:p>
          <a:p>
            <a:pPr lvl="1"/>
            <a:r>
              <a:rPr lang="fr-FR" sz="2600" dirty="0" smtClean="0"/>
              <a:t>Moins </a:t>
            </a:r>
            <a:r>
              <a:rPr lang="fr-FR" sz="2600" dirty="0"/>
              <a:t>de 100 Litres/jour/habitant</a:t>
            </a:r>
          </a:p>
          <a:p>
            <a:pPr lvl="1"/>
            <a:r>
              <a:rPr lang="fr-FR" sz="2600" dirty="0" smtClean="0"/>
              <a:t>100 </a:t>
            </a:r>
            <a:r>
              <a:rPr lang="fr-FR" sz="2600" dirty="0"/>
              <a:t>% d’eau de pluie réutilisée in-situ</a:t>
            </a:r>
          </a:p>
          <a:p>
            <a:pPr lvl="1"/>
            <a:r>
              <a:rPr lang="fr-FR" sz="2600" dirty="0" smtClean="0"/>
              <a:t>Au </a:t>
            </a:r>
            <a:r>
              <a:rPr lang="fr-FR" sz="2600" dirty="0"/>
              <a:t>minimum 20 % d’eau domestique </a:t>
            </a:r>
            <a:r>
              <a:rPr lang="fr-FR" sz="2600" dirty="0" smtClean="0"/>
              <a:t>réutilisée in-situ</a:t>
            </a:r>
          </a:p>
          <a:p>
            <a:pPr lvl="1"/>
            <a:endParaRPr lang="fr-FR" dirty="0" smtClean="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22</a:t>
            </a:fld>
            <a:endParaRPr lang="fr-FR"/>
          </a:p>
        </p:txBody>
      </p:sp>
    </p:spTree>
    <p:extLst>
      <p:ext uri="{BB962C8B-B14F-4D97-AF65-F5344CB8AC3E}">
        <p14:creationId xmlns:p14="http://schemas.microsoft.com/office/powerpoint/2010/main" val="810659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Indicateurs en matière de gestion des déchets </a:t>
            </a:r>
            <a:endParaRPr lang="fr-FR" dirty="0"/>
          </a:p>
        </p:txBody>
      </p:sp>
      <p:sp>
        <p:nvSpPr>
          <p:cNvPr id="3" name="Espace réservé du contenu 2"/>
          <p:cNvSpPr>
            <a:spLocks noGrp="1"/>
          </p:cNvSpPr>
          <p:nvPr>
            <p:ph idx="1"/>
          </p:nvPr>
        </p:nvSpPr>
        <p:spPr>
          <a:xfrm>
            <a:off x="457200" y="1600200"/>
            <a:ext cx="8579296" cy="4525963"/>
          </a:xfrm>
        </p:spPr>
        <p:txBody>
          <a:bodyPr>
            <a:normAutofit/>
          </a:bodyPr>
          <a:lstStyle/>
          <a:p>
            <a:r>
              <a:rPr lang="fr-FR" dirty="0"/>
              <a:t>Réduction de la quantité de </a:t>
            </a:r>
            <a:r>
              <a:rPr lang="fr-FR" dirty="0" smtClean="0"/>
              <a:t>déchets</a:t>
            </a:r>
          </a:p>
          <a:p>
            <a:pPr lvl="1"/>
            <a:r>
              <a:rPr lang="fr-FR" sz="2600" dirty="0"/>
              <a:t>Moins de 200 Kg de déchets/ </a:t>
            </a:r>
            <a:r>
              <a:rPr lang="fr-FR" sz="2600" dirty="0" smtClean="0"/>
              <a:t>habitant.an</a:t>
            </a:r>
          </a:p>
          <a:p>
            <a:pPr marL="411480" lvl="1" indent="0">
              <a:buNone/>
            </a:pPr>
            <a:endParaRPr lang="fr-FR" dirty="0"/>
          </a:p>
          <a:p>
            <a:r>
              <a:rPr lang="fr-FR" dirty="0" smtClean="0"/>
              <a:t>Mise </a:t>
            </a:r>
            <a:r>
              <a:rPr lang="fr-FR" dirty="0"/>
              <a:t>en place d’un tri permettant </a:t>
            </a:r>
            <a:r>
              <a:rPr lang="fr-FR" dirty="0" smtClean="0"/>
              <a:t>la valorisation des déchets</a:t>
            </a:r>
          </a:p>
          <a:p>
            <a:pPr lvl="1"/>
            <a:r>
              <a:rPr lang="fr-FR" sz="2600" dirty="0"/>
              <a:t>100 % de déchets </a:t>
            </a:r>
            <a:r>
              <a:rPr lang="fr-FR" sz="2600" dirty="0" smtClean="0"/>
              <a:t>valorisés</a:t>
            </a:r>
          </a:p>
          <a:p>
            <a:pPr marL="411480" lvl="1" indent="0">
              <a:buNone/>
            </a:pPr>
            <a:endParaRPr lang="fr-FR" dirty="0"/>
          </a:p>
          <a:p>
            <a:r>
              <a:rPr lang="fr-FR" dirty="0" smtClean="0"/>
              <a:t>Réduction </a:t>
            </a:r>
            <a:r>
              <a:rPr lang="fr-FR" dirty="0"/>
              <a:t>de la pollution due aux </a:t>
            </a:r>
            <a:r>
              <a:rPr lang="fr-FR" dirty="0" smtClean="0"/>
              <a:t>déchets</a:t>
            </a:r>
          </a:p>
          <a:p>
            <a:pPr lvl="1"/>
            <a:r>
              <a:rPr lang="fr-FR" sz="2600" dirty="0" smtClean="0"/>
              <a:t>0 émission de carbone pour les déchets</a:t>
            </a:r>
            <a:endParaRPr lang="fr-FR" sz="2600"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23</a:t>
            </a:fld>
            <a:endParaRPr lang="fr-FR"/>
          </a:p>
        </p:txBody>
      </p:sp>
    </p:spTree>
    <p:extLst>
      <p:ext uri="{BB962C8B-B14F-4D97-AF65-F5344CB8AC3E}">
        <p14:creationId xmlns:p14="http://schemas.microsoft.com/office/powerpoint/2010/main" val="262782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Indicateurs de durabilité sociale</a:t>
            </a:r>
            <a:endParaRPr lang="fr-FR" dirty="0"/>
          </a:p>
        </p:txBody>
      </p:sp>
      <p:sp>
        <p:nvSpPr>
          <p:cNvPr id="3" name="Espace réservé du contenu 2"/>
          <p:cNvSpPr>
            <a:spLocks noGrp="1"/>
          </p:cNvSpPr>
          <p:nvPr>
            <p:ph idx="1"/>
          </p:nvPr>
        </p:nvSpPr>
        <p:spPr/>
        <p:txBody>
          <a:bodyPr>
            <a:normAutofit/>
          </a:bodyPr>
          <a:lstStyle/>
          <a:p>
            <a:r>
              <a:rPr lang="fr-FR" dirty="0" smtClean="0"/>
              <a:t>Mixité sociale et intergénérationnelle</a:t>
            </a:r>
          </a:p>
          <a:p>
            <a:pPr lvl="1"/>
            <a:r>
              <a:rPr lang="fr-FR" dirty="0" smtClean="0"/>
              <a:t>25 </a:t>
            </a:r>
            <a:r>
              <a:rPr lang="fr-FR" dirty="0"/>
              <a:t>% de logements sociaux (loi SRU</a:t>
            </a:r>
            <a:r>
              <a:rPr lang="fr-FR" dirty="0" smtClean="0"/>
              <a:t>)</a:t>
            </a:r>
          </a:p>
          <a:p>
            <a:pPr marL="411480" lvl="1" indent="0">
              <a:buNone/>
            </a:pPr>
            <a:endParaRPr lang="fr-FR" dirty="0"/>
          </a:p>
          <a:p>
            <a:r>
              <a:rPr lang="fr-FR" dirty="0"/>
              <a:t>Participation des habitants aux projets du </a:t>
            </a:r>
            <a:r>
              <a:rPr lang="fr-FR" dirty="0" smtClean="0"/>
              <a:t>quartier</a:t>
            </a:r>
          </a:p>
          <a:p>
            <a:pPr lvl="1"/>
            <a:r>
              <a:rPr lang="fr-FR" dirty="0" smtClean="0"/>
              <a:t>30 % d’habitants participant aux projets du quartier</a:t>
            </a:r>
          </a:p>
          <a:p>
            <a:pPr marL="411480" lvl="1" indent="0">
              <a:buNone/>
            </a:pPr>
            <a:endParaRPr lang="fr-FR" dirty="0"/>
          </a:p>
          <a:p>
            <a:r>
              <a:rPr lang="fr-FR" dirty="0"/>
              <a:t>Education à </a:t>
            </a:r>
            <a:r>
              <a:rPr lang="fr-FR" dirty="0" smtClean="0"/>
              <a:t>l’environnement</a:t>
            </a:r>
          </a:p>
          <a:p>
            <a:pPr lvl="1"/>
            <a:r>
              <a:rPr lang="fr-FR" dirty="0" smtClean="0"/>
              <a:t>100 % d’habitants formés aux gestes de durabilité</a:t>
            </a:r>
            <a:endParaRPr lang="fr-FR" dirty="0"/>
          </a:p>
        </p:txBody>
      </p:sp>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24</a:t>
            </a:fld>
            <a:endParaRPr lang="fr-FR"/>
          </a:p>
        </p:txBody>
      </p:sp>
    </p:spTree>
    <p:extLst>
      <p:ext uri="{BB962C8B-B14F-4D97-AF65-F5344CB8AC3E}">
        <p14:creationId xmlns:p14="http://schemas.microsoft.com/office/powerpoint/2010/main" val="146581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Evaluation globale d’un projet</a:t>
            </a:r>
            <a:endParaRPr lang="fr-FR" dirty="0"/>
          </a:p>
        </p:txBody>
      </p:sp>
      <p:sp>
        <p:nvSpPr>
          <p:cNvPr id="3" name="Espace réservé du contenu 2"/>
          <p:cNvSpPr>
            <a:spLocks noGrp="1"/>
          </p:cNvSpPr>
          <p:nvPr>
            <p:ph idx="1"/>
          </p:nvPr>
        </p:nvSpPr>
        <p:spPr>
          <a:xfrm>
            <a:off x="467544" y="1268760"/>
            <a:ext cx="8229600" cy="5069160"/>
          </a:xfrm>
        </p:spPr>
        <p:txBody>
          <a:bodyPr>
            <a:normAutofit/>
          </a:bodyPr>
          <a:lstStyle/>
          <a:p>
            <a:r>
              <a:rPr lang="fr-FR" sz="2800" dirty="0" smtClean="0"/>
              <a:t>Quelques tentatives d’établissement d’analyses multicritères</a:t>
            </a:r>
            <a:endParaRPr lang="fr-FR" sz="2800" dirty="0"/>
          </a:p>
          <a:p>
            <a:r>
              <a:rPr lang="fr-FR" sz="2800" b="1" dirty="0" smtClean="0"/>
              <a:t>Projet européen HQE</a:t>
            </a:r>
            <a:r>
              <a:rPr lang="fr-FR" sz="2800" b="1" baseline="30000" dirty="0" smtClean="0"/>
              <a:t>2</a:t>
            </a:r>
            <a:r>
              <a:rPr lang="fr-FR" sz="2800" b="1" dirty="0" smtClean="0"/>
              <a:t>R : </a:t>
            </a:r>
          </a:p>
          <a:p>
            <a:pPr lvl="1"/>
            <a:r>
              <a:rPr lang="fr-FR" sz="2400" dirty="0" smtClean="0"/>
              <a:t>Notation des </a:t>
            </a:r>
            <a:r>
              <a:rPr lang="fr-FR" sz="2400" dirty="0" err="1" smtClean="0"/>
              <a:t>écoquartiers</a:t>
            </a:r>
            <a:r>
              <a:rPr lang="fr-FR" sz="2400" dirty="0" smtClean="0"/>
              <a:t> en fonction d’une grille d’évaluation (modèle INDI)</a:t>
            </a:r>
          </a:p>
          <a:p>
            <a:pPr lvl="1"/>
            <a:r>
              <a:rPr lang="fr-FR" sz="2400" dirty="0" smtClean="0"/>
              <a:t>21 critères notés selon leur impact, de très négatif à très positif (le jugement se fait sur la base d’un benchmark)</a:t>
            </a:r>
            <a:endParaRPr lang="fr-FR" sz="2400" dirty="0"/>
          </a:p>
        </p:txBody>
      </p:sp>
      <p:pic>
        <p:nvPicPr>
          <p:cNvPr id="1026" name="Picture 2" descr="C:\Users\Francois\Documents\My Screen Captures\PrtScr capture_2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221088"/>
            <a:ext cx="3926507" cy="249940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6" name="Espace réservé du numéro de diapositive 5"/>
          <p:cNvSpPr>
            <a:spLocks noGrp="1"/>
          </p:cNvSpPr>
          <p:nvPr>
            <p:ph type="sldNum" sz="quarter" idx="15"/>
          </p:nvPr>
        </p:nvSpPr>
        <p:spPr/>
        <p:txBody>
          <a:bodyPr/>
          <a:lstStyle/>
          <a:p>
            <a:fld id="{717A5D43-E28F-44EF-AFD0-2BD41B3E414F}" type="slidenum">
              <a:rPr lang="fr-FR" smtClean="0"/>
              <a:pPr/>
              <a:t>25</a:t>
            </a:fld>
            <a:endParaRPr lang="fr-FR"/>
          </a:p>
        </p:txBody>
      </p:sp>
    </p:spTree>
    <p:extLst>
      <p:ext uri="{BB962C8B-B14F-4D97-AF65-F5344CB8AC3E}">
        <p14:creationId xmlns:p14="http://schemas.microsoft.com/office/powerpoint/2010/main" val="195658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Label éco-quartier</a:t>
            </a:r>
            <a:endParaRPr lang="fr-FR" dirty="0"/>
          </a:p>
        </p:txBody>
      </p:sp>
      <p:sp>
        <p:nvSpPr>
          <p:cNvPr id="3" name="Espace réservé du contenu 2"/>
          <p:cNvSpPr>
            <a:spLocks noGrp="1"/>
          </p:cNvSpPr>
          <p:nvPr>
            <p:ph sz="quarter" idx="1"/>
          </p:nvPr>
        </p:nvSpPr>
        <p:spPr/>
        <p:txBody>
          <a:bodyPr>
            <a:normAutofit/>
          </a:bodyPr>
          <a:lstStyle/>
          <a:p>
            <a:r>
              <a:rPr lang="fr-FR" dirty="0" smtClean="0"/>
              <a:t>L’évaluation repose sur 20 engagements , 20 critères d’évaluation et 20 indicateurs chiffrés…</a:t>
            </a:r>
          </a:p>
          <a:p>
            <a:r>
              <a:rPr lang="fr-FR" dirty="0" smtClean="0"/>
              <a:t>Orientations générales:</a:t>
            </a:r>
          </a:p>
          <a:p>
            <a:pPr lvl="1"/>
            <a:r>
              <a:rPr lang="fr-FR" dirty="0"/>
              <a:t>Réaliser les projets </a:t>
            </a:r>
            <a:r>
              <a:rPr lang="fr-FR" dirty="0" smtClean="0"/>
              <a:t>répondant </a:t>
            </a:r>
            <a:r>
              <a:rPr lang="fr-FR" dirty="0"/>
              <a:t>aux besoins </a:t>
            </a:r>
            <a:r>
              <a:rPr lang="fr-FR" dirty="0" smtClean="0"/>
              <a:t>de </a:t>
            </a:r>
            <a:r>
              <a:rPr lang="fr-FR" dirty="0"/>
              <a:t>tous en s’appuyant </a:t>
            </a:r>
            <a:r>
              <a:rPr lang="fr-FR" dirty="0" smtClean="0"/>
              <a:t>sur </a:t>
            </a:r>
            <a:r>
              <a:rPr lang="fr-FR" dirty="0"/>
              <a:t>les ressources </a:t>
            </a:r>
            <a:r>
              <a:rPr lang="fr-FR" dirty="0" smtClean="0"/>
              <a:t>et </a:t>
            </a:r>
            <a:r>
              <a:rPr lang="fr-FR" dirty="0"/>
              <a:t>contraintes du </a:t>
            </a:r>
            <a:r>
              <a:rPr lang="fr-FR" dirty="0" smtClean="0"/>
              <a:t>territoire.</a:t>
            </a:r>
          </a:p>
          <a:p>
            <a:pPr lvl="1"/>
            <a:r>
              <a:rPr lang="fr-FR" dirty="0" smtClean="0"/>
              <a:t>Mettre </a:t>
            </a:r>
            <a:r>
              <a:rPr lang="fr-FR" dirty="0"/>
              <a:t>en œuvre </a:t>
            </a:r>
            <a:r>
              <a:rPr lang="fr-FR" dirty="0" smtClean="0"/>
              <a:t>les </a:t>
            </a:r>
            <a:r>
              <a:rPr lang="fr-FR" dirty="0"/>
              <a:t>conditions de </a:t>
            </a:r>
            <a:r>
              <a:rPr lang="fr-FR" dirty="0" smtClean="0"/>
              <a:t>la </a:t>
            </a:r>
            <a:r>
              <a:rPr lang="fr-FR" dirty="0"/>
              <a:t>mixité (sociale et </a:t>
            </a:r>
            <a:r>
              <a:rPr lang="fr-FR" dirty="0" smtClean="0"/>
              <a:t>intergénérationnelle</a:t>
            </a:r>
            <a:r>
              <a:rPr lang="fr-FR" dirty="0"/>
              <a:t>), </a:t>
            </a:r>
            <a:r>
              <a:rPr lang="fr-FR" dirty="0" smtClean="0"/>
              <a:t>du </a:t>
            </a:r>
            <a:r>
              <a:rPr lang="fr-FR" dirty="0"/>
              <a:t>bien-vivre ensemble </a:t>
            </a:r>
            <a:r>
              <a:rPr lang="fr-FR" dirty="0" smtClean="0"/>
              <a:t>et </a:t>
            </a:r>
            <a:r>
              <a:rPr lang="fr-FR" dirty="0"/>
              <a:t>de la </a:t>
            </a:r>
            <a:r>
              <a:rPr lang="fr-FR" dirty="0" smtClean="0"/>
              <a:t>solidarité…</a:t>
            </a:r>
          </a:p>
          <a:p>
            <a:r>
              <a:rPr lang="fr-FR" dirty="0" smtClean="0"/>
              <a:t>Engagement concernant la mobilité: </a:t>
            </a:r>
          </a:p>
          <a:p>
            <a:pPr lvl="1"/>
            <a:r>
              <a:rPr lang="fr-FR" dirty="0" smtClean="0"/>
              <a:t>Privilégier </a:t>
            </a:r>
            <a:r>
              <a:rPr lang="fr-FR" dirty="0"/>
              <a:t>les </a:t>
            </a:r>
            <a:r>
              <a:rPr lang="fr-FR" dirty="0" smtClean="0"/>
              <a:t>mobilités </a:t>
            </a:r>
            <a:r>
              <a:rPr lang="fr-FR" dirty="0"/>
              <a:t>douces </a:t>
            </a:r>
            <a:r>
              <a:rPr lang="fr-FR" dirty="0" smtClean="0"/>
              <a:t>et </a:t>
            </a:r>
            <a:r>
              <a:rPr lang="fr-FR" dirty="0"/>
              <a:t>le </a:t>
            </a:r>
            <a:r>
              <a:rPr lang="fr-FR" dirty="0" smtClean="0"/>
              <a:t>transport collectif </a:t>
            </a:r>
            <a:r>
              <a:rPr lang="fr-FR" dirty="0"/>
              <a:t>pour réduire </a:t>
            </a:r>
            <a:r>
              <a:rPr lang="fr-FR" dirty="0" smtClean="0"/>
              <a:t>la </a:t>
            </a:r>
            <a:r>
              <a:rPr lang="fr-FR" dirty="0"/>
              <a:t>dépendance </a:t>
            </a:r>
            <a:r>
              <a:rPr lang="fr-FR" dirty="0" smtClean="0"/>
              <a:t>à l’automobile.</a:t>
            </a:r>
          </a:p>
          <a:p>
            <a:pPr marL="0" indent="0">
              <a:buNone/>
            </a:pPr>
            <a:endParaRPr lang="fr-FR" dirty="0" smtClean="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3</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107797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Label éco-quartier</a:t>
            </a:r>
            <a:endParaRPr lang="fr-FR" dirty="0"/>
          </a:p>
        </p:txBody>
      </p:sp>
      <p:sp>
        <p:nvSpPr>
          <p:cNvPr id="3" name="Espace réservé du contenu 2"/>
          <p:cNvSpPr>
            <a:spLocks noGrp="1"/>
          </p:cNvSpPr>
          <p:nvPr>
            <p:ph sz="quarter" idx="1"/>
          </p:nvPr>
        </p:nvSpPr>
        <p:spPr>
          <a:xfrm>
            <a:off x="457200" y="1600200"/>
            <a:ext cx="7931224" cy="5069160"/>
          </a:xfrm>
        </p:spPr>
        <p:txBody>
          <a:bodyPr>
            <a:normAutofit/>
          </a:bodyPr>
          <a:lstStyle/>
          <a:p>
            <a:r>
              <a:rPr lang="fr-FR" dirty="0"/>
              <a:t>I</a:t>
            </a:r>
            <a:r>
              <a:rPr lang="fr-FR" dirty="0" smtClean="0"/>
              <a:t>ndicateurs concernant la mobilité:</a:t>
            </a:r>
          </a:p>
          <a:p>
            <a:pPr lvl="1">
              <a:buFont typeface="Wingdings" pitchFamily="2" charset="2"/>
              <a:buChar char="Ø"/>
            </a:pPr>
            <a:r>
              <a:rPr lang="fr-FR" sz="2500" dirty="0" smtClean="0"/>
              <a:t>Nombre de place de parking par logement (%)</a:t>
            </a:r>
          </a:p>
          <a:p>
            <a:pPr lvl="1">
              <a:buFont typeface="Wingdings" pitchFamily="2" charset="2"/>
              <a:buChar char="Ø"/>
            </a:pPr>
            <a:r>
              <a:rPr lang="fr-FR" sz="2500" dirty="0" smtClean="0"/>
              <a:t>Pourcentage de logements à proximité des transports en commun </a:t>
            </a:r>
          </a:p>
          <a:p>
            <a:pPr marL="457200" lvl="1" indent="0">
              <a:buNone/>
            </a:pPr>
            <a:endParaRPr lang="fr-FR" dirty="0" smtClean="0"/>
          </a:p>
          <a:p>
            <a:r>
              <a:rPr lang="fr-FR" dirty="0" smtClean="0"/>
              <a:t>Critères concernant la mobilité:</a:t>
            </a:r>
          </a:p>
          <a:p>
            <a:pPr lvl="1">
              <a:buFont typeface="Wingdings" pitchFamily="2" charset="2"/>
              <a:buChar char="Ø"/>
            </a:pPr>
            <a:r>
              <a:rPr lang="fr-FR" dirty="0" smtClean="0"/>
              <a:t>Présence de mesures favorisant la régulation des vitesses?</a:t>
            </a:r>
          </a:p>
          <a:p>
            <a:pPr lvl="1">
              <a:buFont typeface="Wingdings" pitchFamily="2" charset="2"/>
              <a:buChar char="Ø"/>
            </a:pPr>
            <a:r>
              <a:rPr lang="fr-FR" dirty="0" smtClean="0"/>
              <a:t>L’aménagement permet-il les déplacements en modes actifs?</a:t>
            </a:r>
          </a:p>
          <a:p>
            <a:pPr lvl="1">
              <a:buFont typeface="Wingdings" pitchFamily="2" charset="2"/>
              <a:buChar char="Ø"/>
            </a:pPr>
            <a:r>
              <a:rPr lang="fr-FR" dirty="0"/>
              <a:t> </a:t>
            </a:r>
            <a:r>
              <a:rPr lang="fr-FR" dirty="0" smtClean="0"/>
              <a:t>Présence d’aménagements encourageant la circulation douce? </a:t>
            </a:r>
            <a:endParaRPr lang="fr-FR" dirty="0"/>
          </a:p>
        </p:txBody>
      </p:sp>
      <p:sp>
        <p:nvSpPr>
          <p:cNvPr id="5" name="ZoneTexte 4"/>
          <p:cNvSpPr txBox="1"/>
          <p:nvPr/>
        </p:nvSpPr>
        <p:spPr>
          <a:xfrm>
            <a:off x="1259632" y="3356992"/>
            <a:ext cx="6562310" cy="461665"/>
          </a:xfrm>
          <a:prstGeom prst="rect">
            <a:avLst/>
          </a:prstGeom>
          <a:noFill/>
          <a:ln w="28575">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sz="1200" dirty="0" smtClean="0"/>
              <a:t>Nombre de logement à moins de 500m d’un arrêt de transport en commun/Nombre total de logement dans l’éco-quartier.</a:t>
            </a:r>
          </a:p>
        </p:txBody>
      </p:sp>
      <p:sp>
        <p:nvSpPr>
          <p:cNvPr id="7" name="Espace réservé du numéro de diapositive 6"/>
          <p:cNvSpPr>
            <a:spLocks noGrp="1"/>
          </p:cNvSpPr>
          <p:nvPr>
            <p:ph type="sldNum" sz="quarter" idx="15"/>
          </p:nvPr>
        </p:nvSpPr>
        <p:spPr/>
        <p:txBody>
          <a:bodyPr/>
          <a:lstStyle/>
          <a:p>
            <a:fld id="{717A5D43-E28F-44EF-AFD0-2BD41B3E414F}" type="slidenum">
              <a:rPr lang="fr-FR" smtClean="0"/>
              <a:pPr/>
              <a:t>4</a:t>
            </a:fld>
            <a:endParaRPr lang="fr-FR"/>
          </a:p>
        </p:txBody>
      </p:sp>
      <p:sp>
        <p:nvSpPr>
          <p:cNvPr id="8"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20507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Label éco-quartier</a:t>
            </a:r>
            <a:endParaRPr lang="fr-FR" dirty="0"/>
          </a:p>
        </p:txBody>
      </p:sp>
      <p:sp>
        <p:nvSpPr>
          <p:cNvPr id="3" name="Espace réservé du contenu 2"/>
          <p:cNvSpPr>
            <a:spLocks noGrp="1"/>
          </p:cNvSpPr>
          <p:nvPr>
            <p:ph sz="quarter" idx="1"/>
          </p:nvPr>
        </p:nvSpPr>
        <p:spPr/>
        <p:txBody>
          <a:bodyPr>
            <a:normAutofit/>
          </a:bodyPr>
          <a:lstStyle/>
          <a:p>
            <a:r>
              <a:rPr lang="fr-FR" dirty="0" smtClean="0"/>
              <a:t>Il n’y a pas de modèles ni de normes précises</a:t>
            </a:r>
          </a:p>
          <a:p>
            <a:r>
              <a:rPr lang="fr-FR" dirty="0" smtClean="0"/>
              <a:t>Pas de seuils afin de ne pas bloquer l’accès</a:t>
            </a:r>
          </a:p>
          <a:p>
            <a:pPr marL="0" indent="0">
              <a:buNone/>
            </a:pPr>
            <a:endParaRPr lang="fr-FR" dirty="0" smtClean="0"/>
          </a:p>
          <a:p>
            <a:pPr marL="0" indent="0" algn="just">
              <a:buNone/>
            </a:pPr>
            <a:r>
              <a:rPr lang="fr-FR" sz="2000" b="1" dirty="0"/>
              <a:t>« On a construit les grands ensembles avec la meilleure intention du monde et on se rend compte aujourd'hui que les gens ne s'y sentent pas nécessairement bien. Il ne faut donc pas établir trop vite ce que doit être l'éco-quartier, habitat de demain. L'observation des premiers projets labellisés servira à faire émerger des exigences minimales</a:t>
            </a:r>
            <a:r>
              <a:rPr lang="fr-FR" sz="2000" b="1" dirty="0" smtClean="0"/>
              <a:t>»</a:t>
            </a:r>
            <a:r>
              <a:rPr lang="fr-FR" sz="2000" b="1" dirty="0" smtClean="0">
                <a:effectLst/>
              </a:rPr>
              <a:t>. </a:t>
            </a:r>
            <a:r>
              <a:rPr lang="fr-FR" sz="1500" dirty="0"/>
              <a:t>Franck Faucheux, chargé du dossier </a:t>
            </a:r>
            <a:r>
              <a:rPr lang="fr-FR" sz="1500" dirty="0" smtClean="0"/>
              <a:t>éco-quartier </a:t>
            </a:r>
            <a:r>
              <a:rPr lang="fr-FR" sz="1500" dirty="0"/>
              <a:t>au ministère de l’Egalité des Territoires et du Logement</a:t>
            </a:r>
            <a:r>
              <a:rPr lang="fr-FR" sz="2200" dirty="0"/>
              <a:t>.</a:t>
            </a:r>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5</a:t>
            </a:fld>
            <a:endParaRPr lang="fr-FR"/>
          </a:p>
        </p:txBody>
      </p:sp>
      <p:sp>
        <p:nvSpPr>
          <p:cNvPr id="6" name="Espace réservé du pied de page 3"/>
          <p:cNvSpPr txBox="1">
            <a:spLocks/>
          </p:cNvSpPr>
          <p:nvPr/>
        </p:nvSpPr>
        <p:spPr>
          <a:xfrm flipH="1">
            <a:off x="3347860" y="6597352"/>
            <a:ext cx="4259329" cy="260648"/>
          </a:xfrm>
          <a:prstGeom prst="rect">
            <a:avLst/>
          </a:prstGeom>
        </p:spPr>
        <p:txBody>
          <a:bodyPr vert="horz" rtlCol="0" anchor="ctr" anchorCtr="0"/>
          <a:lstStyle>
            <a:defPPr>
              <a:defRPr lang="fr-FR"/>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t>TAMUR- Eco-quartier-Mobilité</a:t>
            </a:r>
            <a:endParaRPr lang="fr-FR" dirty="0"/>
          </a:p>
        </p:txBody>
      </p:sp>
      <p:sp>
        <p:nvSpPr>
          <p:cNvPr id="7" name="Espace réservé du pied de page 6"/>
          <p:cNvSpPr>
            <a:spLocks noGrp="1"/>
          </p:cNvSpPr>
          <p:nvPr>
            <p:ph type="ftr" sz="quarter" idx="16"/>
          </p:nvPr>
        </p:nvSpPr>
        <p:spPr/>
        <p:txBody>
          <a:bodyPr/>
          <a:lstStyle/>
          <a:p>
            <a:r>
              <a:rPr lang="fr-FR" smtClean="0"/>
              <a:t>TAMUR- Eco-quartier-Mobilité</a:t>
            </a:r>
            <a:endParaRPr lang="fr-FR"/>
          </a:p>
        </p:txBody>
      </p:sp>
    </p:spTree>
    <p:extLst>
      <p:ext uri="{BB962C8B-B14F-4D97-AF65-F5344CB8AC3E}">
        <p14:creationId xmlns:p14="http://schemas.microsoft.com/office/powerpoint/2010/main" val="283539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Projets labellisés</a:t>
            </a:r>
            <a:endParaRPr lang="fr-FR" dirty="0"/>
          </a:p>
        </p:txBody>
      </p:sp>
    </p:spTree>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A.2. Analyse critique de projets labellisés</a:t>
            </a:r>
            <a:endParaRPr lang="fr-FR" dirty="0"/>
          </a:p>
        </p:txBody>
      </p:sp>
      <p:sp>
        <p:nvSpPr>
          <p:cNvPr id="3" name="Espace réservé du contenu 2"/>
          <p:cNvSpPr>
            <a:spLocks noGrp="1"/>
          </p:cNvSpPr>
          <p:nvPr>
            <p:ph idx="1"/>
          </p:nvPr>
        </p:nvSpPr>
        <p:spPr>
          <a:xfrm>
            <a:off x="5076056" y="1600200"/>
            <a:ext cx="3816424" cy="4525963"/>
          </a:xfrm>
        </p:spPr>
        <p:txBody>
          <a:bodyPr>
            <a:normAutofit fontScale="92500"/>
          </a:bodyPr>
          <a:lstStyle/>
          <a:p>
            <a:pPr>
              <a:lnSpc>
                <a:spcPct val="150000"/>
              </a:lnSpc>
            </a:pPr>
            <a:r>
              <a:rPr lang="fr-FR" sz="2400" dirty="0" smtClean="0"/>
              <a:t>2012 : lancement du label</a:t>
            </a:r>
          </a:p>
          <a:p>
            <a:pPr>
              <a:lnSpc>
                <a:spcPct val="150000"/>
              </a:lnSpc>
            </a:pPr>
            <a:r>
              <a:rPr lang="fr-FR" sz="2400" dirty="0" smtClean="0"/>
              <a:t>13 projets primés en 2013</a:t>
            </a:r>
            <a:br>
              <a:rPr lang="fr-FR" sz="2400" dirty="0" smtClean="0"/>
            </a:br>
            <a:r>
              <a:rPr lang="fr-FR" sz="2400" dirty="0" smtClean="0"/>
              <a:t>62 projets bien engagés</a:t>
            </a:r>
          </a:p>
          <a:p>
            <a:pPr>
              <a:lnSpc>
                <a:spcPct val="150000"/>
              </a:lnSpc>
            </a:pPr>
            <a:r>
              <a:rPr lang="fr-FR" sz="2400" dirty="0" smtClean="0"/>
              <a:t>2 projets particuliers :</a:t>
            </a:r>
          </a:p>
          <a:p>
            <a:pPr lvl="1">
              <a:lnSpc>
                <a:spcPct val="150000"/>
              </a:lnSpc>
            </a:pPr>
            <a:r>
              <a:rPr lang="fr-FR" sz="2000" dirty="0" smtClean="0"/>
              <a:t>Ile Seguin-Rive de Seine : aménagement neuf</a:t>
            </a:r>
          </a:p>
          <a:p>
            <a:pPr lvl="1">
              <a:lnSpc>
                <a:spcPct val="150000"/>
              </a:lnSpc>
            </a:pPr>
            <a:r>
              <a:rPr lang="fr-FR" sz="2000" dirty="0" err="1" smtClean="0"/>
              <a:t>Fréquel</a:t>
            </a:r>
            <a:r>
              <a:rPr lang="fr-FR" sz="2000" dirty="0" smtClean="0"/>
              <a:t>-Fontarabie : restructuration ancien</a:t>
            </a:r>
          </a:p>
        </p:txBody>
      </p:sp>
      <p:pic>
        <p:nvPicPr>
          <p:cNvPr id="3074" name="Picture 2" descr="http://www.territoires.gouv.fr/IMG/png/carte_ecoquartier2013-2.png"/>
          <p:cNvPicPr>
            <a:picLocks noChangeAspect="1" noChangeArrowheads="1"/>
          </p:cNvPicPr>
          <p:nvPr/>
        </p:nvPicPr>
        <p:blipFill>
          <a:blip r:embed="rId2" cstate="print"/>
          <a:srcRect/>
          <a:stretch>
            <a:fillRect/>
          </a:stretch>
        </p:blipFill>
        <p:spPr bwMode="auto">
          <a:xfrm>
            <a:off x="107504" y="1437676"/>
            <a:ext cx="4667677" cy="5420324"/>
          </a:xfrm>
          <a:prstGeom prst="rect">
            <a:avLst/>
          </a:prstGeom>
          <a:noFill/>
        </p:spPr>
      </p:pic>
      <p:sp>
        <p:nvSpPr>
          <p:cNvPr id="4"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
        <p:nvSpPr>
          <p:cNvPr id="5" name="Espace réservé du numéro de diapositive 4"/>
          <p:cNvSpPr>
            <a:spLocks noGrp="1"/>
          </p:cNvSpPr>
          <p:nvPr>
            <p:ph type="sldNum" sz="quarter" idx="15"/>
          </p:nvPr>
        </p:nvSpPr>
        <p:spPr/>
        <p:txBody>
          <a:bodyPr/>
          <a:lstStyle/>
          <a:p>
            <a:fld id="{717A5D43-E28F-44EF-AFD0-2BD41B3E414F}" type="slidenum">
              <a:rPr lang="fr-FR" smtClean="0"/>
              <a:pPr/>
              <a:t>7</a:t>
            </a:fld>
            <a:endParaRPr lang="fr-FR"/>
          </a:p>
        </p:txBody>
      </p:sp>
    </p:spTree>
    <p:extLst>
      <p:ext uri="{BB962C8B-B14F-4D97-AF65-F5344CB8AC3E}">
        <p14:creationId xmlns:p14="http://schemas.microsoft.com/office/powerpoint/2010/main" val="121352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Ile Seguin-Rive de Seine</a:t>
            </a:r>
            <a:endParaRPr lang="fr-FR" dirty="0"/>
          </a:p>
        </p:txBody>
      </p:sp>
      <p:graphicFrame>
        <p:nvGraphicFramePr>
          <p:cNvPr id="7" name="Diagramme 6"/>
          <p:cNvGraphicFramePr/>
          <p:nvPr/>
        </p:nvGraphicFramePr>
        <p:xfrm>
          <a:off x="467544" y="1916832"/>
          <a:ext cx="828092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323528" y="1340768"/>
            <a:ext cx="8424936" cy="369332"/>
          </a:xfrm>
          <a:prstGeom prst="rect">
            <a:avLst/>
          </a:prstGeom>
          <a:noFill/>
        </p:spPr>
        <p:txBody>
          <a:bodyPr wrap="square" rtlCol="0">
            <a:spAutoFit/>
          </a:bodyPr>
          <a:lstStyle/>
          <a:p>
            <a:pPr lvl="1"/>
            <a:r>
              <a:rPr lang="fr-FR" dirty="0" smtClean="0"/>
              <a:t>-&gt; Sud-ouest parisien, 74 hectares, 15000 habitants, 18000 salariés</a:t>
            </a:r>
            <a:endParaRPr lang="fr-FR" dirty="0"/>
          </a:p>
        </p:txBody>
      </p:sp>
      <p:sp>
        <p:nvSpPr>
          <p:cNvPr id="4" name="Espace réservé du numéro de diapositive 3"/>
          <p:cNvSpPr>
            <a:spLocks noGrp="1"/>
          </p:cNvSpPr>
          <p:nvPr>
            <p:ph type="sldNum" sz="quarter" idx="15"/>
          </p:nvPr>
        </p:nvSpPr>
        <p:spPr/>
        <p:txBody>
          <a:bodyPr/>
          <a:lstStyle/>
          <a:p>
            <a:fld id="{717A5D43-E28F-44EF-AFD0-2BD41B3E414F}" type="slidenum">
              <a:rPr lang="fr-FR" smtClean="0"/>
              <a:pPr/>
              <a:t>8</a:t>
            </a:fld>
            <a:endParaRPr lang="fr-FR"/>
          </a:p>
        </p:txBody>
      </p:sp>
      <p:sp>
        <p:nvSpPr>
          <p:cNvPr id="6" name="Espace réservé du pied de page 5"/>
          <p:cNvSpPr>
            <a:spLocks noGrp="1"/>
          </p:cNvSpPr>
          <p:nvPr>
            <p:ph type="ftr" sz="quarter" idx="16"/>
          </p:nvPr>
        </p:nvSpPr>
        <p:spPr/>
        <p:txBody>
          <a:bodyPr/>
          <a:lstStyle/>
          <a:p>
            <a:r>
              <a:rPr lang="fr-FR" smtClean="0"/>
              <a:t>TAMUR- Eco-quartier-Mobilité</a:t>
            </a:r>
            <a:endParaRPr lang="fr-FR"/>
          </a:p>
        </p:txBody>
      </p:sp>
    </p:spTree>
    <p:extLst>
      <p:ext uri="{BB962C8B-B14F-4D97-AF65-F5344CB8AC3E}">
        <p14:creationId xmlns:p14="http://schemas.microsoft.com/office/powerpoint/2010/main" val="8307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Fréquel</a:t>
            </a:r>
            <a:r>
              <a:rPr lang="fr-FR" smtClean="0"/>
              <a:t>-Fontarabie</a:t>
            </a:r>
            <a:endParaRPr lang="fr-FR"/>
          </a:p>
        </p:txBody>
      </p:sp>
      <p:sp>
        <p:nvSpPr>
          <p:cNvPr id="3" name="Espace réservé du contenu 2"/>
          <p:cNvSpPr>
            <a:spLocks noGrp="1"/>
          </p:cNvSpPr>
          <p:nvPr>
            <p:ph idx="1"/>
          </p:nvPr>
        </p:nvSpPr>
        <p:spPr/>
        <p:txBody>
          <a:bodyPr>
            <a:normAutofit/>
          </a:bodyPr>
          <a:lstStyle/>
          <a:p>
            <a:pPr>
              <a:buNone/>
            </a:pPr>
            <a:r>
              <a:rPr lang="fr-FR" sz="1800" dirty="0" smtClean="0"/>
              <a:t>-&gt; 20</a:t>
            </a:r>
            <a:r>
              <a:rPr lang="fr-FR" sz="1800" baseline="30000" dirty="0" smtClean="0"/>
              <a:t>ème</a:t>
            </a:r>
            <a:r>
              <a:rPr lang="fr-FR" sz="1800" dirty="0" smtClean="0"/>
              <a:t> arrondissement, ancien quartier insalubre, un des plus denses d’Europe</a:t>
            </a:r>
          </a:p>
          <a:p>
            <a:pPr>
              <a:buNone/>
            </a:pPr>
            <a:r>
              <a:rPr lang="fr-FR" sz="1800" dirty="0" smtClean="0"/>
              <a:t>-&gt; volonté de ‘’converser avec l’ancien’’</a:t>
            </a:r>
          </a:p>
          <a:p>
            <a:pPr>
              <a:buNone/>
            </a:pPr>
            <a:endParaRPr lang="fr-FR" sz="1800" dirty="0" smtClean="0"/>
          </a:p>
          <a:p>
            <a:r>
              <a:rPr lang="fr-FR" sz="1800" dirty="0" smtClean="0"/>
              <a:t>Conservation d’une partie du patrimoine (dont bâtiments dégradés)</a:t>
            </a:r>
          </a:p>
          <a:p>
            <a:r>
              <a:rPr lang="fr-FR" sz="1800" dirty="0" smtClean="0"/>
              <a:t>Constructions passives</a:t>
            </a:r>
          </a:p>
          <a:p>
            <a:r>
              <a:rPr lang="fr-FR" sz="1800" dirty="0" smtClean="0"/>
              <a:t>Qualité environnementale ‘’réfléchie’’</a:t>
            </a:r>
            <a:endParaRPr lang="fr-FR" sz="1800" dirty="0"/>
          </a:p>
        </p:txBody>
      </p:sp>
      <p:pic>
        <p:nvPicPr>
          <p:cNvPr id="4" name="Image 3"/>
          <p:cNvPicPr/>
          <p:nvPr/>
        </p:nvPicPr>
        <p:blipFill>
          <a:blip r:embed="rId2" cstate="print"/>
          <a:srcRect/>
          <a:stretch>
            <a:fillRect/>
          </a:stretch>
        </p:blipFill>
        <p:spPr bwMode="auto">
          <a:xfrm>
            <a:off x="2267744" y="3645024"/>
            <a:ext cx="4752608" cy="2852936"/>
          </a:xfrm>
          <a:prstGeom prst="rect">
            <a:avLst/>
          </a:prstGeom>
          <a:noFill/>
          <a:ln w="9525">
            <a:noFill/>
            <a:miter lim="800000"/>
            <a:headEnd/>
            <a:tailEnd/>
          </a:ln>
        </p:spPr>
      </p:pic>
      <p:sp>
        <p:nvSpPr>
          <p:cNvPr id="6" name="Espace réservé du numéro de diapositive 5"/>
          <p:cNvSpPr>
            <a:spLocks noGrp="1"/>
          </p:cNvSpPr>
          <p:nvPr>
            <p:ph type="sldNum" sz="quarter" idx="15"/>
          </p:nvPr>
        </p:nvSpPr>
        <p:spPr/>
        <p:txBody>
          <a:bodyPr/>
          <a:lstStyle/>
          <a:p>
            <a:fld id="{717A5D43-E28F-44EF-AFD0-2BD41B3E414F}" type="slidenum">
              <a:rPr lang="fr-FR" smtClean="0"/>
              <a:pPr/>
              <a:t>9</a:t>
            </a:fld>
            <a:endParaRPr lang="fr-FR"/>
          </a:p>
        </p:txBody>
      </p:sp>
      <p:sp>
        <p:nvSpPr>
          <p:cNvPr id="7" name="Espace réservé du pied de page 3"/>
          <p:cNvSpPr>
            <a:spLocks noGrp="1"/>
          </p:cNvSpPr>
          <p:nvPr>
            <p:ph type="ftr" sz="quarter" idx="16"/>
          </p:nvPr>
        </p:nvSpPr>
        <p:spPr>
          <a:xfrm flipH="1">
            <a:off x="3347860" y="6597352"/>
            <a:ext cx="4259329" cy="260648"/>
          </a:xfrm>
        </p:spPr>
        <p:txBody>
          <a:bodyPr/>
          <a:lstStyle/>
          <a:p>
            <a:r>
              <a:rPr lang="fr-FR" dirty="0" smtClean="0"/>
              <a:t>TAMUR- Eco-quartier-Mobilité</a:t>
            </a:r>
            <a:endParaRPr lang="fr-FR" dirty="0"/>
          </a:p>
        </p:txBody>
      </p:sp>
    </p:spTree>
    <p:extLst>
      <p:ext uri="{BB962C8B-B14F-4D97-AF65-F5344CB8AC3E}">
        <p14:creationId xmlns:p14="http://schemas.microsoft.com/office/powerpoint/2010/main" val="414516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1070</TotalTime>
  <Words>1482</Words>
  <Application>Microsoft Macintosh PowerPoint</Application>
  <PresentationFormat>On-screen Show (4:3)</PresentationFormat>
  <Paragraphs>226</Paragraphs>
  <Slides>25</Slides>
  <Notes>0</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L’éco-quartier</vt:lpstr>
      <vt:lpstr>A.1. l’éco-quartier</vt:lpstr>
      <vt:lpstr>Le Label éco-quartier</vt:lpstr>
      <vt:lpstr>Label éco-quartier</vt:lpstr>
      <vt:lpstr>Le Label éco-quartier</vt:lpstr>
      <vt:lpstr>Projets labellisés</vt:lpstr>
      <vt:lpstr>A.2. Analyse critique de projets labellisés</vt:lpstr>
      <vt:lpstr>Ile Seguin-Rive de Seine</vt:lpstr>
      <vt:lpstr>Fréquel-Fontarabie</vt:lpstr>
      <vt:lpstr>Critiques des projets présentés</vt:lpstr>
      <vt:lpstr>Benchmark international</vt:lpstr>
      <vt:lpstr>Labels</vt:lpstr>
      <vt:lpstr>Une grande diversité d’impulsions</vt:lpstr>
      <vt:lpstr>Domaines essentiels pris en compte</vt:lpstr>
      <vt:lpstr>Risques</vt:lpstr>
      <vt:lpstr>Facteurs de réussite</vt:lpstr>
      <vt:lpstr>Que sont ces quartiers?</vt:lpstr>
      <vt:lpstr>A.3. Des indicateurs pour évaluer les écoquartiers</vt:lpstr>
      <vt:lpstr>A.3. Propositions d’indicateurs quantifiables pour les transports</vt:lpstr>
      <vt:lpstr>Critères quantifiables pour les bâtiments HQE</vt:lpstr>
      <vt:lpstr>Indicateurs quantifiables pour les bâtiments HQE</vt:lpstr>
      <vt:lpstr>Indicateurs environnementaux</vt:lpstr>
      <vt:lpstr>Indicateurs en matière de gestion des déchets </vt:lpstr>
      <vt:lpstr>Indicateurs de durabilité sociale</vt:lpstr>
      <vt:lpstr>Evaluation globale d’un projet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Estelle</dc:creator>
  <cp:lastModifiedBy>Jean</cp:lastModifiedBy>
  <cp:revision>17</cp:revision>
  <dcterms:created xsi:type="dcterms:W3CDTF">2014-03-18T20:32:59Z</dcterms:created>
  <dcterms:modified xsi:type="dcterms:W3CDTF">2014-03-19T14:57:42Z</dcterms:modified>
</cp:coreProperties>
</file>