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67" r:id="rId3"/>
    <p:sldId id="269" r:id="rId4"/>
    <p:sldId id="257" r:id="rId5"/>
    <p:sldId id="270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5840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 b="0" strike="noStrike" spc="-1">
                <a:latin typeface="Times New Roman"/>
              </a:rPr>
              <a:t> 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GB" sz="1400" b="0" strike="noStrike" spc="-1">
                <a:latin typeface="Times New Roman"/>
              </a:rPr>
              <a:t> 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GB" sz="1400" b="0" strike="noStrike" spc="-1">
                <a:latin typeface="Times New Roman"/>
              </a:rPr>
              <a:t> 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C706BD1-E17D-4716-866F-C2E660C115D8}" type="slidenum">
              <a:rPr lang="en-GB" sz="1400" b="0" strike="noStrike" spc="-1">
                <a:latin typeface="Times New Roman"/>
              </a:rPr>
              <a:t>‹#›</a:t>
            </a:fld>
            <a:endParaRPr lang="en-GB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8E1977F-C226-4A41-8BCE-8F1233AED67A}" type="slidenum">
              <a:rPr lang="en-GB" sz="1100" b="0" strike="noStrike" spc="-1">
                <a:solidFill>
                  <a:srgbClr val="000000"/>
                </a:solidFill>
                <a:latin typeface="Calibri"/>
                <a:ea typeface="+mn-ea"/>
              </a:rPr>
              <a:t>1</a:t>
            </a:fld>
            <a:endParaRPr lang="en-GB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8E1977F-C226-4A41-8BCE-8F1233AED67A}" type="slidenum">
              <a:rPr lang="en-GB" sz="1100" b="0" strike="noStrike" spc="-1">
                <a:solidFill>
                  <a:srgbClr val="000000"/>
                </a:solidFill>
                <a:latin typeface="Calibri"/>
                <a:ea typeface="+mn-ea"/>
              </a:rPr>
              <a:t>2</a:t>
            </a:fld>
            <a:endParaRPr lang="en-GB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0228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8E1977F-C226-4A41-8BCE-8F1233AED67A}" type="slidenum">
              <a:rPr lang="en-GB" sz="1100" b="0" strike="noStrike" spc="-1">
                <a:solidFill>
                  <a:srgbClr val="000000"/>
                </a:solidFill>
                <a:latin typeface="Calibri"/>
                <a:ea typeface="+mn-ea"/>
              </a:rPr>
              <a:t>3</a:t>
            </a:fld>
            <a:endParaRPr lang="en-GB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9120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 dirty="0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3B34436-CBBC-4A41-BE6A-3F1B0000AF7C}" type="slidenum">
              <a:rPr lang="en-GB" sz="1100" b="0" strike="noStrike" spc="-1">
                <a:solidFill>
                  <a:srgbClr val="000000"/>
                </a:solidFill>
                <a:latin typeface="Calibri"/>
                <a:ea typeface="+mn-ea"/>
              </a:rPr>
              <a:t>4</a:t>
            </a:fld>
            <a:endParaRPr lang="en-GB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8E1977F-C226-4A41-8BCE-8F1233AED67A}" type="slidenum">
              <a:rPr lang="en-GB" sz="1100" b="0" strike="noStrike" spc="-1">
                <a:solidFill>
                  <a:srgbClr val="000000"/>
                </a:solidFill>
                <a:latin typeface="Calibri"/>
                <a:ea typeface="+mn-ea"/>
              </a:rPr>
              <a:t>5</a:t>
            </a:fld>
            <a:endParaRPr lang="en-GB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8467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8E1977F-C226-4A41-8BCE-8F1233AED67A}" type="slidenum">
              <a:rPr lang="en-GB" sz="1100" b="0" strike="noStrike" spc="-1">
                <a:solidFill>
                  <a:srgbClr val="000000"/>
                </a:solidFill>
                <a:latin typeface="Calibri"/>
                <a:ea typeface="+mn-ea"/>
              </a:rPr>
              <a:t>6</a:t>
            </a:fld>
            <a:endParaRPr lang="en-GB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1424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"/>
          <p:cNvSpPr/>
          <p:nvPr/>
        </p:nvSpPr>
        <p:spPr>
          <a:xfrm flipH="1">
            <a:off x="11275920" y="2963160"/>
            <a:ext cx="912600" cy="9129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2"/>
          <p:cNvSpPr/>
          <p:nvPr/>
        </p:nvSpPr>
        <p:spPr>
          <a:xfrm flipH="1">
            <a:off x="9206640" y="3190320"/>
            <a:ext cx="2981880" cy="29818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 flipH="1">
            <a:off x="10292040" y="3285000"/>
            <a:ext cx="1896480" cy="18964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 flipH="1">
            <a:off x="10442880" y="3130920"/>
            <a:ext cx="1745640" cy="174564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 flipH="1">
            <a:off x="10918800" y="3682800"/>
            <a:ext cx="1269720" cy="127008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hyperlink" Target="https://youtu.be/jTxsr--scJk?t=4376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1260000"/>
            <a:ext cx="12190680" cy="107280"/>
          </a:xfrm>
          <a:custGeom>
            <a:avLst/>
            <a:gdLst/>
            <a:ahLst/>
            <a:cxnLst/>
            <a:rect l="l" t="t" r="r" b="b"/>
            <a:pathLst>
              <a:path w="12192000" h="108584">
                <a:moveTo>
                  <a:pt x="0" y="0"/>
                </a:moveTo>
                <a:lnTo>
                  <a:pt x="12192000" y="0"/>
                </a:lnTo>
                <a:lnTo>
                  <a:pt x="12192000" y="107999"/>
                </a:lnTo>
                <a:lnTo>
                  <a:pt x="0" y="107999"/>
                </a:lnTo>
                <a:lnTo>
                  <a:pt x="0" y="0"/>
                </a:lnTo>
                <a:close/>
              </a:path>
            </a:pathLst>
          </a:custGeom>
          <a:solidFill>
            <a:srgbClr val="EAAB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 rot="10800000" flipV="1">
            <a:off x="0" y="-15120"/>
            <a:ext cx="12313080" cy="68731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749880" y="316440"/>
            <a:ext cx="4620240" cy="10454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1" name="Picture 8"/>
          <p:cNvPicPr/>
          <p:nvPr/>
        </p:nvPicPr>
        <p:blipFill>
          <a:blip r:embed="rId5"/>
          <a:stretch/>
        </p:blipFill>
        <p:spPr>
          <a:xfrm>
            <a:off x="8407440" y="405720"/>
            <a:ext cx="2807640" cy="942120"/>
          </a:xfrm>
          <a:prstGeom prst="rect">
            <a:avLst/>
          </a:prstGeom>
          <a:ln>
            <a:noFill/>
          </a:ln>
        </p:spPr>
      </p:pic>
      <p:sp>
        <p:nvSpPr>
          <p:cNvPr id="52" name="CustomShape 4"/>
          <p:cNvSpPr/>
          <p:nvPr/>
        </p:nvSpPr>
        <p:spPr>
          <a:xfrm>
            <a:off x="862740" y="2356280"/>
            <a:ext cx="10465200" cy="33676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DAFNI Executive board – </a:t>
            </a:r>
            <a:r>
              <a:rPr lang="en-GB" sz="4400" b="1" spc="-1" dirty="0">
                <a:solidFill>
                  <a:srgbClr val="000000"/>
                </a:solidFill>
                <a:latin typeface="Arial"/>
                <a:ea typeface="DejaVu Sans"/>
              </a:rPr>
              <a:t>17</a:t>
            </a:r>
            <a:r>
              <a:rPr lang="en-GB" sz="4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/02/2021</a:t>
            </a:r>
          </a:p>
          <a:p>
            <a:pPr algn="ctr">
              <a:lnSpc>
                <a:spcPct val="100000"/>
              </a:lnSpc>
            </a:pPr>
            <a:endParaRPr lang="en-GB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2800" spc="-1" dirty="0">
                <a:latin typeface="Arial"/>
              </a:rPr>
              <a:t>Champion update</a:t>
            </a:r>
          </a:p>
          <a:p>
            <a:pPr algn="ctr">
              <a:lnSpc>
                <a:spcPct val="100000"/>
              </a:lnSpc>
            </a:pPr>
            <a:endParaRPr lang="en-GB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2800" spc="-1" dirty="0" err="1">
                <a:latin typeface="Arial"/>
              </a:rPr>
              <a:t>Juste</a:t>
            </a:r>
            <a:r>
              <a:rPr lang="en-GB" sz="2800" spc="-1" dirty="0">
                <a:latin typeface="Arial"/>
              </a:rPr>
              <a:t> </a:t>
            </a:r>
            <a:r>
              <a:rPr lang="en-GB" sz="2800" spc="-1" dirty="0" err="1">
                <a:latin typeface="Arial"/>
              </a:rPr>
              <a:t>Raimbault</a:t>
            </a:r>
            <a:endParaRPr lang="en-GB" sz="2800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2800" b="0" strike="noStrike" spc="-1" dirty="0">
                <a:latin typeface="Arial"/>
              </a:rPr>
              <a:t>CASA, UCL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1260000"/>
            <a:ext cx="12190680" cy="107280"/>
          </a:xfrm>
          <a:custGeom>
            <a:avLst/>
            <a:gdLst/>
            <a:ahLst/>
            <a:cxnLst/>
            <a:rect l="l" t="t" r="r" b="b"/>
            <a:pathLst>
              <a:path w="12192000" h="108584">
                <a:moveTo>
                  <a:pt x="0" y="0"/>
                </a:moveTo>
                <a:lnTo>
                  <a:pt x="12192000" y="0"/>
                </a:lnTo>
                <a:lnTo>
                  <a:pt x="12192000" y="107999"/>
                </a:lnTo>
                <a:lnTo>
                  <a:pt x="0" y="107999"/>
                </a:lnTo>
                <a:lnTo>
                  <a:pt x="0" y="0"/>
                </a:lnTo>
                <a:close/>
              </a:path>
            </a:pathLst>
          </a:custGeom>
          <a:solidFill>
            <a:srgbClr val="EAAB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 rot="10800000" flipV="1">
            <a:off x="0" y="0"/>
            <a:ext cx="12313080" cy="68731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50" name="CustomShape 3"/>
          <p:cNvSpPr/>
          <p:nvPr/>
        </p:nvSpPr>
        <p:spPr>
          <a:xfrm>
            <a:off x="749880" y="316440"/>
            <a:ext cx="4620240" cy="10454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1" name="Picture 8"/>
          <p:cNvPicPr/>
          <p:nvPr/>
        </p:nvPicPr>
        <p:blipFill>
          <a:blip r:embed="rId5"/>
          <a:stretch/>
        </p:blipFill>
        <p:spPr>
          <a:xfrm>
            <a:off x="8407440" y="405720"/>
            <a:ext cx="2807640" cy="942120"/>
          </a:xfrm>
          <a:prstGeom prst="rect">
            <a:avLst/>
          </a:prstGeom>
          <a:ln>
            <a:noFill/>
          </a:ln>
        </p:spPr>
      </p:pic>
      <p:sp>
        <p:nvSpPr>
          <p:cNvPr id="52" name="CustomShape 4"/>
          <p:cNvSpPr/>
          <p:nvPr/>
        </p:nvSpPr>
        <p:spPr>
          <a:xfrm>
            <a:off x="550898" y="1163143"/>
            <a:ext cx="5088212" cy="48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800" spc="-1" dirty="0">
                <a:solidFill>
                  <a:srgbClr val="000000"/>
                </a:solidFill>
                <a:latin typeface="Arial"/>
              </a:rPr>
              <a:t>Current work update</a:t>
            </a:r>
            <a:endParaRPr lang="en-GB" sz="2800" b="0" strike="noStrike" spc="-1" dirty="0">
              <a:latin typeface="Arial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448448" y="1287952"/>
            <a:ext cx="11591151" cy="5253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GB" sz="1800" b="0" strike="noStrike" spc="-1" dirty="0">
              <a:latin typeface="Arial"/>
            </a:endParaRPr>
          </a:p>
          <a:p>
            <a:pPr marL="344340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spc="-1" dirty="0"/>
          </a:p>
          <a:p>
            <a:pPr marL="344340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Since last update: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Sensitivity analysis (stochasticity) of one-mode </a:t>
            </a:r>
            <a:r>
              <a:rPr lang="en-GB" sz="2000" spc="-1" dirty="0" err="1"/>
              <a:t>MATSim</a:t>
            </a:r>
            <a:endParaRPr lang="en-GB" sz="2000" spc="-1" dirty="0"/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 err="1"/>
              <a:t>MATSim</a:t>
            </a:r>
            <a:r>
              <a:rPr lang="en-GB" sz="2000" spc="-1" dirty="0"/>
              <a:t> visualisations and output indicators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spc="-1" dirty="0"/>
          </a:p>
          <a:p>
            <a:pPr marL="344340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spc="-1" dirty="0"/>
          </a:p>
          <a:p>
            <a:pPr marL="344340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Current work: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Four-stage model for travel demand: gravity model for O-D flows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Multimodal data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Dissemination</a:t>
            </a:r>
          </a:p>
          <a:p>
            <a:pPr marL="458640" lvl="1">
              <a:buClr>
                <a:srgbClr val="000000"/>
              </a:buClr>
              <a:buSzPct val="45000"/>
            </a:pPr>
            <a:endParaRPr lang="en-GB" sz="2000" spc="-1" dirty="0"/>
          </a:p>
          <a:p>
            <a:pPr marL="344340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Future work: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Health indicators downstream </a:t>
            </a:r>
            <a:r>
              <a:rPr lang="en-GB" sz="2000" spc="-1" dirty="0" err="1"/>
              <a:t>MATSim</a:t>
            </a:r>
            <a:endParaRPr lang="en-GB" sz="2000" spc="-1" dirty="0"/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Calibration and validation using </a:t>
            </a:r>
            <a:r>
              <a:rPr lang="en-GB" sz="2000" spc="-1" dirty="0" err="1"/>
              <a:t>OpenMOLE</a:t>
            </a:r>
            <a:endParaRPr lang="en-GB" sz="2000" spc="-1" dirty="0"/>
          </a:p>
          <a:p>
            <a:pPr marL="1440">
              <a:buClr>
                <a:srgbClr val="000000"/>
              </a:buClr>
              <a:buSzPct val="45000"/>
            </a:pPr>
            <a:endParaRPr lang="en-GB" sz="2000" b="0" strike="noStrike" spc="-1" dirty="0">
              <a:latin typeface="Arial"/>
            </a:endParaRPr>
          </a:p>
          <a:p>
            <a:pPr marL="344340" indent="-3429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83923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1260000"/>
            <a:ext cx="12190680" cy="107280"/>
          </a:xfrm>
          <a:custGeom>
            <a:avLst/>
            <a:gdLst/>
            <a:ahLst/>
            <a:cxnLst/>
            <a:rect l="l" t="t" r="r" b="b"/>
            <a:pathLst>
              <a:path w="12192000" h="108584">
                <a:moveTo>
                  <a:pt x="0" y="0"/>
                </a:moveTo>
                <a:lnTo>
                  <a:pt x="12192000" y="0"/>
                </a:lnTo>
                <a:lnTo>
                  <a:pt x="12192000" y="107999"/>
                </a:lnTo>
                <a:lnTo>
                  <a:pt x="0" y="107999"/>
                </a:lnTo>
                <a:lnTo>
                  <a:pt x="0" y="0"/>
                </a:lnTo>
                <a:close/>
              </a:path>
            </a:pathLst>
          </a:custGeom>
          <a:solidFill>
            <a:srgbClr val="EAAB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 rot="10800000" flipV="1">
            <a:off x="0" y="0"/>
            <a:ext cx="12313080" cy="68731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4"/>
          <p:cNvSpPr/>
          <p:nvPr/>
        </p:nvSpPr>
        <p:spPr>
          <a:xfrm>
            <a:off x="469133" y="34988"/>
            <a:ext cx="8120988" cy="48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800" b="0" strike="noStrike" spc="-1" dirty="0">
                <a:solidFill>
                  <a:srgbClr val="000000"/>
                </a:solidFill>
                <a:latin typeface="Arial"/>
              </a:rPr>
              <a:t>Full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</a:rPr>
              <a:t>MATSim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</a:rPr>
              <a:t> workflow on DAFNI</a:t>
            </a:r>
            <a:endParaRPr lang="en-GB" sz="28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334CA9-1CD5-D44C-BD08-70A75D9550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6671" y="591858"/>
            <a:ext cx="10998467" cy="622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5269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0" y="1260000"/>
            <a:ext cx="12190680" cy="107280"/>
          </a:xfrm>
          <a:custGeom>
            <a:avLst/>
            <a:gdLst/>
            <a:ahLst/>
            <a:cxnLst/>
            <a:rect l="l" t="t" r="r" b="b"/>
            <a:pathLst>
              <a:path w="12192000" h="108584">
                <a:moveTo>
                  <a:pt x="0" y="0"/>
                </a:moveTo>
                <a:lnTo>
                  <a:pt x="12192000" y="0"/>
                </a:lnTo>
                <a:lnTo>
                  <a:pt x="12192000" y="107999"/>
                </a:lnTo>
                <a:lnTo>
                  <a:pt x="0" y="107999"/>
                </a:lnTo>
                <a:lnTo>
                  <a:pt x="0" y="0"/>
                </a:lnTo>
                <a:close/>
              </a:path>
            </a:pathLst>
          </a:custGeom>
          <a:solidFill>
            <a:srgbClr val="EAAB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2"/>
          <p:cNvSpPr/>
          <p:nvPr/>
        </p:nvSpPr>
        <p:spPr>
          <a:xfrm rot="10800000" flipV="1">
            <a:off x="0" y="0"/>
            <a:ext cx="12313080" cy="68731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3"/>
          <p:cNvSpPr/>
          <p:nvPr/>
        </p:nvSpPr>
        <p:spPr>
          <a:xfrm>
            <a:off x="749880" y="316440"/>
            <a:ext cx="4620240" cy="10454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7" name="Picture 8"/>
          <p:cNvPicPr/>
          <p:nvPr/>
        </p:nvPicPr>
        <p:blipFill>
          <a:blip r:embed="rId5"/>
          <a:stretch/>
        </p:blipFill>
        <p:spPr>
          <a:xfrm>
            <a:off x="8407440" y="405720"/>
            <a:ext cx="2807640" cy="942120"/>
          </a:xfrm>
          <a:prstGeom prst="rect">
            <a:avLst/>
          </a:prstGeom>
          <a:ln>
            <a:noFill/>
          </a:ln>
        </p:spPr>
      </p:pic>
      <p:sp>
        <p:nvSpPr>
          <p:cNvPr id="58" name="CustomShape 4"/>
          <p:cNvSpPr/>
          <p:nvPr/>
        </p:nvSpPr>
        <p:spPr>
          <a:xfrm>
            <a:off x="413279" y="1782721"/>
            <a:ext cx="9070689" cy="48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SPENSER synthetic population microscopic distribution</a:t>
            </a:r>
            <a:endParaRPr lang="en-GB" sz="2800" b="0" strike="noStrike" spc="-1" dirty="0">
              <a:latin typeface="Arial"/>
            </a:endParaRPr>
          </a:p>
        </p:txBody>
      </p:sp>
      <p:sp>
        <p:nvSpPr>
          <p:cNvPr id="59" name="CustomShape 5"/>
          <p:cNvSpPr/>
          <p:nvPr/>
        </p:nvSpPr>
        <p:spPr>
          <a:xfrm>
            <a:off x="413279" y="2305440"/>
            <a:ext cx="11649766" cy="39337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4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GB" sz="2000" spc="-1" dirty="0">
              <a:solidFill>
                <a:srgbClr val="000000"/>
              </a:solidFill>
              <a:latin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Synthetic individuals and households at the OA level in 2020 for all UK, integrated in the NID</a:t>
            </a: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spc="-1" dirty="0">
              <a:solidFill>
                <a:srgbClr val="000000"/>
              </a:solidFill>
              <a:latin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Implemented in </a:t>
            </a:r>
            <a:r>
              <a:rPr lang="en-GB" sz="2000" b="0" i="1" strike="noStrike" spc="-1" dirty="0" err="1">
                <a:solidFill>
                  <a:srgbClr val="000000"/>
                </a:solidFill>
                <a:latin typeface="Arial"/>
              </a:rPr>
              <a:t>spatialdata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: distribute uniformly within the OA on network nodes; attribute jobs randomly within the FUAs given the OA employment distribution; basic home-work plans with uniform start/end times</a:t>
            </a: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spc="-1" dirty="0">
              <a:solidFill>
                <a:srgbClr val="000000"/>
              </a:solidFill>
              <a:latin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b="1" strike="noStrike" spc="-1" dirty="0">
                <a:solidFill>
                  <a:srgbClr val="000000"/>
                </a:solidFill>
                <a:latin typeface="Arial"/>
              </a:rPr>
              <a:t>In progress (code)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: Four-stage transportation model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>
                <a:solidFill>
                  <a:srgbClr val="000000"/>
                </a:solidFill>
                <a:latin typeface="Arial"/>
              </a:rPr>
              <a:t>Distribute households within OAs according to population density grid (100m Eurostat or 1km GHSL) and buildings (OpenStreetMap; OSM </a:t>
            </a:r>
            <a:r>
              <a:rPr lang="en-GB" sz="2000" spc="-1" dirty="0" err="1">
                <a:solidFill>
                  <a:srgbClr val="000000"/>
                </a:solidFill>
                <a:latin typeface="Arial"/>
              </a:rPr>
              <a:t>pbf</a:t>
            </a:r>
            <a:r>
              <a:rPr lang="en-GB" sz="2000" spc="-1" dirty="0">
                <a:solidFill>
                  <a:srgbClr val="000000"/>
                </a:solidFill>
                <a:latin typeface="Arial"/>
              </a:rPr>
              <a:t> implemented in </a:t>
            </a:r>
            <a:r>
              <a:rPr lang="en-GB" sz="2000" i="1" spc="-1" dirty="0" err="1">
                <a:solidFill>
                  <a:srgbClr val="000000"/>
                </a:solidFill>
                <a:latin typeface="Arial"/>
              </a:rPr>
              <a:t>spatialdata</a:t>
            </a:r>
            <a:r>
              <a:rPr lang="en-GB" sz="2000" spc="-1" dirty="0">
                <a:solidFill>
                  <a:srgbClr val="000000"/>
                </a:solidFill>
                <a:latin typeface="Arial"/>
              </a:rPr>
              <a:t>) – individuals already matched in SPENSER data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Use QUANT calibrated parameters to estimate potential home-work flows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>
                <a:solidFill>
                  <a:srgbClr val="000000"/>
                </a:solidFill>
                <a:latin typeface="Arial"/>
              </a:rPr>
              <a:t>Sample workplace given these flows, accessibility patterns and car ownership</a:t>
            </a:r>
            <a:endParaRPr lang="en-GB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1260000"/>
            <a:ext cx="12190680" cy="107280"/>
          </a:xfrm>
          <a:custGeom>
            <a:avLst/>
            <a:gdLst/>
            <a:ahLst/>
            <a:cxnLst/>
            <a:rect l="l" t="t" r="r" b="b"/>
            <a:pathLst>
              <a:path w="12192000" h="108584">
                <a:moveTo>
                  <a:pt x="0" y="0"/>
                </a:moveTo>
                <a:lnTo>
                  <a:pt x="12192000" y="0"/>
                </a:lnTo>
                <a:lnTo>
                  <a:pt x="12192000" y="107999"/>
                </a:lnTo>
                <a:lnTo>
                  <a:pt x="0" y="107999"/>
                </a:lnTo>
                <a:lnTo>
                  <a:pt x="0" y="0"/>
                </a:lnTo>
                <a:close/>
              </a:path>
            </a:pathLst>
          </a:custGeom>
          <a:solidFill>
            <a:srgbClr val="EAAB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 rot="10800000" flipV="1">
            <a:off x="-137630" y="0"/>
            <a:ext cx="12313080" cy="68731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50" name="CustomShape 3"/>
          <p:cNvSpPr/>
          <p:nvPr/>
        </p:nvSpPr>
        <p:spPr>
          <a:xfrm>
            <a:off x="749880" y="316440"/>
            <a:ext cx="4620240" cy="10454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1" name="Picture 8"/>
          <p:cNvPicPr/>
          <p:nvPr/>
        </p:nvPicPr>
        <p:blipFill>
          <a:blip r:embed="rId5"/>
          <a:stretch/>
        </p:blipFill>
        <p:spPr>
          <a:xfrm>
            <a:off x="8407440" y="405720"/>
            <a:ext cx="2807640" cy="942120"/>
          </a:xfrm>
          <a:prstGeom prst="rect">
            <a:avLst/>
          </a:prstGeom>
          <a:ln>
            <a:noFill/>
          </a:ln>
        </p:spPr>
      </p:pic>
      <p:sp>
        <p:nvSpPr>
          <p:cNvPr id="52" name="CustomShape 4"/>
          <p:cNvSpPr/>
          <p:nvPr/>
        </p:nvSpPr>
        <p:spPr>
          <a:xfrm>
            <a:off x="706891" y="1638464"/>
            <a:ext cx="6315231" cy="48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</a:rPr>
              <a:t>MATSim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</a:rPr>
              <a:t> visualisation and outputs</a:t>
            </a:r>
            <a:endParaRPr lang="en-GB" sz="2800" b="0" strike="noStrike" spc="-1" dirty="0">
              <a:latin typeface="Arial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448446" y="2124103"/>
            <a:ext cx="11591151" cy="15373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GB" sz="1800" b="0" strike="noStrike" spc="-1" dirty="0">
              <a:latin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>
                <a:latin typeface="Arial"/>
              </a:rPr>
              <a:t>Test of the </a:t>
            </a:r>
            <a:r>
              <a:rPr lang="en-GB" sz="2000" spc="-1" dirty="0" err="1">
                <a:latin typeface="Arial"/>
              </a:rPr>
              <a:t>OTFVis</a:t>
            </a:r>
            <a:r>
              <a:rPr lang="en-GB" sz="2000" spc="-1" dirty="0">
                <a:latin typeface="Arial"/>
              </a:rPr>
              <a:t> tool: conversion of </a:t>
            </a:r>
            <a:r>
              <a:rPr lang="en-GB" sz="2000" spc="-1" dirty="0" err="1">
                <a:latin typeface="Arial"/>
              </a:rPr>
              <a:t>MATSim</a:t>
            </a:r>
            <a:r>
              <a:rPr lang="en-GB" sz="2000" spc="-1" dirty="0">
                <a:latin typeface="Arial"/>
              </a:rPr>
              <a:t> output events into movie </a:t>
            </a:r>
            <a:r>
              <a:rPr lang="en-GB" sz="2000" spc="-1" dirty="0"/>
              <a:t>files -&gt; integration into DAFNI </a:t>
            </a:r>
            <a:r>
              <a:rPr lang="en-GB" sz="2000" spc="-1" dirty="0" err="1"/>
              <a:t>Jupyter</a:t>
            </a:r>
            <a:r>
              <a:rPr lang="en-GB" sz="2000" spc="-1" dirty="0"/>
              <a:t> notebook with python</a:t>
            </a:r>
            <a:endParaRPr lang="en-GB" sz="2000" spc="-1" dirty="0">
              <a:latin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spc="-1" dirty="0">
              <a:latin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>
                <a:latin typeface="Arial"/>
              </a:rPr>
              <a:t>Relevant output indicators (mode shares, trip statistics, congestion)</a:t>
            </a:r>
            <a:endParaRPr lang="en-GB" sz="2000" b="0" strike="noStrike" spc="-1" dirty="0">
              <a:latin typeface="Arial"/>
            </a:endParaRPr>
          </a:p>
          <a:p>
            <a:pPr marL="1440">
              <a:buClr>
                <a:srgbClr val="000000"/>
              </a:buClr>
              <a:buSzPct val="45000"/>
            </a:pPr>
            <a:endParaRPr lang="en-GB" sz="2000" b="0" strike="noStrike" spc="-1" dirty="0">
              <a:latin typeface="Arial"/>
            </a:endParaRPr>
          </a:p>
          <a:p>
            <a:pPr marL="344340" indent="-3429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ED9636AB-DCE2-B848-8530-3DF2215B20FA}"/>
              </a:ext>
            </a:extLst>
          </p:cNvPr>
          <p:cNvSpPr/>
          <p:nvPr/>
        </p:nvSpPr>
        <p:spPr>
          <a:xfrm>
            <a:off x="706891" y="4078193"/>
            <a:ext cx="5088212" cy="48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800" b="0" strike="noStrike" spc="-1" dirty="0">
                <a:solidFill>
                  <a:srgbClr val="000000"/>
                </a:solidFill>
                <a:latin typeface="Arial"/>
              </a:rPr>
              <a:t>Multimodal data</a:t>
            </a:r>
            <a:endParaRPr lang="en-GB" sz="2800" b="0" strike="noStrike" spc="-1" dirty="0">
              <a:latin typeface="Arial"/>
            </a:endParaRPr>
          </a:p>
        </p:txBody>
      </p:sp>
      <p:sp>
        <p:nvSpPr>
          <p:cNvPr id="9" name="CustomShape 5">
            <a:extLst>
              <a:ext uri="{FF2B5EF4-FFF2-40B4-BE49-F238E27FC236}">
                <a16:creationId xmlns:a16="http://schemas.microsoft.com/office/drawing/2014/main" id="{BB706674-AB02-A244-BEEB-D4EA3F3C4229}"/>
              </a:ext>
            </a:extLst>
          </p:cNvPr>
          <p:cNvSpPr/>
          <p:nvPr/>
        </p:nvSpPr>
        <p:spPr>
          <a:xfrm>
            <a:off x="448446" y="4363660"/>
            <a:ext cx="11591151" cy="24943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GB" sz="1800" b="0" strike="noStrike" spc="-1" dirty="0">
              <a:latin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>
                <a:latin typeface="Arial"/>
              </a:rPr>
              <a:t>Test of the </a:t>
            </a:r>
            <a:r>
              <a:rPr lang="en-GB" sz="2000" spc="-1" dirty="0" err="1">
                <a:latin typeface="Arial"/>
              </a:rPr>
              <a:t>MATsim</a:t>
            </a:r>
            <a:r>
              <a:rPr lang="en-GB" sz="2000" spc="-1" dirty="0">
                <a:latin typeface="Arial"/>
              </a:rPr>
              <a:t> extension to convert GTFS data into </a:t>
            </a:r>
            <a:r>
              <a:rPr lang="en-GB" sz="2000" spc="-1" dirty="0" err="1">
                <a:latin typeface="Arial"/>
              </a:rPr>
              <a:t>MATsim</a:t>
            </a:r>
            <a:r>
              <a:rPr lang="en-GB" sz="2000" spc="-1" dirty="0">
                <a:latin typeface="Arial"/>
              </a:rPr>
              <a:t> schedule files</a:t>
            </a: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spc="-1" dirty="0">
              <a:latin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>
                <a:latin typeface="Arial"/>
              </a:rPr>
              <a:t>Test of </a:t>
            </a:r>
            <a:r>
              <a:rPr lang="en-GB" sz="2000" i="1" spc="-1" dirty="0" err="1">
                <a:latin typeface="Arial"/>
              </a:rPr>
              <a:t>eqasim</a:t>
            </a:r>
            <a:r>
              <a:rPr lang="en-GB" sz="2000" spc="-1" dirty="0">
                <a:latin typeface="Arial"/>
              </a:rPr>
              <a:t> pipeline (python) and library (java) for OSM/GTFS data preparation (implemented for Paris)</a:t>
            </a: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spc="-1" dirty="0">
              <a:latin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>
                <a:latin typeface="Arial"/>
              </a:rPr>
              <a:t>Package UK2GTFS (developed at Leeds) to collect and harmonize data</a:t>
            </a:r>
          </a:p>
          <a:p>
            <a:pPr marL="344340" indent="-3429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45398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1260000"/>
            <a:ext cx="12190680" cy="107280"/>
          </a:xfrm>
          <a:custGeom>
            <a:avLst/>
            <a:gdLst/>
            <a:ahLst/>
            <a:cxnLst/>
            <a:rect l="l" t="t" r="r" b="b"/>
            <a:pathLst>
              <a:path w="12192000" h="108584">
                <a:moveTo>
                  <a:pt x="0" y="0"/>
                </a:moveTo>
                <a:lnTo>
                  <a:pt x="12192000" y="0"/>
                </a:lnTo>
                <a:lnTo>
                  <a:pt x="12192000" y="107999"/>
                </a:lnTo>
                <a:lnTo>
                  <a:pt x="0" y="107999"/>
                </a:lnTo>
                <a:lnTo>
                  <a:pt x="0" y="0"/>
                </a:lnTo>
                <a:close/>
              </a:path>
            </a:pathLst>
          </a:custGeom>
          <a:solidFill>
            <a:srgbClr val="EAAB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 rot="10800000" flipV="1">
            <a:off x="-137630" y="0"/>
            <a:ext cx="12313080" cy="687312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50" name="CustomShape 3"/>
          <p:cNvSpPr/>
          <p:nvPr/>
        </p:nvSpPr>
        <p:spPr>
          <a:xfrm>
            <a:off x="691662" y="235100"/>
            <a:ext cx="4620240" cy="104544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1" name="Picture 8"/>
          <p:cNvPicPr/>
          <p:nvPr/>
        </p:nvPicPr>
        <p:blipFill>
          <a:blip r:embed="rId6"/>
          <a:stretch/>
        </p:blipFill>
        <p:spPr>
          <a:xfrm>
            <a:off x="8407440" y="405720"/>
            <a:ext cx="2807640" cy="942120"/>
          </a:xfrm>
          <a:prstGeom prst="rect">
            <a:avLst/>
          </a:prstGeom>
          <a:ln>
            <a:noFill/>
          </a:ln>
        </p:spPr>
      </p:pic>
      <p:sp>
        <p:nvSpPr>
          <p:cNvPr id="52" name="CustomShape 4"/>
          <p:cNvSpPr/>
          <p:nvPr/>
        </p:nvSpPr>
        <p:spPr>
          <a:xfrm>
            <a:off x="706892" y="1156342"/>
            <a:ext cx="5088212" cy="5327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800" b="0" strike="noStrike" spc="-1" dirty="0">
                <a:solidFill>
                  <a:srgbClr val="000000"/>
                </a:solidFill>
                <a:latin typeface="Arial"/>
              </a:rPr>
              <a:t>Dissemination</a:t>
            </a:r>
            <a:endParaRPr lang="en-GB" sz="2800" b="0" strike="noStrike" spc="-1" dirty="0">
              <a:latin typeface="Arial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460171" y="1606014"/>
            <a:ext cx="11591151" cy="48459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GB" sz="1800" b="0" strike="noStrike" spc="-1" dirty="0">
              <a:latin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>
                <a:latin typeface="Arial"/>
              </a:rPr>
              <a:t>Conferences</a:t>
            </a: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b="0" strike="noStrike" spc="-1" dirty="0">
              <a:latin typeface="Arial"/>
            </a:endParaRP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>
                <a:latin typeface="Arial"/>
              </a:rPr>
              <a:t>Presentation at the Applied Urban Modelling conference (28/01/2021</a:t>
            </a:r>
            <a:r>
              <a:rPr lang="en-GB" sz="2000" spc="-1" dirty="0"/>
              <a:t>): “</a:t>
            </a:r>
            <a:r>
              <a:rPr lang="en-GB" sz="2000" i="1" spc="-1" dirty="0"/>
              <a:t>Building and validating modular urban transportation models using scientific workflow systems</a:t>
            </a:r>
            <a:r>
              <a:rPr lang="en-GB" sz="2000" spc="-1" dirty="0"/>
              <a:t>”</a:t>
            </a:r>
            <a:r>
              <a:rPr lang="en-GB" sz="2000" spc="-1" dirty="0">
                <a:latin typeface="Arial"/>
              </a:rPr>
              <a:t> </a:t>
            </a:r>
            <a:r>
              <a:rPr lang="en-GB" sz="2000" spc="-1" dirty="0"/>
              <a:t>-&gt; Recording at </a:t>
            </a:r>
            <a:r>
              <a:rPr lang="en-GB" sz="2000" spc="-1" dirty="0">
                <a:hlinkClick r:id="rId7"/>
              </a:rPr>
              <a:t>https://youtu.be/jTxsr--scJk?t=4376</a:t>
            </a:r>
            <a:endParaRPr lang="en-GB" sz="2000" spc="-1" dirty="0">
              <a:latin typeface="Arial"/>
            </a:endParaRP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spc="-1" dirty="0"/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Submitted extended abstract to the EWGT2021 conference (full paper due in May): ”</a:t>
            </a:r>
            <a:r>
              <a:rPr lang="en-GB" sz="2000" i="1" dirty="0"/>
              <a:t>Scientific workflow systems as platforms to integrate modular urban transportation models</a:t>
            </a:r>
            <a:r>
              <a:rPr lang="en-GB" sz="2000" spc="-1" dirty="0"/>
              <a:t>”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spc="-1" dirty="0"/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Submitted extended abstract to GISRUK 2021 conference: “</a:t>
            </a:r>
            <a:r>
              <a:rPr lang="en-CA" sz="2000" i="1" dirty="0"/>
              <a:t>Estimating public transport congestion in UK urban areas with open transport models</a:t>
            </a:r>
            <a:r>
              <a:rPr lang="en-GB" sz="2000" spc="-1" dirty="0"/>
              <a:t>”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spc="-1" dirty="0"/>
          </a:p>
          <a:p>
            <a:pPr marL="344340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Roadshow event: wait for results with public transport – aim for April/May</a:t>
            </a: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93375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1564</TotalTime>
  <Words>384</Words>
  <Application>Microsoft Macintosh PowerPoint</Application>
  <PresentationFormat>Widescreen</PresentationFormat>
  <Paragraphs>103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Garavito Ramirez, Rocio (STFC,RAL,SC)</dc:creator>
  <dc:description/>
  <cp:lastModifiedBy>Raimbault, Juste</cp:lastModifiedBy>
  <cp:revision>86</cp:revision>
  <dcterms:created xsi:type="dcterms:W3CDTF">2020-06-23T10:31:25Z</dcterms:created>
  <dcterms:modified xsi:type="dcterms:W3CDTF">2021-02-17T09:23:16Z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STFC</vt:lpwstr>
  </property>
  <property fmtid="{D5CDD505-2E9C-101B-9397-08002B2CF9AE}" pid="4" name="ContentTypeId">
    <vt:lpwstr>0x0101002922EB45DA1B5B48B0A88B61E45C08AC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2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2</vt:i4>
  </property>
</Properties>
</file>