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7" r:id="rId4"/>
    <p:sldId id="271" r:id="rId5"/>
    <p:sldId id="273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/>
    <p:restoredTop sz="86384"/>
  </p:normalViewPr>
  <p:slideViewPr>
    <p:cSldViewPr snapToGrid="0" snapToObjects="1">
      <p:cViewPr varScale="1">
        <p:scale>
          <a:sx n="93" d="100"/>
          <a:sy n="93" d="100"/>
        </p:scale>
        <p:origin x="232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C706BD1-E17D-4716-866F-C2E660C115D8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GB" sz="11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381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228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4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1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77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8E1977F-C226-4A41-8BCE-8F1233AED67A}" type="slidenum">
              <a:rPr lang="en-GB" sz="1100" b="0" strike="noStrike" spc="-1">
                <a:solidFill>
                  <a:srgbClr val="000000"/>
                </a:solidFill>
                <a:latin typeface="Calibri"/>
                <a:ea typeface="+mn-ea"/>
              </a:rPr>
              <a:t>6</a:t>
            </a:fld>
            <a:endParaRPr lang="en-GB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556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1"/>
          <p:cNvSpPr/>
          <p:nvPr/>
        </p:nvSpPr>
        <p:spPr>
          <a:xfrm flipH="1">
            <a:off x="11275920" y="2963160"/>
            <a:ext cx="912600" cy="9129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Line 2"/>
          <p:cNvSpPr/>
          <p:nvPr/>
        </p:nvSpPr>
        <p:spPr>
          <a:xfrm flipH="1">
            <a:off x="9206640" y="3190320"/>
            <a:ext cx="2981880" cy="29818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 flipH="1">
            <a:off x="10292040" y="3285000"/>
            <a:ext cx="1896480" cy="189648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 flipH="1">
            <a:off x="10442880" y="3130920"/>
            <a:ext cx="1745640" cy="174564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 flipH="1">
            <a:off x="10918800" y="3682800"/>
            <a:ext cx="1269720" cy="1270080"/>
          </a:xfrm>
          <a:prstGeom prst="line">
            <a:avLst/>
          </a:prstGeom>
          <a:ln w="2844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512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862740" y="2356280"/>
            <a:ext cx="10465200" cy="33676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DAFNI Governance Board – 27/05/2021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>
                <a:latin typeface="Arial"/>
              </a:rPr>
              <a:t>Champion update</a:t>
            </a:r>
          </a:p>
          <a:p>
            <a:pPr algn="ctr">
              <a:lnSpc>
                <a:spcPct val="100000"/>
              </a:lnSpc>
            </a:pPr>
            <a:endParaRPr lang="en-GB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spc="-1" dirty="0" err="1">
                <a:latin typeface="Arial"/>
              </a:rPr>
              <a:t>Juste</a:t>
            </a:r>
            <a:r>
              <a:rPr lang="en-GB" sz="2800" spc="-1" dirty="0">
                <a:latin typeface="Arial"/>
              </a:rPr>
              <a:t> </a:t>
            </a:r>
            <a:r>
              <a:rPr lang="en-GB" sz="2800" spc="-1" dirty="0" err="1">
                <a:latin typeface="Arial"/>
              </a:rPr>
              <a:t>Raimbault</a:t>
            </a:r>
            <a:endParaRPr lang="en-GB" sz="2800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2800" b="0" strike="noStrike" spc="-1" dirty="0">
                <a:latin typeface="Arial"/>
              </a:rPr>
              <a:t>CASA, UCL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-6120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8" name="TextShape 1">
            <a:extLst>
              <a:ext uri="{FF2B5EF4-FFF2-40B4-BE49-F238E27FC236}">
                <a16:creationId xmlns:a16="http://schemas.microsoft.com/office/drawing/2014/main" id="{BD80A10E-003D-B24E-BEB9-2E0F9EA809B3}"/>
              </a:ext>
            </a:extLst>
          </p:cNvPr>
          <p:cNvSpPr txBox="1"/>
          <p:nvPr/>
        </p:nvSpPr>
        <p:spPr>
          <a:xfrm>
            <a:off x="276480" y="1449490"/>
            <a:ext cx="9489046" cy="380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GB" sz="2800" b="0" strike="noStrike" spc="-1" dirty="0">
                <a:latin typeface="Arial"/>
              </a:rPr>
              <a:t>The </a:t>
            </a:r>
            <a:r>
              <a:rPr lang="en-GB" sz="2800" b="0" strike="noStrike" spc="-1" dirty="0" err="1">
                <a:latin typeface="Arial"/>
              </a:rPr>
              <a:t>MATSim</a:t>
            </a:r>
            <a:r>
              <a:rPr lang="en-GB" sz="2800" b="0" strike="noStrike" spc="-1" dirty="0">
                <a:latin typeface="Arial"/>
              </a:rPr>
              <a:t> (Multi-agent Transport Simulation) framework</a:t>
            </a:r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D4A00457-D63C-7640-866B-46F77D41BEAF}"/>
              </a:ext>
            </a:extLst>
          </p:cNvPr>
          <p:cNvSpPr txBox="1"/>
          <p:nvPr/>
        </p:nvSpPr>
        <p:spPr>
          <a:xfrm>
            <a:off x="288000" y="2032487"/>
            <a:ext cx="10927080" cy="1648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0" i="1" strike="noStrike" spc="-1">
                <a:latin typeface="Arial"/>
              </a:rPr>
              <a:t>Flexible open-source library for transport microsimulation:</a:t>
            </a:r>
            <a:endParaRPr lang="en-GB" sz="2200" i="1" spc="-1">
              <a:latin typeface="Arial"/>
            </a:endParaRPr>
          </a:p>
          <a:p>
            <a:endParaRPr lang="en-GB" sz="2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Finest granularity (time, space, agents), scalable (country-level, millions of agents)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Multimodal (includes public transportation with schedules)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Activity-based (generalized adaptive scoring for agents daily plans)</a:t>
            </a:r>
          </a:p>
        </p:txBody>
      </p:sp>
      <p:sp>
        <p:nvSpPr>
          <p:cNvPr id="10" name="TextShape 3">
            <a:extLst>
              <a:ext uri="{FF2B5EF4-FFF2-40B4-BE49-F238E27FC236}">
                <a16:creationId xmlns:a16="http://schemas.microsoft.com/office/drawing/2014/main" id="{FAC59E82-3F31-8A47-A014-736699EE05E3}"/>
              </a:ext>
            </a:extLst>
          </p:cNvPr>
          <p:cNvSpPr txBox="1"/>
          <p:nvPr/>
        </p:nvSpPr>
        <p:spPr>
          <a:xfrm>
            <a:off x="276480" y="4086721"/>
            <a:ext cx="11914200" cy="2086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GB" sz="2200" b="0" i="1" strike="noStrike" spc="-1">
                <a:latin typeface="Arial"/>
              </a:rPr>
              <a:t>Potential policy applications for the COVID crisis:</a:t>
            </a:r>
            <a:endParaRPr lang="en-GB" sz="2200" b="0" strike="noStrike" spc="-1">
              <a:latin typeface="Arial"/>
            </a:endParaRPr>
          </a:p>
          <a:p>
            <a:endParaRPr lang="en-GB" sz="2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Impact of changes in commuting patterns on transportation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Indicators on physical contacts within transportation (basis of the </a:t>
            </a:r>
            <a:r>
              <a:rPr lang="en-GB" sz="2000" b="0" strike="noStrike" spc="-1" err="1">
                <a:latin typeface="Arial"/>
              </a:rPr>
              <a:t>EpiSIM</a:t>
            </a:r>
            <a:r>
              <a:rPr lang="en-GB" sz="2000" b="0" strike="noStrike" spc="-1">
                <a:latin typeface="Arial"/>
              </a:rPr>
              <a:t> epidemiological model)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Test of policies to limit these (flatten peak hour, higher level of service, alternative modes)</a:t>
            </a:r>
          </a:p>
        </p:txBody>
      </p:sp>
    </p:spTree>
    <p:extLst>
      <p:ext uri="{BB962C8B-B14F-4D97-AF65-F5344CB8AC3E}">
        <p14:creationId xmlns:p14="http://schemas.microsoft.com/office/powerpoint/2010/main" val="1206116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347840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>
                <a:solidFill>
                  <a:srgbClr val="000000"/>
                </a:solidFill>
                <a:latin typeface="Arial"/>
              </a:rPr>
              <a:t>Current work update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8" y="1678321"/>
            <a:ext cx="11591151" cy="5097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>
                <a:latin typeface="Arial"/>
              </a:rPr>
              <a:t>Running on DAFNI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err="1"/>
              <a:t>OpenMOLE</a:t>
            </a:r>
            <a:r>
              <a:rPr lang="en-GB" sz="2000" spc="-1"/>
              <a:t> embedding: sensitivity analysis, calibration</a:t>
            </a:r>
            <a:endParaRPr lang="en-GB" sz="2000" spc="-1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>
                <a:latin typeface="Arial"/>
              </a:rPr>
              <a:t>Road network </a:t>
            </a:r>
            <a:r>
              <a:rPr lang="en-GB" sz="2000" spc="-1" err="1">
                <a:latin typeface="Arial"/>
              </a:rPr>
              <a:t>preprocessing</a:t>
            </a:r>
            <a:r>
              <a:rPr lang="en-GB" sz="2000" spc="-1">
                <a:latin typeface="Arial"/>
              </a:rPr>
              <a:t> for </a:t>
            </a:r>
            <a:r>
              <a:rPr lang="en-GB" sz="2000" spc="-1" err="1">
                <a:latin typeface="Arial"/>
              </a:rPr>
              <a:t>MATSim</a:t>
            </a:r>
            <a:r>
              <a:rPr lang="en-GB" sz="2000" spc="-1">
                <a:latin typeface="Arial"/>
              </a:rPr>
              <a:t> on </a:t>
            </a:r>
            <a:r>
              <a:rPr lang="en-GB" sz="2000" spc="-1"/>
              <a:t>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SPENSER model for synthetic population generation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Synthetic population </a:t>
            </a:r>
            <a:r>
              <a:rPr lang="en-GB" sz="2000" spc="-1" err="1"/>
              <a:t>preprocessing</a:t>
            </a:r>
            <a:r>
              <a:rPr lang="en-GB" sz="2000" spc="-1"/>
              <a:t> for </a:t>
            </a:r>
            <a:r>
              <a:rPr lang="en-GB" sz="2000" spc="-1" err="1"/>
              <a:t>MATSim</a:t>
            </a:r>
            <a:r>
              <a:rPr lang="en-GB" sz="2000" spc="-1"/>
              <a:t> on 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One-mode </a:t>
            </a:r>
            <a:r>
              <a:rPr lang="en-GB" sz="2000" spc="-1" err="1"/>
              <a:t>MATSim</a:t>
            </a:r>
            <a:r>
              <a:rPr lang="en-GB" sz="2000" spc="-1"/>
              <a:t> model coupled with road network and synthetic population processors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Current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SPENSER and </a:t>
            </a:r>
            <a:r>
              <a:rPr lang="en-GB" sz="2000" spc="-1" err="1"/>
              <a:t>MATSim</a:t>
            </a:r>
            <a:r>
              <a:rPr lang="en-GB" sz="2000" spc="-1"/>
              <a:t> visualisations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Four-stage model for travel demand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Future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Multimodal data processing and </a:t>
            </a:r>
            <a:r>
              <a:rPr lang="en-GB" sz="2000" spc="-1" err="1"/>
              <a:t>MATSim</a:t>
            </a:r>
            <a:r>
              <a:rPr lang="en-GB" sz="2000" spc="-1"/>
              <a:t> model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Health indicators downstream </a:t>
            </a:r>
            <a:r>
              <a:rPr lang="en-GB" sz="2000" spc="-1" err="1"/>
              <a:t>MATSim</a:t>
            </a:r>
            <a:endParaRPr lang="en-GB" sz="2000" spc="-1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Sensitivity analysis, calibration and validation using </a:t>
            </a:r>
            <a:r>
              <a:rPr lang="en-GB" sz="2000" spc="-1" err="1"/>
              <a:t>OpenMOLE</a:t>
            </a:r>
            <a:endParaRPr lang="en-GB" sz="2000" spc="-1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3923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347840"/>
            <a:ext cx="5088212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>
                <a:solidFill>
                  <a:srgbClr val="000000"/>
                </a:solidFill>
                <a:latin typeface="Arial"/>
              </a:rPr>
              <a:t>Current work update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8" y="1678321"/>
            <a:ext cx="11591151" cy="5097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>
                <a:latin typeface="Arial"/>
              </a:rPr>
              <a:t>Running on DAFNI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err="1"/>
              <a:t>OpenMOLE</a:t>
            </a:r>
            <a:r>
              <a:rPr lang="en-GB" sz="2000" spc="-1"/>
              <a:t> embedding: sensitivity analysis, calibration</a:t>
            </a:r>
            <a:endParaRPr lang="en-GB" sz="2000" spc="-1">
              <a:latin typeface="Arial"/>
            </a:endParaRP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>
                <a:latin typeface="Arial"/>
              </a:rPr>
              <a:t>Road network </a:t>
            </a:r>
            <a:r>
              <a:rPr lang="en-GB" sz="2000" spc="-1" err="1">
                <a:latin typeface="Arial"/>
              </a:rPr>
              <a:t>preprocessing</a:t>
            </a:r>
            <a:r>
              <a:rPr lang="en-GB" sz="2000" spc="-1">
                <a:latin typeface="Arial"/>
              </a:rPr>
              <a:t> for </a:t>
            </a:r>
            <a:r>
              <a:rPr lang="en-GB" sz="2000" spc="-1" err="1">
                <a:latin typeface="Arial"/>
              </a:rPr>
              <a:t>MATSim</a:t>
            </a:r>
            <a:r>
              <a:rPr lang="en-GB" sz="2000" spc="-1">
                <a:latin typeface="Arial"/>
              </a:rPr>
              <a:t> on </a:t>
            </a:r>
            <a:r>
              <a:rPr lang="en-GB" sz="2000" spc="-1"/>
              <a:t>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SPENSER model for synthetic population generation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Synthetic population </a:t>
            </a:r>
            <a:r>
              <a:rPr lang="en-GB" sz="2000" spc="-1" err="1"/>
              <a:t>preprocessing</a:t>
            </a:r>
            <a:r>
              <a:rPr lang="en-GB" sz="2000" spc="-1"/>
              <a:t> for </a:t>
            </a:r>
            <a:r>
              <a:rPr lang="en-GB" sz="2000" spc="-1" err="1"/>
              <a:t>MATSim</a:t>
            </a:r>
            <a:r>
              <a:rPr lang="en-GB" sz="2000" spc="-1"/>
              <a:t> on Functional Urban Areas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One-mode </a:t>
            </a:r>
            <a:r>
              <a:rPr lang="en-GB" sz="2000" spc="-1" err="1"/>
              <a:t>MATSim</a:t>
            </a:r>
            <a:r>
              <a:rPr lang="en-GB" sz="2000" spc="-1"/>
              <a:t> model coupled with road network and synthetic population processors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Current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SPENSER and </a:t>
            </a:r>
            <a:r>
              <a:rPr lang="en-GB" sz="2000" spc="-1" err="1"/>
              <a:t>MATSim</a:t>
            </a:r>
            <a:r>
              <a:rPr lang="en-GB" sz="2000" spc="-1"/>
              <a:t> visualisations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Four-stage model for travel demand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Future work: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Multimodal data processing and </a:t>
            </a:r>
            <a:r>
              <a:rPr lang="en-GB" sz="2000" spc="-1" err="1"/>
              <a:t>MATSim</a:t>
            </a:r>
            <a:r>
              <a:rPr lang="en-GB" sz="2000" spc="-1"/>
              <a:t> model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Health indicators downstream </a:t>
            </a:r>
            <a:r>
              <a:rPr lang="en-GB" sz="2000" spc="-1" err="1"/>
              <a:t>MATSim</a:t>
            </a:r>
            <a:endParaRPr lang="en-GB" sz="2000" spc="-1"/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/>
              <a:t>Sensitivity analysis, calibration and validation using </a:t>
            </a:r>
            <a:r>
              <a:rPr lang="en-GB" sz="2000" spc="-1" err="1"/>
              <a:t>OpenMOLE</a:t>
            </a:r>
            <a:endParaRPr lang="en-GB" sz="2000" spc="-1"/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9044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7560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4"/>
          <p:cNvSpPr/>
          <p:nvPr/>
        </p:nvSpPr>
        <p:spPr>
          <a:xfrm>
            <a:off x="202396" y="172685"/>
            <a:ext cx="8120988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</a:rPr>
              <a:t>Simulation results: </a:t>
            </a:r>
            <a:r>
              <a:rPr lang="en-GB" sz="2800" spc="-1" dirty="0">
                <a:solidFill>
                  <a:srgbClr val="000000"/>
                </a:solidFill>
                <a:latin typeface="Arial"/>
              </a:rPr>
              <a:t>model runs on largest FUAs</a:t>
            </a:r>
            <a:endParaRPr lang="en-GB" sz="2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34CA9-1CD5-D44C-BD08-70A75D955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802" y="659803"/>
            <a:ext cx="3700924" cy="2773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EFCC2-5010-4A4D-9B9D-A4204A6079D7}"/>
              </a:ext>
            </a:extLst>
          </p:cNvPr>
          <p:cNvSpPr txBox="1"/>
          <p:nvPr/>
        </p:nvSpPr>
        <p:spPr>
          <a:xfrm>
            <a:off x="8912804" y="1260000"/>
            <a:ext cx="301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Distributions of trip departure times and distances for the largest urban areas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5EB78-A960-FD40-9695-C3FA41241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209" y="659803"/>
            <a:ext cx="3700923" cy="2773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14FD0D-4C64-F443-B9BF-D3FF33FF9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5077" y="3775621"/>
            <a:ext cx="3700923" cy="2773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CC0559-F923-D04D-BB76-93BFEDB6FEC0}"/>
              </a:ext>
            </a:extLst>
          </p:cNvPr>
          <p:cNvSpPr txBox="1"/>
          <p:nvPr/>
        </p:nvSpPr>
        <p:spPr>
          <a:xfrm>
            <a:off x="6896035" y="4453542"/>
            <a:ext cx="3019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Sensitivity analysis to stochasticity</a:t>
            </a:r>
          </a:p>
        </p:txBody>
      </p:sp>
    </p:spTree>
    <p:extLst>
      <p:ext uri="{BB962C8B-B14F-4D97-AF65-F5344CB8AC3E}">
        <p14:creationId xmlns:p14="http://schemas.microsoft.com/office/powerpoint/2010/main" val="386958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1260000"/>
            <a:ext cx="12190680" cy="107280"/>
          </a:xfrm>
          <a:custGeom>
            <a:avLst/>
            <a:gdLst/>
            <a:ahLst/>
            <a:cxnLst/>
            <a:rect l="l" t="t" r="r" b="b"/>
            <a:pathLst>
              <a:path w="12192000" h="108584">
                <a:moveTo>
                  <a:pt x="0" y="0"/>
                </a:moveTo>
                <a:lnTo>
                  <a:pt x="12192000" y="0"/>
                </a:lnTo>
                <a:lnTo>
                  <a:pt x="12192000" y="107999"/>
                </a:lnTo>
                <a:lnTo>
                  <a:pt x="0" y="107999"/>
                </a:lnTo>
                <a:lnTo>
                  <a:pt x="0" y="0"/>
                </a:lnTo>
                <a:close/>
              </a:path>
            </a:pathLst>
          </a:custGeom>
          <a:solidFill>
            <a:srgbClr val="EAAB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 rot="10800000" flipV="1">
            <a:off x="0" y="-14692"/>
            <a:ext cx="12313080" cy="68731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" name="CustomShape 3"/>
          <p:cNvSpPr/>
          <p:nvPr/>
        </p:nvSpPr>
        <p:spPr>
          <a:xfrm>
            <a:off x="749880" y="316440"/>
            <a:ext cx="4620240" cy="10454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5"/>
          <a:stretch/>
        </p:blipFill>
        <p:spPr>
          <a:xfrm>
            <a:off x="8407440" y="405720"/>
            <a:ext cx="2807640" cy="942120"/>
          </a:xfrm>
          <a:prstGeom prst="rect">
            <a:avLst/>
          </a:prstGeom>
          <a:ln>
            <a:noFill/>
          </a:ln>
        </p:spPr>
      </p:pic>
      <p:sp>
        <p:nvSpPr>
          <p:cNvPr id="52" name="CustomShape 4"/>
          <p:cNvSpPr/>
          <p:nvPr/>
        </p:nvSpPr>
        <p:spPr>
          <a:xfrm>
            <a:off x="749880" y="1347840"/>
            <a:ext cx="5609356" cy="48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spc="-1" dirty="0">
                <a:solidFill>
                  <a:srgbClr val="000000"/>
                </a:solidFill>
                <a:latin typeface="Arial"/>
              </a:rPr>
              <a:t>Synthesis of model integration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53" name="CustomShape 5"/>
          <p:cNvSpPr/>
          <p:nvPr/>
        </p:nvSpPr>
        <p:spPr>
          <a:xfrm>
            <a:off x="448448" y="1678321"/>
            <a:ext cx="11591151" cy="50976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GB" sz="1800" b="0" strike="noStrike" spc="-1" dirty="0">
              <a:latin typeface="Arial"/>
            </a:endParaRPr>
          </a:p>
          <a:p>
            <a:pPr marL="344340" indent="-342900">
              <a:lnSpc>
                <a:spcPct val="100000"/>
              </a:lnSpc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b="0" strike="noStrike" spc="-1" dirty="0">
                <a:latin typeface="Arial"/>
              </a:rPr>
              <a:t>Assets of using DAFNI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Computation memory: can run very large experiments (London: tested with 1% sampling : ~ 0.5M agents) 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Integration of many datasets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endParaRPr lang="en-GB" sz="2000" spc="-1" dirty="0"/>
          </a:p>
          <a:p>
            <a:pPr marL="344340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Difficulties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Model runtime: need to increase number of cores in parallelisation</a:t>
            </a:r>
          </a:p>
          <a:p>
            <a:pPr marL="801540" lvl="1" indent="-342900">
              <a:buClr>
                <a:srgbClr val="000000"/>
              </a:buClr>
              <a:buSzPct val="45000"/>
              <a:buFont typeface="Wingdings" pitchFamily="2" charset="2"/>
              <a:buChar char="q"/>
            </a:pPr>
            <a:r>
              <a:rPr lang="en-GB" sz="2000" spc="-1" dirty="0"/>
              <a:t>Visualisation</a:t>
            </a:r>
          </a:p>
          <a:p>
            <a:pPr marL="1440">
              <a:buClr>
                <a:srgbClr val="000000"/>
              </a:buClr>
              <a:buSzPct val="45000"/>
            </a:pPr>
            <a:endParaRPr lang="en-GB" sz="2000" b="0" strike="noStrike" spc="-1" dirty="0">
              <a:latin typeface="Arial"/>
            </a:endParaRPr>
          </a:p>
          <a:p>
            <a:pPr marL="344340" indent="-342900"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9699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</TotalTime>
  <Words>349</Words>
  <Application>Microsoft Macintosh PowerPoint</Application>
  <PresentationFormat>Widescreen</PresentationFormat>
  <Paragraphs>96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Garavito Ramirez, Rocio (STFC,RAL,SC)</dc:creator>
  <dc:description/>
  <cp:lastModifiedBy>Raimbault, Juste</cp:lastModifiedBy>
  <cp:revision>79</cp:revision>
  <dcterms:created xsi:type="dcterms:W3CDTF">2020-06-23T10:31:25Z</dcterms:created>
  <dcterms:modified xsi:type="dcterms:W3CDTF">2021-05-27T09:31:54Z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STFC</vt:lpwstr>
  </property>
  <property fmtid="{D5CDD505-2E9C-101B-9397-08002B2CF9AE}" pid="4" name="ContentTypeId">
    <vt:lpwstr>0x0101002922EB45DA1B5B48B0A88B61E45C08AC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2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2</vt:i4>
  </property>
</Properties>
</file>