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4" r:id="rId6"/>
    <p:sldId id="263" r:id="rId7"/>
    <p:sldId id="258" r:id="rId8"/>
    <p:sldId id="265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BACAD5-F876-412B-A475-22393B29769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3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9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64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5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20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BAAADB-BBC5-4A59-B212-885922C758A6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69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Executive Board – 14/10/2020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report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72" name="CustomShape 6"/>
          <p:cNvSpPr/>
          <p:nvPr/>
        </p:nvSpPr>
        <p:spPr>
          <a:xfrm>
            <a:off x="324000" y="1656429"/>
            <a:ext cx="2736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24000" y="2046419"/>
            <a:ext cx="11989080" cy="4405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More suggestions to add in issue tracker (</a:t>
            </a:r>
            <a:r>
              <a:rPr lang="en-GB" sz="2000" b="0" strike="noStrike" spc="-1" dirty="0" err="1">
                <a:latin typeface="Arial"/>
              </a:rPr>
              <a:t>webdav</a:t>
            </a:r>
            <a:r>
              <a:rPr lang="en-GB" sz="2000" b="0" strike="noStrike" spc="-1" dirty="0">
                <a:latin typeface="Arial"/>
              </a:rPr>
              <a:t> API, Domain Specific Language, </a:t>
            </a:r>
            <a:r>
              <a:rPr lang="en-GB" sz="2000" b="0" strike="noStrike" spc="-1" dirty="0" err="1">
                <a:latin typeface="Arial"/>
              </a:rPr>
              <a:t>OpenMOLE</a:t>
            </a:r>
            <a:r>
              <a:rPr lang="en-GB" sz="2000" b="0" strike="noStrike" spc="-1" dirty="0">
                <a:latin typeface="Arial"/>
              </a:rPr>
              <a:t> as visualisation)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More </a:t>
            </a:r>
            <a:r>
              <a:rPr lang="en-GB" sz="2000" b="0" strike="noStrike" spc="-1" dirty="0" err="1">
                <a:latin typeface="Arial"/>
              </a:rPr>
              <a:t>OpenMOLE</a:t>
            </a:r>
            <a:r>
              <a:rPr lang="en-GB" sz="2000" b="0" strike="noStrike" spc="-1" dirty="0">
                <a:latin typeface="Arial"/>
              </a:rPr>
              <a:t> tests (calibration, spatial sensitivity analysis)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Minimal </a:t>
            </a:r>
            <a:r>
              <a:rPr lang="en-GB" sz="2000" b="0" strike="noStrike" spc="-1" dirty="0" err="1">
                <a:latin typeface="Arial"/>
              </a:rPr>
              <a:t>MATSim</a:t>
            </a:r>
            <a:r>
              <a:rPr lang="en-GB" sz="2000" b="0" strike="noStrike" spc="-1" dirty="0">
                <a:latin typeface="Arial"/>
              </a:rPr>
              <a:t> model running on DAFNI (on processed sample network with a uniform population)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 err="1">
                <a:latin typeface="Arial"/>
              </a:rPr>
              <a:t>MATSim</a:t>
            </a:r>
            <a:r>
              <a:rPr lang="en-GB" sz="2000" b="0" strike="noStrike" spc="-1" dirty="0">
                <a:latin typeface="Arial"/>
              </a:rPr>
              <a:t> data processing: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latin typeface="Arial"/>
              </a:rPr>
              <a:t>Multi-modal network construction, public transport timetables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b="0" strike="noStrike" spc="-1" dirty="0">
                <a:latin typeface="Arial"/>
              </a:rPr>
              <a:t>Synthetic population data conversion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outputs: first output processing model, prospective work for health indicators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529280"/>
            <a:ext cx="3168977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250720" cy="379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Getting familiar with the platform, run dummy models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latin typeface="Arial"/>
              </a:rPr>
              <a:t>Report issues (model upload, output subdirectories, etc.)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b="0" strike="noStrike" spc="-1" dirty="0">
                <a:latin typeface="Arial"/>
              </a:rPr>
              <a:t>Suggest new features (navigate container, run info, workflow editing, etc.)</a:t>
            </a: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Embed the </a:t>
            </a:r>
            <a:r>
              <a:rPr lang="en-GB" sz="2000" spc="-1" dirty="0" err="1">
                <a:latin typeface="Arial"/>
              </a:rPr>
              <a:t>OpenMOLE</a:t>
            </a:r>
            <a:r>
              <a:rPr lang="en-GB" sz="2000" spc="-1" dirty="0">
                <a:latin typeface="Arial"/>
              </a:rPr>
              <a:t> model exploration software within a DAFNI workflow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Road network data </a:t>
            </a:r>
            <a:r>
              <a:rPr lang="en-GB" sz="2000" spc="-1" dirty="0" err="1">
                <a:latin typeface="Arial"/>
              </a:rPr>
              <a:t>preprocessing</a:t>
            </a:r>
            <a:r>
              <a:rPr lang="en-GB" sz="2000" spc="-1" dirty="0">
                <a:latin typeface="Arial"/>
              </a:rPr>
              <a:t> for the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model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SPENSER model integration for synthetic population generation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1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529280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OpenMOLE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model exploration software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580798" cy="3734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</a:rPr>
              <a:t>Aim: to provide </a:t>
            </a:r>
            <a:r>
              <a:rPr lang="en-GB" sz="2000" spc="-1" dirty="0" err="1">
                <a:solidFill>
                  <a:srgbClr val="000000"/>
                </a:solidFill>
              </a:rPr>
              <a:t>OpenMOLE</a:t>
            </a:r>
            <a:r>
              <a:rPr lang="en-GB" sz="2000" spc="-1" dirty="0">
                <a:solidFill>
                  <a:srgbClr val="000000"/>
                </a:solidFill>
              </a:rPr>
              <a:t> methods (Design of Experiments, Sensitivity Analysis, Genetic Algorithm Calibration, Diversity Search, Spatial Sensitivity Analysis) to DAFNI users</a:t>
            </a:r>
            <a:endParaRPr lang="en-GB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Achieved: running workflow with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OpenMOLE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+ visualization (dummy example of a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Saltelli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Global Sensitivity Analysis)</a:t>
            </a:r>
            <a:endParaRPr lang="en-GB" sz="2000" b="0" strike="noStrike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000000"/>
                </a:solidFill>
              </a:rPr>
              <a:t>Need to embed model inside the </a:t>
            </a:r>
            <a:r>
              <a:rPr lang="en-GB" sz="2000" spc="-1" dirty="0" err="1">
                <a:solidFill>
                  <a:srgbClr val="000000"/>
                </a:solidFill>
              </a:rPr>
              <a:t>OpenMOLE</a:t>
            </a:r>
            <a:r>
              <a:rPr lang="en-GB" sz="2000" spc="-1" dirty="0">
                <a:solidFill>
                  <a:srgbClr val="000000"/>
                </a:solidFill>
              </a:rPr>
              <a:t> docker with experiment scripts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000000"/>
                </a:solidFill>
              </a:rPr>
              <a:t>No interactive access to workflow system (future possibility as a visualization step?)</a:t>
            </a:r>
            <a:endParaRPr lang="en-GB" sz="2000" spc="-1" dirty="0"/>
          </a:p>
          <a:p>
            <a:pPr marL="458640" lvl="1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Work in progress: test workflow with a NSGA2 calibration for a real model (urban network model)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820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374130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Embedding </a:t>
            </a:r>
            <a:r>
              <a:rPr lang="en-GB" sz="2800" b="0" strike="noStrike" spc="-1" dirty="0" err="1">
                <a:latin typeface="Arial"/>
              </a:rPr>
              <a:t>OpenMOLE</a:t>
            </a:r>
            <a:r>
              <a:rPr lang="en-GB" sz="2800" b="0" strike="noStrike" spc="-1" dirty="0">
                <a:latin typeface="Arial"/>
              </a:rPr>
              <a:t> experiments in DAFNI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081" y="568230"/>
            <a:ext cx="10644518" cy="62771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51B100-849A-7842-B42C-02D3BF157312}"/>
              </a:ext>
            </a:extLst>
          </p:cNvPr>
          <p:cNvSpPr/>
          <p:nvPr/>
        </p:nvSpPr>
        <p:spPr>
          <a:xfrm>
            <a:off x="2802577" y="3621975"/>
            <a:ext cx="3847605" cy="2945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76E3F6B-4B3F-EC47-A576-30B6A8578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09" y="3767129"/>
            <a:ext cx="3655532" cy="7454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C62218-D954-404B-98FB-8A8AD96BE4DD}"/>
              </a:ext>
            </a:extLst>
          </p:cNvPr>
          <p:cNvCxnSpPr>
            <a:cxnSpLocks/>
          </p:cNvCxnSpPr>
          <p:nvPr/>
        </p:nvCxnSpPr>
        <p:spPr>
          <a:xfrm flipV="1">
            <a:off x="2802576" y="3111335"/>
            <a:ext cx="1436915" cy="50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8AF28A-F9AF-BC46-B3EE-5DF4C6ABF486}"/>
              </a:ext>
            </a:extLst>
          </p:cNvPr>
          <p:cNvCxnSpPr>
            <a:cxnSpLocks/>
          </p:cNvCxnSpPr>
          <p:nvPr/>
        </p:nvCxnSpPr>
        <p:spPr>
          <a:xfrm flipH="1" flipV="1">
            <a:off x="5272644" y="3111335"/>
            <a:ext cx="1377538" cy="51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002963-1A43-9E49-B593-84D8AB3E9A0E}"/>
              </a:ext>
            </a:extLst>
          </p:cNvPr>
          <p:cNvSpPr txBox="1"/>
          <p:nvPr/>
        </p:nvSpPr>
        <p:spPr>
          <a:xfrm>
            <a:off x="3922312" y="451963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Docker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8F9E3-1AB4-3843-883E-198E7973E908}"/>
              </a:ext>
            </a:extLst>
          </p:cNvPr>
          <p:cNvSpPr/>
          <p:nvPr/>
        </p:nvSpPr>
        <p:spPr>
          <a:xfrm>
            <a:off x="3051956" y="5080852"/>
            <a:ext cx="1608133" cy="12089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B7164-654E-D34F-BF5D-E99690344C4A}"/>
              </a:ext>
            </a:extLst>
          </p:cNvPr>
          <p:cNvSpPr txBox="1"/>
          <p:nvPr/>
        </p:nvSpPr>
        <p:spPr>
          <a:xfrm>
            <a:off x="3051957" y="5094515"/>
            <a:ext cx="1608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Model code</a:t>
            </a:r>
            <a:br>
              <a:rPr lang="en-US" i="1" dirty="0"/>
            </a:br>
            <a:r>
              <a:rPr lang="en-US" i="1" dirty="0"/>
              <a:t>- tested: JVM</a:t>
            </a:r>
          </a:p>
          <a:p>
            <a:r>
              <a:rPr lang="en-US" i="1" dirty="0"/>
              <a:t>- R, python, C,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2CEF8E-D75A-D042-8426-0D35DCD5E493}"/>
              </a:ext>
            </a:extLst>
          </p:cNvPr>
          <p:cNvSpPr txBox="1"/>
          <p:nvPr/>
        </p:nvSpPr>
        <p:spPr>
          <a:xfrm>
            <a:off x="4909468" y="5095127"/>
            <a:ext cx="160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Experiment</a:t>
            </a:r>
          </a:p>
          <a:p>
            <a:r>
              <a:rPr lang="en-US" i="1" dirty="0"/>
              <a:t>Script (.oms)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B161A3-E8AE-EA43-B280-F1E1097C5933}"/>
              </a:ext>
            </a:extLst>
          </p:cNvPr>
          <p:cNvSpPr/>
          <p:nvPr/>
        </p:nvSpPr>
        <p:spPr>
          <a:xfrm>
            <a:off x="4839983" y="5089017"/>
            <a:ext cx="1608133" cy="7876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2176B7-0692-8E49-A7B3-D8BA9EA9C1B9}"/>
              </a:ext>
            </a:extLst>
          </p:cNvPr>
          <p:cNvCxnSpPr/>
          <p:nvPr/>
        </p:nvCxnSpPr>
        <p:spPr>
          <a:xfrm>
            <a:off x="6858000" y="3111335"/>
            <a:ext cx="1637118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90E984-2B62-3147-BBC5-B374EFEFBFA3}"/>
              </a:ext>
            </a:extLst>
          </p:cNvPr>
          <p:cNvSpPr txBox="1"/>
          <p:nvPr/>
        </p:nvSpPr>
        <p:spPr>
          <a:xfrm>
            <a:off x="8058783" y="392166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in R</a:t>
            </a:r>
          </a:p>
        </p:txBody>
      </p:sp>
    </p:spTree>
    <p:extLst>
      <p:ext uri="{BB962C8B-B14F-4D97-AF65-F5344CB8AC3E}">
        <p14:creationId xmlns:p14="http://schemas.microsoft.com/office/powerpoint/2010/main" val="933093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207876" y="19345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Script for model and global sensitivity analysis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1" y="555617"/>
            <a:ext cx="10644518" cy="6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6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Visualisation of results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081" y="559316"/>
            <a:ext cx="10644518" cy="62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1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-144000" y="1529280"/>
            <a:ext cx="8640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Road network data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MATSim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13279" y="2179080"/>
            <a:ext cx="11473921" cy="4507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Conversion of GIS road network data to a topological network, export into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MATSim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xml network file: spatial sna</a:t>
            </a:r>
            <a:r>
              <a:rPr lang="en-GB" sz="2000" spc="-1" dirty="0">
                <a:solidFill>
                  <a:srgbClr val="000000"/>
                </a:solidFill>
                <a:latin typeface="Arial"/>
                <a:ea typeface="DejaVu Sans"/>
              </a:rPr>
              <a:t>pping algorithm</a:t>
            </a:r>
            <a:endParaRPr lang="en-GB" sz="20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</a:rPr>
              <a:t>Implemented in the </a:t>
            </a:r>
            <a:r>
              <a:rPr lang="en-GB" sz="2000" i="1" spc="-1" dirty="0" err="1">
                <a:solidFill>
                  <a:srgbClr val="000000"/>
                </a:solidFill>
              </a:rPr>
              <a:t>spatialdata</a:t>
            </a:r>
            <a:r>
              <a:rPr lang="en-GB" sz="2000" spc="-1" dirty="0">
                <a:solidFill>
                  <a:srgbClr val="000000"/>
                </a:solidFill>
              </a:rPr>
              <a:t> </a:t>
            </a:r>
            <a:r>
              <a:rPr lang="en-GB" sz="2000" spc="-1" dirty="0" err="1">
                <a:solidFill>
                  <a:srgbClr val="000000"/>
                </a:solidFill>
              </a:rPr>
              <a:t>scala</a:t>
            </a:r>
            <a:r>
              <a:rPr lang="en-GB" sz="2000" spc="-1" dirty="0">
                <a:solidFill>
                  <a:srgbClr val="000000"/>
                </a:solidFill>
              </a:rPr>
              <a:t> library (includes coarse graining algorithms, spatial interaction models, urban dynamics models, spatial synthetic data generators, etc. – see https://</a:t>
            </a:r>
            <a:r>
              <a:rPr lang="en-GB" sz="2000" spc="-1" dirty="0" err="1">
                <a:solidFill>
                  <a:srgbClr val="000000"/>
                </a:solidFill>
              </a:rPr>
              <a:t>github.com</a:t>
            </a:r>
            <a:r>
              <a:rPr lang="en-GB" sz="2000" spc="-1" dirty="0">
                <a:solidFill>
                  <a:srgbClr val="000000"/>
                </a:solidFill>
              </a:rPr>
              <a:t>/</a:t>
            </a:r>
            <a:r>
              <a:rPr lang="en-GB" sz="2000" spc="-1" dirty="0" err="1">
                <a:solidFill>
                  <a:srgbClr val="000000"/>
                </a:solidFill>
              </a:rPr>
              <a:t>openmole</a:t>
            </a:r>
            <a:r>
              <a:rPr lang="en-GB" sz="2000" spc="-1" dirty="0">
                <a:solidFill>
                  <a:srgbClr val="000000"/>
                </a:solidFill>
              </a:rPr>
              <a:t>/</a:t>
            </a:r>
            <a:r>
              <a:rPr lang="en-GB" sz="2000" spc="-1" dirty="0" err="1">
                <a:solidFill>
                  <a:srgbClr val="000000"/>
                </a:solidFill>
              </a:rPr>
              <a:t>spatialdata</a:t>
            </a:r>
            <a:r>
              <a:rPr lang="en-GB" sz="2000" spc="-1" dirty="0">
                <a:solidFill>
                  <a:srgbClr val="000000"/>
                </a:solidFill>
              </a:rPr>
              <a:t>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</a:rPr>
              <a:t>Working DAFNI workflow using </a:t>
            </a:r>
            <a:r>
              <a:rPr lang="en-GB" sz="2000" spc="-1" dirty="0" err="1">
                <a:solidFill>
                  <a:srgbClr val="000000"/>
                </a:solidFill>
              </a:rPr>
              <a:t>scala-sbt</a:t>
            </a:r>
            <a:r>
              <a:rPr lang="en-GB" sz="2000" spc="-1" dirty="0">
                <a:solidFill>
                  <a:srgbClr val="000000"/>
                </a:solidFill>
              </a:rPr>
              <a:t> docker, with Ordnance Survey dataset and visualization</a:t>
            </a: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Next steps:</a:t>
            </a:r>
            <a:endParaRPr lang="en-GB" sz="2000" b="0" strike="noStrike" spc="-1" dirty="0">
              <a:latin typeface="Arial"/>
            </a:endParaRPr>
          </a:p>
          <a:p>
            <a:pPr marL="558900" lvl="1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000000"/>
                </a:solidFill>
              </a:rPr>
              <a:t>Implement multi-modal network (which data source for public transport? QUANT data already processed, would need </a:t>
            </a:r>
            <a:r>
              <a:rPr lang="en-GB" sz="2000" spc="-1" dirty="0" err="1">
                <a:solidFill>
                  <a:srgbClr val="000000"/>
                </a:solidFill>
              </a:rPr>
              <a:t>MATSim</a:t>
            </a:r>
            <a:r>
              <a:rPr lang="en-GB" sz="2000" spc="-1" dirty="0">
                <a:solidFill>
                  <a:srgbClr val="000000"/>
                </a:solidFill>
              </a:rPr>
              <a:t> conversion)</a:t>
            </a:r>
            <a:endParaRPr lang="en-GB" sz="2000" b="0" strike="noStrike" spc="-1" dirty="0">
              <a:latin typeface="Arial"/>
            </a:endParaRPr>
          </a:p>
          <a:p>
            <a:pPr marL="558900" lvl="1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Couple with a minimal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</a:rPr>
              <a:t>MATSim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Visualisation of road network processing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671" y="559316"/>
            <a:ext cx="10577337" cy="62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8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80" y="1524960"/>
            <a:ext cx="751635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model for synthetic population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80" y="2179080"/>
            <a:ext cx="11250720" cy="40572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Synthetic population generation (individuals or households) module of the SPENSER microsimulation framework developed by N.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omaks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at Leeds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Provided as a docker on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dockerhub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(version 1.4): running DAFNI workflow producing synthetic population csv files for given Local Authorities, at MSOA level and in time as a projection (2011-2050)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Next steps: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000000"/>
                </a:solidFill>
                <a:latin typeface="Arial"/>
                <a:ea typeface="DejaVu Sans"/>
              </a:rPr>
              <a:t>Implement some visualization</a:t>
            </a:r>
            <a:endParaRPr lang="en-GB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onversion SPENSER output →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Matsim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xml format (within SPENSER docker or as a separate coupled model?)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493</Words>
  <Application>Microsoft Macintosh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51</cp:revision>
  <dcterms:created xsi:type="dcterms:W3CDTF">2020-06-23T10:31:25Z</dcterms:created>
  <dcterms:modified xsi:type="dcterms:W3CDTF">2020-10-14T10:00:00Z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