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2.jpeg" ContentType="image/jpeg"/>
  <Override PartName="/ppt/media/image11.png" ContentType="image/png"/>
  <Override PartName="/ppt/media/image8.png" ContentType="image/png"/>
  <Override PartName="/ppt/media/image9.jpeg" ContentType="image/jpeg"/>
  <Override PartName="/ppt/media/image7.png" ContentType="image/png"/>
  <Override PartName="/ppt/media/image10.png" ContentType="image/png"/>
  <Override PartName="/ppt/media/image5.png" ContentType="image/png"/>
  <Override PartName="/ppt/media/image6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70DAAAE-233A-44C6-88F5-AE93F81080F7}" type="slidenum">
              <a:rPr b="0" lang="en-GB" sz="1400" spc="-1" strike="noStrike">
                <a:latin typeface="Times New Roman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440F163-A092-4E47-A3C3-CB9E22A4B12C}" type="slidenum">
              <a:rPr b="0" lang="en-GB" sz="11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1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7BFF1D7-581B-4210-B866-A05F27A44971}" type="slidenum">
              <a:rPr b="0" lang="en-GB" sz="11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1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B868A9D-8BB6-44B6-BD61-A51285BC9207}" type="slidenum">
              <a:rPr b="0" lang="en-GB" sz="11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1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85CC1D0D-46C9-4BE7-9F71-4E85BAFC7F1C}" type="datetime">
              <a:rPr b="0" lang="en-GB" sz="1000" spc="-1" strike="noStrike">
                <a:solidFill>
                  <a:srgbClr val="222a35"/>
                </a:solidFill>
                <a:latin typeface="Century Gothic"/>
              </a:rPr>
              <a:t>25/06/20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C623B6F-A21B-4D2C-A198-976D56383128}" type="slidenum">
              <a:rPr b="0" lang="en-GB" sz="3200" spc="-1" strike="noStrike">
                <a:solidFill>
                  <a:srgbClr val="222a35"/>
                </a:solidFill>
                <a:latin typeface="Century Gothic"/>
              </a:rPr>
              <a:t>&lt;number&gt;</a:t>
            </a:fld>
            <a:endParaRPr b="0" lang="en-GB" sz="32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1260000"/>
            <a:ext cx="12191760" cy="108360"/>
          </a:xfrm>
          <a:custGeom>
            <a:avLst/>
            <a:gdLst/>
            <a:ah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 flipV="1" rot="10800000">
            <a:off x="12173760" y="1523880"/>
            <a:ext cx="12191760" cy="15235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546840" y="498960"/>
            <a:ext cx="4621320" cy="10465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4" name="Picture 11" descr=""/>
          <p:cNvPicPr/>
          <p:nvPr/>
        </p:nvPicPr>
        <p:blipFill>
          <a:blip r:embed="rId3"/>
          <a:stretch/>
        </p:blipFill>
        <p:spPr>
          <a:xfrm>
            <a:off x="1680480" y="6166440"/>
            <a:ext cx="2354040" cy="601560"/>
          </a:xfrm>
          <a:prstGeom prst="rect">
            <a:avLst/>
          </a:prstGeom>
          <a:ln>
            <a:noFill/>
          </a:ln>
        </p:spPr>
      </p:pic>
      <p:pic>
        <p:nvPicPr>
          <p:cNvPr id="55" name="Picture 12" descr=""/>
          <p:cNvPicPr/>
          <p:nvPr/>
        </p:nvPicPr>
        <p:blipFill>
          <a:blip r:embed="rId4"/>
          <a:stretch/>
        </p:blipFill>
        <p:spPr>
          <a:xfrm>
            <a:off x="8508600" y="6157440"/>
            <a:ext cx="2358000" cy="601560"/>
          </a:xfrm>
          <a:prstGeom prst="rect">
            <a:avLst/>
          </a:prstGeom>
          <a:ln>
            <a:noFill/>
          </a:ln>
        </p:spPr>
      </p:pic>
      <p:pic>
        <p:nvPicPr>
          <p:cNvPr id="56" name="Picture 13" descr=""/>
          <p:cNvPicPr/>
          <p:nvPr/>
        </p:nvPicPr>
        <p:blipFill>
          <a:blip r:embed="rId5"/>
          <a:stretch/>
        </p:blipFill>
        <p:spPr>
          <a:xfrm>
            <a:off x="5137920" y="6166440"/>
            <a:ext cx="2366640" cy="592200"/>
          </a:xfrm>
          <a:prstGeom prst="rect">
            <a:avLst/>
          </a:prstGeom>
          <a:ln>
            <a:noFill/>
          </a:ln>
        </p:spPr>
      </p:pic>
      <p:pic>
        <p:nvPicPr>
          <p:cNvPr id="57" name="Picture 8" descr=""/>
          <p:cNvPicPr/>
          <p:nvPr/>
        </p:nvPicPr>
        <p:blipFill>
          <a:blip r:embed="rId6"/>
          <a:stretch/>
        </p:blipFill>
        <p:spPr>
          <a:xfrm>
            <a:off x="8282880" y="568800"/>
            <a:ext cx="2808720" cy="943200"/>
          </a:xfrm>
          <a:prstGeom prst="rect">
            <a:avLst/>
          </a:prstGeom>
          <a:ln>
            <a:noFill/>
          </a:ln>
        </p:spPr>
      </p:pic>
      <p:sp>
        <p:nvSpPr>
          <p:cNvPr id="58" name="CustomShape 4"/>
          <p:cNvSpPr/>
          <p:nvPr/>
        </p:nvSpPr>
        <p:spPr>
          <a:xfrm>
            <a:off x="978120" y="3406320"/>
            <a:ext cx="1018188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5"/>
          <p:cNvSpPr/>
          <p:nvPr/>
        </p:nvSpPr>
        <p:spPr>
          <a:xfrm>
            <a:off x="1482840" y="4749480"/>
            <a:ext cx="96771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TextShape 6"/>
          <p:cNvSpPr txBox="1"/>
          <p:nvPr/>
        </p:nvSpPr>
        <p:spPr>
          <a:xfrm>
            <a:off x="1008000" y="1944000"/>
            <a:ext cx="10296000" cy="15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002060"/>
                </a:solidFill>
                <a:latin typeface="Bahnschrift"/>
              </a:rPr>
              <a:t>Exploration and validation of a transport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002060"/>
                </a:solidFill>
                <a:latin typeface="Bahnschrift"/>
              </a:rPr>
              <a:t>microsimulation model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61" name="TextShape 7"/>
          <p:cNvSpPr txBox="1"/>
          <p:nvPr/>
        </p:nvSpPr>
        <p:spPr>
          <a:xfrm>
            <a:off x="1656000" y="3925800"/>
            <a:ext cx="88506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002060"/>
                </a:solidFill>
                <a:latin typeface="Bahnschrift"/>
              </a:rPr>
              <a:t>Juste Raimbault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002060"/>
                </a:solidFill>
                <a:latin typeface="Bahnschrift"/>
              </a:rPr>
              <a:t>Center for Advanced Spatial Analysis, UCL</a:t>
            </a:r>
            <a:endParaRPr b="0" lang="en-GB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1260000"/>
            <a:ext cx="12191760" cy="108360"/>
          </a:xfrm>
          <a:custGeom>
            <a:avLst/>
            <a:gdLst/>
            <a:ah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"/>
          <p:cNvSpPr/>
          <p:nvPr/>
        </p:nvSpPr>
        <p:spPr>
          <a:xfrm flipV="1" rot="10800000">
            <a:off x="12173760" y="1467000"/>
            <a:ext cx="12191760" cy="14666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3"/>
          <p:cNvSpPr/>
          <p:nvPr/>
        </p:nvSpPr>
        <p:spPr>
          <a:xfrm>
            <a:off x="749880" y="316440"/>
            <a:ext cx="4621320" cy="10465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5" name="Picture 8" descr=""/>
          <p:cNvPicPr/>
          <p:nvPr/>
        </p:nvPicPr>
        <p:blipFill>
          <a:blip r:embed="rId3"/>
          <a:stretch/>
        </p:blipFill>
        <p:spPr>
          <a:xfrm>
            <a:off x="8407440" y="405720"/>
            <a:ext cx="2808720" cy="943200"/>
          </a:xfrm>
          <a:prstGeom prst="rect">
            <a:avLst/>
          </a:prstGeom>
          <a:ln>
            <a:noFill/>
          </a:ln>
        </p:spPr>
      </p:pic>
      <p:sp>
        <p:nvSpPr>
          <p:cNvPr id="66" name="TextShape 4"/>
          <p:cNvSpPr txBox="1"/>
          <p:nvPr/>
        </p:nvSpPr>
        <p:spPr>
          <a:xfrm>
            <a:off x="198360" y="1529280"/>
            <a:ext cx="944964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800" spc="-1" strike="noStrike">
                <a:latin typeface="Arial"/>
              </a:rPr>
              <a:t>The MATSim (Multi-agent Transport Simulation) framework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67" name="TextShape 5"/>
          <p:cNvSpPr txBox="1"/>
          <p:nvPr/>
        </p:nvSpPr>
        <p:spPr>
          <a:xfrm>
            <a:off x="288000" y="2232000"/>
            <a:ext cx="9667080" cy="156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GB" sz="2200" spc="-1" strike="noStrike">
                <a:latin typeface="Arial"/>
              </a:rPr>
              <a:t>Flexible open-source library for transport microsimulation:</a:t>
            </a:r>
            <a:endParaRPr b="0" lang="en-GB" sz="2200" spc="-1" strike="noStrike">
              <a:latin typeface="Arial"/>
            </a:endParaRPr>
          </a:p>
          <a:p>
            <a:endParaRPr b="0" lang="en-GB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Finest granularity (time, space, agents), scalable (country-level, millions of agents)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Multimodal (includes public transportation with schedules)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Activity-based (generalized adaptive scoring for agents daily plans)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68" name="TextShape 6"/>
          <p:cNvSpPr txBox="1"/>
          <p:nvPr/>
        </p:nvSpPr>
        <p:spPr>
          <a:xfrm>
            <a:off x="360000" y="4248000"/>
            <a:ext cx="11235240" cy="156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GB" sz="2200" spc="-1" strike="noStrike">
                <a:latin typeface="Arial"/>
              </a:rPr>
              <a:t>Potential policy applications for the current crisis:</a:t>
            </a:r>
            <a:endParaRPr b="0" lang="en-GB" sz="2200" spc="-1" strike="noStrike">
              <a:latin typeface="Arial"/>
            </a:endParaRPr>
          </a:p>
          <a:p>
            <a:endParaRPr b="0" lang="en-GB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Impact of changes in commuting patterns on transportation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Indicators on physical contacts within transportation (basis of the EpiSIM epidemiological model)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Test of policies to limit these (flatten peak hour, higher level of service, alternative modes)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0" y="1260000"/>
            <a:ext cx="12191760" cy="108360"/>
          </a:xfrm>
          <a:custGeom>
            <a:avLst/>
            <a:gdLst/>
            <a:ah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2"/>
          <p:cNvSpPr/>
          <p:nvPr/>
        </p:nvSpPr>
        <p:spPr>
          <a:xfrm flipV="1" rot="10800000">
            <a:off x="12173760" y="1467000"/>
            <a:ext cx="12191760" cy="14666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"/>
          <p:cNvSpPr/>
          <p:nvPr/>
        </p:nvSpPr>
        <p:spPr>
          <a:xfrm>
            <a:off x="749880" y="316440"/>
            <a:ext cx="4621320" cy="10465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2" name="Picture 8" descr=""/>
          <p:cNvPicPr/>
          <p:nvPr/>
        </p:nvPicPr>
        <p:blipFill>
          <a:blip r:embed="rId3"/>
          <a:stretch/>
        </p:blipFill>
        <p:spPr>
          <a:xfrm>
            <a:off x="8407440" y="405720"/>
            <a:ext cx="2808720" cy="943200"/>
          </a:xfrm>
          <a:prstGeom prst="rect">
            <a:avLst/>
          </a:prstGeom>
          <a:ln>
            <a:noFill/>
          </a:ln>
        </p:spPr>
      </p:pic>
      <p:sp>
        <p:nvSpPr>
          <p:cNvPr id="73" name="TextShape 4"/>
          <p:cNvSpPr txBox="1"/>
          <p:nvPr/>
        </p:nvSpPr>
        <p:spPr>
          <a:xfrm>
            <a:off x="198360" y="1529280"/>
            <a:ext cx="671724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800" spc="-1" strike="noStrike">
                <a:latin typeface="Arial"/>
              </a:rPr>
              <a:t>Model exploration and sensitivity analysis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74" name="TextShape 5"/>
          <p:cNvSpPr txBox="1"/>
          <p:nvPr/>
        </p:nvSpPr>
        <p:spPr>
          <a:xfrm>
            <a:off x="288000" y="2232000"/>
            <a:ext cx="11520000" cy="213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GB" sz="2200" spc="-1" strike="noStrike">
                <a:latin typeface="Arial"/>
              </a:rPr>
              <a:t>Model validation and application requires:</a:t>
            </a:r>
            <a:endParaRPr b="0" lang="en-GB" sz="2200" spc="-1" strike="noStrike">
              <a:latin typeface="Arial"/>
            </a:endParaRPr>
          </a:p>
          <a:p>
            <a:endParaRPr b="0" lang="en-GB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Coupling with a synthetic population generator (SPENSER model, already on DAFNI)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Heterogenous data integration: street network, public transportation, commuting flows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Calibration, exploration and spatial sensitivity analysis</a:t>
            </a:r>
            <a:r>
              <a:rPr b="0" i="1" lang="en-GB" sz="1200" spc="-1" strike="noStrike">
                <a:latin typeface="Arial"/>
              </a:rPr>
              <a:t> [Raimbault et al., 2019, JASSS, 22(4)]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5" name="TextShape 6"/>
          <p:cNvSpPr txBox="1"/>
          <p:nvPr/>
        </p:nvSpPr>
        <p:spPr>
          <a:xfrm>
            <a:off x="360000" y="4248000"/>
            <a:ext cx="11673000" cy="128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GB" sz="2200" spc="-1" strike="noStrike">
                <a:latin typeface="Arial"/>
              </a:rPr>
              <a:t>Integration within DAFNI:</a:t>
            </a:r>
            <a:endParaRPr b="0" lang="en-GB" sz="2200" spc="-1" strike="noStrike">
              <a:latin typeface="Arial"/>
            </a:endParaRPr>
          </a:p>
          <a:p>
            <a:endParaRPr b="0" lang="en-GB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High intra-model (high number of agents) and DOE computational burden 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Numerical experiments and calibration with the OpenMOLE software </a:t>
            </a:r>
            <a:r>
              <a:rPr b="0" i="1" lang="en-GB" sz="1200" spc="-1" strike="noStrike">
                <a:latin typeface="Arial"/>
              </a:rPr>
              <a:t>[Reuillon et al., 2013, Fut. Gen. Comp. Sys., 29(8)] </a:t>
            </a:r>
            <a:endParaRPr b="0" lang="en-GB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LibreOffice/5.4.6.2$MacOSX_X86_64 LibreOffice_project/4014ce260a04f1026ba855d3b8d91541c224eab8</Application>
  <Words>13</Words>
  <Paragraphs>4</Paragraphs>
  <Company>STFC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2020-06-23T10:31:25Z</dcterms:created>
  <dc:creator>Garavito Ramirez, Rocio (STFC,RAL,SC)</dc:creator>
  <dc:description/>
  <dc:language>en-GB</dc:language>
  <cp:lastModifiedBy/>
  <dcterms:modified xsi:type="dcterms:W3CDTF">2020-06-25T08:58:06Z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STFC</vt:lpwstr>
  </property>
  <property fmtid="{D5CDD505-2E9C-101B-9397-08002B2CF9AE}" pid="4" name="ContentTypeId">
    <vt:lpwstr>0x0101002922EB45DA1B5B48B0A88B61E45C08AC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2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2</vt:i4>
  </property>
</Properties>
</file>